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6.xml" ContentType="application/vnd.openxmlformats-officedocument.presentationml.tags+xml"/>
  <Override PartName="/ppt/notesSlides/notesSlide24.xml" ContentType="application/vnd.openxmlformats-officedocument.presentationml.notesSlide+xml"/>
  <Override PartName="/ppt/tags/tag7.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3" r:id="rId1"/>
  </p:sldMasterIdLst>
  <p:notesMasterIdLst>
    <p:notesMasterId r:id="rId36"/>
  </p:notesMasterIdLst>
  <p:handoutMasterIdLst>
    <p:handoutMasterId r:id="rId37"/>
  </p:handoutMasterIdLst>
  <p:sldIdLst>
    <p:sldId id="727" r:id="rId2"/>
    <p:sldId id="824" r:id="rId3"/>
    <p:sldId id="867" r:id="rId4"/>
    <p:sldId id="869" r:id="rId5"/>
    <p:sldId id="868" r:id="rId6"/>
    <p:sldId id="862" r:id="rId7"/>
    <p:sldId id="870" r:id="rId8"/>
    <p:sldId id="871" r:id="rId9"/>
    <p:sldId id="880" r:id="rId10"/>
    <p:sldId id="863" r:id="rId11"/>
    <p:sldId id="840" r:id="rId12"/>
    <p:sldId id="841" r:id="rId13"/>
    <p:sldId id="842" r:id="rId14"/>
    <p:sldId id="877" r:id="rId15"/>
    <p:sldId id="878" r:id="rId16"/>
    <p:sldId id="845" r:id="rId17"/>
    <p:sldId id="846" r:id="rId18"/>
    <p:sldId id="847" r:id="rId19"/>
    <p:sldId id="848" r:id="rId20"/>
    <p:sldId id="849" r:id="rId21"/>
    <p:sldId id="850" r:id="rId22"/>
    <p:sldId id="851" r:id="rId23"/>
    <p:sldId id="852" r:id="rId24"/>
    <p:sldId id="859" r:id="rId25"/>
    <p:sldId id="872" r:id="rId26"/>
    <p:sldId id="873" r:id="rId27"/>
    <p:sldId id="874" r:id="rId28"/>
    <p:sldId id="875" r:id="rId29"/>
    <p:sldId id="854" r:id="rId30"/>
    <p:sldId id="855" r:id="rId31"/>
    <p:sldId id="856" r:id="rId32"/>
    <p:sldId id="879" r:id="rId33"/>
    <p:sldId id="819" r:id="rId34"/>
    <p:sldId id="876" r:id="rId35"/>
  </p:sldIdLst>
  <p:sldSz cx="9144000" cy="6858000" type="screen4x3"/>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8F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21E4AEA4-8DFA-4A89-87EB-49C32662AFE0}">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29" autoAdjust="0"/>
    <p:restoredTop sz="97278" autoAdjust="0"/>
  </p:normalViewPr>
  <p:slideViewPr>
    <p:cSldViewPr snapToGrid="0">
      <p:cViewPr>
        <p:scale>
          <a:sx n="110" d="100"/>
          <a:sy n="110" d="100"/>
        </p:scale>
        <p:origin x="648" y="750"/>
      </p:cViewPr>
      <p:guideLst>
        <p:guide orient="horz" pos="901"/>
        <p:guide orient="horz" pos="2089"/>
        <p:guide orient="horz" pos="3888"/>
        <p:guide pos="2880"/>
        <p:guide pos="1907"/>
        <p:guide pos="5472"/>
      </p:guideLst>
    </p:cSldViewPr>
  </p:slideViewPr>
  <p:notesTextViewPr>
    <p:cViewPr>
      <p:scale>
        <a:sx n="100" d="100"/>
        <a:sy n="100" d="100"/>
      </p:scale>
      <p:origin x="0" y="0"/>
    </p:cViewPr>
  </p:notesTextViewPr>
  <p:sorterViewPr>
    <p:cViewPr>
      <p:scale>
        <a:sx n="90" d="100"/>
        <a:sy n="90" d="100"/>
      </p:scale>
      <p:origin x="0" y="0"/>
    </p:cViewPr>
  </p:sorterViewPr>
  <p:notesViewPr>
    <p:cSldViewPr snapToGrid="0">
      <p:cViewPr varScale="1">
        <p:scale>
          <a:sx n="87" d="100"/>
          <a:sy n="87" d="100"/>
        </p:scale>
        <p:origin x="-3738"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193347526288798E-4"/>
          <c:y val="0"/>
          <c:w val="0.97915237010881995"/>
          <c:h val="1"/>
        </c:manualLayout>
      </c:layout>
      <c:doughnutChart>
        <c:varyColors val="1"/>
        <c:ser>
          <c:idx val="0"/>
          <c:order val="0"/>
          <c:tx>
            <c:strRef>
              <c:f>Sheet1!$B$1</c:f>
              <c:strCache>
                <c:ptCount val="1"/>
                <c:pt idx="0">
                  <c:v>Sales</c:v>
                </c:pt>
              </c:strCache>
            </c:strRef>
          </c:tx>
          <c:spPr>
            <a:solidFill>
              <a:schemeClr val="bg2"/>
            </a:solidFill>
          </c:spPr>
          <c:dPt>
            <c:idx val="0"/>
            <c:bubble3D val="0"/>
            <c:spPr>
              <a:gradFill flip="none" rotWithShape="1">
                <a:gsLst>
                  <a:gs pos="0">
                    <a:schemeClr val="tx1">
                      <a:lumMod val="75000"/>
                      <a:lumOff val="25000"/>
                    </a:schemeClr>
                  </a:gs>
                  <a:gs pos="50000">
                    <a:schemeClr val="tx1">
                      <a:lumMod val="50000"/>
                      <a:lumOff val="50000"/>
                    </a:schemeClr>
                  </a:gs>
                  <a:gs pos="100000">
                    <a:schemeClr val="tx2">
                      <a:lumMod val="95000"/>
                      <a:lumOff val="5000"/>
                    </a:schemeClr>
                  </a:gs>
                </a:gsLst>
                <a:lin ang="16200000" scaled="1"/>
                <a:tileRect/>
              </a:gradFill>
            </c:spPr>
          </c:dPt>
          <c:dLbls>
            <c:dLbl>
              <c:idx val="0"/>
              <c:delete val="1"/>
            </c:dLbl>
            <c:dLbl>
              <c:idx val="1"/>
              <c:delete val="1"/>
            </c:dLbl>
            <c:dLbl>
              <c:idx val="2"/>
              <c:delete val="1"/>
            </c:dLbl>
            <c:numFmt formatCode="0%" sourceLinked="0"/>
            <c:txPr>
              <a:bodyPr/>
              <a:lstStyle/>
              <a:p>
                <a:pPr>
                  <a:defRPr sz="1200" b="0"/>
                </a:pPr>
                <a:endParaRPr lang="en-US"/>
              </a:p>
            </c:txPr>
            <c:showLegendKey val="0"/>
            <c:showVal val="1"/>
            <c:showCatName val="0"/>
            <c:showSerName val="0"/>
            <c:showPercent val="0"/>
            <c:showBubbleSize val="0"/>
            <c:showLeaderLines val="1"/>
          </c:dLbls>
          <c:cat>
            <c:strRef>
              <c:f>Sheet1!$A$2:$A$3</c:f>
              <c:strCache>
                <c:ptCount val="2"/>
                <c:pt idx="0">
                  <c:v>1st Qtr</c:v>
                </c:pt>
                <c:pt idx="1">
                  <c:v>3rd Qtr</c:v>
                </c:pt>
              </c:strCache>
            </c:strRef>
          </c:cat>
          <c:val>
            <c:numRef>
              <c:f>Sheet1!$B$2:$B$3</c:f>
              <c:numCache>
                <c:formatCode>General</c:formatCode>
                <c:ptCount val="2"/>
                <c:pt idx="0">
                  <c:v>0.71</c:v>
                </c:pt>
                <c:pt idx="1">
                  <c:v>0.28999999999999998</c:v>
                </c:pt>
              </c:numCache>
            </c:numRef>
          </c:val>
        </c:ser>
        <c:dLbls>
          <c:showLegendKey val="0"/>
          <c:showVal val="0"/>
          <c:showCatName val="0"/>
          <c:showSerName val="0"/>
          <c:showPercent val="0"/>
          <c:showBubbleSize val="0"/>
          <c:showLeaderLines val="1"/>
        </c:dLbls>
        <c:firstSliceAng val="0"/>
        <c:holeSize val="64"/>
      </c:doughnutChart>
    </c:plotArea>
    <c:plotVisOnly val="1"/>
    <c:dispBlanksAs val="zero"/>
    <c:showDLblsOverMax val="0"/>
  </c:chart>
  <c:txPr>
    <a:bodyPr/>
    <a:lstStyle/>
    <a:p>
      <a:pPr>
        <a:defRPr sz="1400">
          <a:solidFill>
            <a:schemeClr val="bg1"/>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193347526288798E-4"/>
          <c:y val="0"/>
          <c:w val="0.97915237010881995"/>
          <c:h val="1"/>
        </c:manualLayout>
      </c:layout>
      <c:doughnutChart>
        <c:varyColors val="1"/>
        <c:ser>
          <c:idx val="0"/>
          <c:order val="0"/>
          <c:tx>
            <c:strRef>
              <c:f>Sheet1!$B$1</c:f>
              <c:strCache>
                <c:ptCount val="1"/>
                <c:pt idx="0">
                  <c:v>Sales</c:v>
                </c:pt>
              </c:strCache>
            </c:strRef>
          </c:tx>
          <c:spPr>
            <a:solidFill>
              <a:schemeClr val="bg2"/>
            </a:solidFill>
          </c:spPr>
          <c:dPt>
            <c:idx val="0"/>
            <c:bubble3D val="0"/>
            <c:spPr>
              <a:gradFill flip="none" rotWithShape="1">
                <a:gsLst>
                  <a:gs pos="0">
                    <a:schemeClr val="tx1">
                      <a:lumMod val="75000"/>
                      <a:lumOff val="25000"/>
                    </a:schemeClr>
                  </a:gs>
                  <a:gs pos="50000">
                    <a:schemeClr val="tx1">
                      <a:lumMod val="50000"/>
                      <a:lumOff val="50000"/>
                    </a:schemeClr>
                  </a:gs>
                  <a:gs pos="100000">
                    <a:schemeClr val="tx2">
                      <a:lumMod val="95000"/>
                      <a:lumOff val="5000"/>
                    </a:schemeClr>
                  </a:gs>
                </a:gsLst>
                <a:lin ang="16200000" scaled="1"/>
                <a:tileRect/>
              </a:gradFill>
            </c:spPr>
          </c:dPt>
          <c:dLbls>
            <c:dLbl>
              <c:idx val="0"/>
              <c:delete val="1"/>
            </c:dLbl>
            <c:dLbl>
              <c:idx val="1"/>
              <c:delete val="1"/>
            </c:dLbl>
            <c:dLbl>
              <c:idx val="2"/>
              <c:delete val="1"/>
            </c:dLbl>
            <c:numFmt formatCode="0%" sourceLinked="0"/>
            <c:txPr>
              <a:bodyPr/>
              <a:lstStyle/>
              <a:p>
                <a:pPr>
                  <a:defRPr sz="1200" b="0"/>
                </a:pPr>
                <a:endParaRPr lang="en-US"/>
              </a:p>
            </c:txPr>
            <c:showLegendKey val="0"/>
            <c:showVal val="1"/>
            <c:showCatName val="0"/>
            <c:showSerName val="0"/>
            <c:showPercent val="0"/>
            <c:showBubbleSize val="0"/>
            <c:showLeaderLines val="1"/>
          </c:dLbls>
          <c:cat>
            <c:strRef>
              <c:f>Sheet1!$A$2:$A$3</c:f>
              <c:strCache>
                <c:ptCount val="2"/>
                <c:pt idx="0">
                  <c:v>1st Qtr</c:v>
                </c:pt>
                <c:pt idx="1">
                  <c:v>3rd Qtr</c:v>
                </c:pt>
              </c:strCache>
            </c:strRef>
          </c:cat>
          <c:val>
            <c:numRef>
              <c:f>Sheet1!$B$2:$B$3</c:f>
              <c:numCache>
                <c:formatCode>General</c:formatCode>
                <c:ptCount val="2"/>
                <c:pt idx="0">
                  <c:v>0.94</c:v>
                </c:pt>
                <c:pt idx="1">
                  <c:v>0.06</c:v>
                </c:pt>
              </c:numCache>
            </c:numRef>
          </c:val>
        </c:ser>
        <c:dLbls>
          <c:showLegendKey val="0"/>
          <c:showVal val="0"/>
          <c:showCatName val="0"/>
          <c:showSerName val="0"/>
          <c:showPercent val="0"/>
          <c:showBubbleSize val="0"/>
          <c:showLeaderLines val="1"/>
        </c:dLbls>
        <c:firstSliceAng val="0"/>
        <c:holeSize val="64"/>
      </c:doughnutChart>
    </c:plotArea>
    <c:plotVisOnly val="1"/>
    <c:dispBlanksAs val="zero"/>
    <c:showDLblsOverMax val="0"/>
  </c:chart>
  <c:txPr>
    <a:bodyPr/>
    <a:lstStyle/>
    <a:p>
      <a:pPr>
        <a:defRPr sz="1400">
          <a:solidFill>
            <a:schemeClr val="bg1"/>
          </a:solidFill>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088A6D1-998E-4C55-8542-7AAA0C9A9AB8}" type="datetimeFigureOut">
              <a:rPr lang="en-US" smtClean="0"/>
              <a:pPr/>
              <a:t>7/13/2014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7AAB6F5-C0E1-4DEF-9E80-8EDB682E808C}" type="slidenum">
              <a:rPr lang="en-US" smtClean="0"/>
              <a:pPr/>
              <a:t>‹#›</a:t>
            </a:fld>
            <a:endParaRPr lang="en-US"/>
          </a:p>
        </p:txBody>
      </p:sp>
    </p:spTree>
    <p:extLst>
      <p:ext uri="{BB962C8B-B14F-4D97-AF65-F5344CB8AC3E}">
        <p14:creationId xmlns:p14="http://schemas.microsoft.com/office/powerpoint/2010/main" val="33998699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1141C1-3C5A-4240-87DB-9D4217E9B3B1}" type="datetimeFigureOut">
              <a:rPr lang="en-US" smtClean="0"/>
              <a:pPr/>
              <a:t>7/13/2014</a:t>
            </a:fld>
            <a:endParaRPr lang="en-US"/>
          </a:p>
        </p:txBody>
      </p:sp>
      <p:sp>
        <p:nvSpPr>
          <p:cNvPr id="4" name="Slide Image Placeholder 3"/>
          <p:cNvSpPr>
            <a:spLocks noGrp="1" noRot="1" noChangeAspect="1"/>
          </p:cNvSpPr>
          <p:nvPr>
            <p:ph type="sldImg" idx="2"/>
          </p:nvPr>
        </p:nvSpPr>
        <p:spPr>
          <a:xfrm>
            <a:off x="1391697" y="609600"/>
            <a:ext cx="4074606" cy="3055954"/>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557684" y="3810000"/>
            <a:ext cx="5742632" cy="4648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A92C5E-BF34-4775-B657-4ADF2F3104CA}" type="slidenum">
              <a:rPr lang="en-US" smtClean="0"/>
              <a:pPr/>
              <a:t>‹#›</a:t>
            </a:fld>
            <a:endParaRPr lang="en-US"/>
          </a:p>
        </p:txBody>
      </p:sp>
    </p:spTree>
    <p:extLst>
      <p:ext uri="{BB962C8B-B14F-4D97-AF65-F5344CB8AC3E}">
        <p14:creationId xmlns:p14="http://schemas.microsoft.com/office/powerpoint/2010/main" val="1880587546"/>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emertes.com/system/files/Nemertes%20DN2924%20Pervasive%20Video%20Collaboration%20Benchmark%20Report.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609600"/>
            <a:ext cx="4073525" cy="3055938"/>
          </a:xfrm>
        </p:spPr>
      </p:sp>
      <p:sp>
        <p:nvSpPr>
          <p:cNvPr id="3" name="Notes Placeholder 2"/>
          <p:cNvSpPr>
            <a:spLocks noGrp="1"/>
          </p:cNvSpPr>
          <p:nvPr>
            <p:ph type="body" idx="1"/>
          </p:nvPr>
        </p:nvSpPr>
        <p:spPr/>
        <p:txBody>
          <a:bodyPr/>
          <a:lstStyle/>
          <a:p>
            <a:pPr defTabSz="457152" eaLnBrk="1">
              <a:defRPr/>
            </a:pPr>
            <a:r>
              <a:rPr lang="en-US" dirty="0" smtClean="0">
                <a:ea typeface="ＭＳ Ｐゴシック" charset="0"/>
                <a:sym typeface="Noteworthy Bold" charset="0"/>
              </a:rPr>
              <a:t>Speed</a:t>
            </a:r>
            <a:r>
              <a:rPr lang="en-US" baseline="0" dirty="0" smtClean="0">
                <a:ea typeface="ＭＳ Ｐゴシック" charset="0"/>
                <a:sym typeface="Noteworthy Bold" charset="0"/>
              </a:rPr>
              <a:t> is an overarching issue across your organization.  This slide is your organization. Where communication and collaboration technologies are needed to target and enable each unique group with the right experiences and tools to address roadblocks to time-to market, competitive leadership and satisfied customer groups.  </a:t>
            </a:r>
          </a:p>
          <a:p>
            <a:pPr defTabSz="457152" eaLnBrk="1">
              <a:defRPr/>
            </a:pPr>
            <a:endParaRPr lang="en-US" baseline="0" dirty="0" smtClean="0">
              <a:ea typeface="ＭＳ Ｐゴシック" charset="0"/>
              <a:sym typeface="Noteworthy Bold" charset="0"/>
            </a:endParaRPr>
          </a:p>
          <a:p>
            <a:pPr defTabSz="457152" eaLnBrk="1">
              <a:defRPr/>
            </a:pPr>
            <a:r>
              <a:rPr lang="en-US" baseline="0" dirty="0" smtClean="0">
                <a:ea typeface="ＭＳ Ｐゴシック" charset="0"/>
                <a:sym typeface="Noteworthy Bold" charset="0"/>
              </a:rPr>
              <a:t>Within each of our organizations the speed of business is not just tied to one technology or group of people.  We all move at the speed of the slowest parts of our key business processes.  Whether it’s customer service, operations, supply chain or new development.</a:t>
            </a:r>
          </a:p>
          <a:p>
            <a:pPr defTabSz="457152" eaLnBrk="1">
              <a:defRPr/>
            </a:pPr>
            <a:endParaRPr lang="en-US" baseline="0" dirty="0" smtClean="0">
              <a:ea typeface="ＭＳ Ｐゴシック" charset="0"/>
              <a:sym typeface="Noteworthy Bold" charset="0"/>
            </a:endParaRPr>
          </a:p>
          <a:p>
            <a:pPr defTabSz="457152" eaLnBrk="1">
              <a:defRPr/>
            </a:pPr>
            <a:r>
              <a:rPr lang="en-US" baseline="0" dirty="0" smtClean="0">
                <a:ea typeface="ＭＳ Ｐゴシック" charset="0"/>
                <a:sym typeface="Noteworthy Bold" charset="0"/>
              </a:rPr>
              <a:t>To successfully meet business goals speed needs to be entrenched across all interaction and delivery points, from production to distribution to the point of sale and customer service.</a:t>
            </a:r>
          </a:p>
          <a:p>
            <a:pPr defTabSz="457152" eaLnBrk="1">
              <a:defRPr/>
            </a:pPr>
            <a:endParaRPr lang="en-US" baseline="0" dirty="0" smtClean="0">
              <a:ea typeface="ＭＳ Ｐゴシック" charset="0"/>
              <a:sym typeface="Noteworthy Bold" charset="0"/>
            </a:endParaRPr>
          </a:p>
          <a:p>
            <a:pPr defTabSz="457152" eaLnBrk="1">
              <a:defRPr/>
            </a:pPr>
            <a:r>
              <a:rPr lang="en-US" baseline="0" dirty="0" smtClean="0">
                <a:ea typeface="ＭＳ Ｐゴシック" charset="0"/>
                <a:sym typeface="Noteworthy Bold" charset="0"/>
              </a:rPr>
              <a:t>You need all of the pieces working together at the same speed, with the same efficiency to achieve desired results and returns.</a:t>
            </a:r>
          </a:p>
          <a:p>
            <a:pPr defTabSz="457152" eaLnBrk="1">
              <a:defRPr/>
            </a:pPr>
            <a:endParaRPr lang="en-US" baseline="0" dirty="0" smtClean="0">
              <a:ea typeface="ＭＳ Ｐゴシック" charset="0"/>
              <a:sym typeface="Noteworthy Bold" charset="0"/>
            </a:endParaRPr>
          </a:p>
          <a:p>
            <a:pPr defTabSz="457152" eaLnBrk="1">
              <a:defRPr/>
            </a:pPr>
            <a:r>
              <a:rPr lang="en-US" baseline="0" dirty="0" smtClean="0">
                <a:ea typeface="ＭＳ Ｐゴシック" charset="0"/>
                <a:sym typeface="Noteworthy Bold" charset="0"/>
              </a:rPr>
              <a:t>At Avaya we believe that targeting faster real-time collaboration across the enterprise for the right users and key processes is the best way to ensure rapid results.</a:t>
            </a:r>
          </a:p>
          <a:p>
            <a:pPr defTabSz="457152" eaLnBrk="1">
              <a:defRPr/>
            </a:pPr>
            <a:endParaRPr lang="en-US" baseline="0" dirty="0" smtClean="0">
              <a:ea typeface="ＭＳ Ｐゴシック" charset="0"/>
              <a:sym typeface="Noteworthy Bold" charset="0"/>
            </a:endParaRPr>
          </a:p>
          <a:p>
            <a:pPr defTabSz="457152" eaLnBrk="1">
              <a:defRPr/>
            </a:pPr>
            <a:r>
              <a:rPr lang="en-US" baseline="0" dirty="0" smtClean="0">
                <a:ea typeface="ＭＳ Ｐゴシック" charset="0"/>
                <a:sym typeface="Noteworthy Bold" charset="0"/>
              </a:rPr>
              <a:t>Our methodology is to start by understanding how high priority processes are being driven by today’s business priorities – which are changing significantly with market dynamics including, economic, social, technical trends like cloud, policy and mobility and of course BYOD.</a:t>
            </a:r>
          </a:p>
          <a:p>
            <a:pPr defTabSz="457152" eaLnBrk="1">
              <a:defRPr/>
            </a:pPr>
            <a:endParaRPr lang="en-US" baseline="0" dirty="0" smtClean="0">
              <a:ea typeface="ＭＳ Ｐゴシック" charset="0"/>
              <a:sym typeface="Noteworthy Bold" charset="0"/>
            </a:endParaRPr>
          </a:p>
          <a:p>
            <a:pPr defTabSz="457152" eaLnBrk="1">
              <a:defRPr/>
            </a:pPr>
            <a:r>
              <a:rPr lang="en-US" baseline="0" dirty="0" smtClean="0">
                <a:ea typeface="ＭＳ Ｐゴシック" charset="0"/>
                <a:sym typeface="Noteworthy Bold" charset="0"/>
              </a:rPr>
              <a:t>The question for businesses is are you bottlenecked in your ability to develop new products and services or easily able to respond to customer and competitive demands.</a:t>
            </a:r>
          </a:p>
          <a:p>
            <a:pPr defTabSz="457152" eaLnBrk="1">
              <a:defRPr/>
            </a:pPr>
            <a:endParaRPr lang="en-US" baseline="0" dirty="0" smtClean="0">
              <a:ea typeface="ＭＳ Ｐゴシック" charset="0"/>
              <a:sym typeface="Noteworthy Bold" charset="0"/>
            </a:endParaRPr>
          </a:p>
          <a:p>
            <a:pPr defTabSz="457152" eaLnBrk="1">
              <a:defRPr/>
            </a:pPr>
            <a:r>
              <a:rPr lang="en-US" baseline="0" dirty="0" smtClean="0">
                <a:ea typeface="ＭＳ Ｐゴシック" charset="0"/>
                <a:sym typeface="Noteworthy Bold" charset="0"/>
              </a:rPr>
              <a:t>Is it easy for your business to train new channels and use new media and modes of communication or are these key elements of your organization constrained? </a:t>
            </a:r>
            <a:endParaRPr lang="en-US" dirty="0" smtClean="0">
              <a:ea typeface="ＭＳ Ｐゴシック" charset="0"/>
              <a:sym typeface="Noteworthy Bold"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609600"/>
            <a:ext cx="4073525" cy="3055938"/>
          </a:xfrm>
        </p:spPr>
      </p:sp>
      <p:sp>
        <p:nvSpPr>
          <p:cNvPr id="3" name="Notes Placeholder 2"/>
          <p:cNvSpPr>
            <a:spLocks noGrp="1"/>
          </p:cNvSpPr>
          <p:nvPr>
            <p:ph type="body" idx="1"/>
          </p:nvPr>
        </p:nvSpPr>
        <p:spPr/>
        <p:txBody>
          <a:bodyPr>
            <a:normAutofit/>
          </a:bodyPr>
          <a:lstStyle/>
          <a:p>
            <a:r>
              <a:rPr lang="en-US" dirty="0" smtClean="0"/>
              <a:t>This chart</a:t>
            </a:r>
            <a:r>
              <a:rPr lang="en-US" baseline="0" dirty="0" smtClean="0"/>
              <a:t> compares the Scopia Desktop and Mobile solutions to </a:t>
            </a:r>
            <a:r>
              <a:rPr lang="en-US" baseline="0" dirty="0" err="1" smtClean="0"/>
              <a:t>Polycom’s</a:t>
            </a:r>
            <a:r>
              <a:rPr lang="en-US" baseline="0" dirty="0" smtClean="0"/>
              <a:t> desktop and mobile solution, </a:t>
            </a:r>
            <a:r>
              <a:rPr lang="en-US" baseline="0" dirty="0" err="1" smtClean="0"/>
              <a:t>LifeSize</a:t>
            </a:r>
            <a:r>
              <a:rPr lang="en-US" baseline="0" dirty="0" smtClean="0"/>
              <a:t> </a:t>
            </a:r>
            <a:r>
              <a:rPr lang="en-US" baseline="0" dirty="0" err="1" smtClean="0"/>
              <a:t>ClearSea</a:t>
            </a:r>
            <a:r>
              <a:rPr lang="en-US" baseline="0" dirty="0" smtClean="0"/>
              <a:t> (previously called </a:t>
            </a:r>
            <a:r>
              <a:rPr lang="en-US" baseline="0" dirty="0" err="1" smtClean="0"/>
              <a:t>Mirial</a:t>
            </a:r>
            <a:r>
              <a:rPr lang="en-US" baseline="0" dirty="0" smtClean="0"/>
              <a:t>), and Vidyo’s desktop and mobile capabilities.</a:t>
            </a:r>
          </a:p>
          <a:p>
            <a:pPr marL="0" indent="0">
              <a:buFontTx/>
              <a:buNone/>
            </a:pPr>
            <a:endParaRPr lang="en-US" baseline="0" dirty="0" smtClean="0"/>
          </a:p>
          <a:p>
            <a:pPr marL="0" indent="0">
              <a:buFontTx/>
              <a:buNone/>
            </a:pPr>
            <a:r>
              <a:rPr lang="en-US" baseline="0" dirty="0" smtClean="0"/>
              <a:t>Why is the </a:t>
            </a:r>
            <a:r>
              <a:rPr lang="en-US" baseline="0" dirty="0" err="1" smtClean="0"/>
              <a:t>Scopia</a:t>
            </a:r>
            <a:r>
              <a:rPr lang="en-US" baseline="0" dirty="0" smtClean="0"/>
              <a:t> Desktop and Mobile solution better? First, none of the competitor’s products provides the slider reviewing previously presented materials without interrupting the presenter. </a:t>
            </a:r>
            <a:r>
              <a:rPr lang="en-US" baseline="0" dirty="0" err="1" smtClean="0"/>
              <a:t>Scopia</a:t>
            </a:r>
            <a:r>
              <a:rPr lang="en-US" baseline="0" dirty="0" smtClean="0"/>
              <a:t> provides the highest number of users that can be viewed simultaneously in a video layout. And only Scopia provides full conference moderation and control.</a:t>
            </a:r>
          </a:p>
          <a:p>
            <a:pPr marL="0" indent="0">
              <a:buFontTx/>
              <a:buNone/>
            </a:pPr>
            <a:endParaRPr lang="en-US" baseline="0" dirty="0" smtClean="0"/>
          </a:p>
          <a:p>
            <a:pPr marL="0" indent="0">
              <a:buFontTx/>
              <a:buNone/>
            </a:pPr>
            <a:r>
              <a:rPr lang="en-US" baseline="0" dirty="0" smtClean="0"/>
              <a:t>Native room system support is an advantage over the </a:t>
            </a:r>
            <a:r>
              <a:rPr lang="en-US" baseline="0" dirty="0" err="1" smtClean="0"/>
              <a:t>Vidyo</a:t>
            </a:r>
            <a:r>
              <a:rPr lang="en-US" baseline="0" dirty="0" smtClean="0"/>
              <a:t> solution, which requires a gateway.</a:t>
            </a:r>
          </a:p>
        </p:txBody>
      </p:sp>
      <p:sp>
        <p:nvSpPr>
          <p:cNvPr id="4" name="Slide Number Placeholder 3"/>
          <p:cNvSpPr>
            <a:spLocks noGrp="1"/>
          </p:cNvSpPr>
          <p:nvPr>
            <p:ph type="sldNum" sz="quarter" idx="10"/>
          </p:nvPr>
        </p:nvSpPr>
        <p:spPr/>
        <p:txBody>
          <a:bodyPr/>
          <a:lstStyle/>
          <a:p>
            <a:fld id="{2A8F9EB0-27AD-4D72-B1BB-CF023681D7F7}" type="slidenum">
              <a:rPr lang="en-US" smtClean="0"/>
              <a:pPr/>
              <a:t>13</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609600"/>
            <a:ext cx="4073525" cy="3055938"/>
          </a:xfrm>
        </p:spPr>
      </p:sp>
      <p:sp>
        <p:nvSpPr>
          <p:cNvPr id="3" name="Notes Placeholder 2"/>
          <p:cNvSpPr>
            <a:spLocks noGrp="1"/>
          </p:cNvSpPr>
          <p:nvPr>
            <p:ph type="body" idx="1"/>
          </p:nvPr>
        </p:nvSpPr>
        <p:spPr/>
        <p:txBody>
          <a:bodyPr>
            <a:normAutofit/>
          </a:bodyPr>
          <a:lstStyle/>
          <a:p>
            <a:r>
              <a:rPr lang="en-US" dirty="0" smtClean="0"/>
              <a:t>Here, we see a comparison of</a:t>
            </a:r>
            <a:r>
              <a:rPr lang="en-US" baseline="0" dirty="0" smtClean="0"/>
              <a:t> </a:t>
            </a:r>
            <a:r>
              <a:rPr lang="en-US" baseline="0" dirty="0" err="1" smtClean="0"/>
              <a:t>Scopia</a:t>
            </a:r>
            <a:r>
              <a:rPr lang="en-US" baseline="0" dirty="0" smtClean="0"/>
              <a:t> Desktop and Mobile solutions to Cisco Jabber </a:t>
            </a:r>
            <a:r>
              <a:rPr lang="en-US" baseline="0" dirty="0" err="1" smtClean="0"/>
              <a:t>Telepresence</a:t>
            </a:r>
            <a:r>
              <a:rPr lang="en-US" baseline="0" dirty="0" smtClean="0"/>
              <a:t> (previously called </a:t>
            </a:r>
            <a:r>
              <a:rPr lang="en-US" baseline="0" dirty="0" err="1" smtClean="0"/>
              <a:t>Movi</a:t>
            </a:r>
            <a:r>
              <a:rPr lang="en-US" baseline="0" dirty="0" smtClean="0"/>
              <a:t>), Cisco’s WebEx, and Skype.</a:t>
            </a:r>
          </a:p>
          <a:p>
            <a:pPr marL="171450" indent="-171450">
              <a:buFontTx/>
              <a:buChar char="-"/>
            </a:pPr>
            <a:endParaRPr lang="en-US" baseline="0" dirty="0" smtClean="0"/>
          </a:p>
          <a:p>
            <a:pPr marL="0" indent="0">
              <a:buFontTx/>
              <a:buNone/>
            </a:pPr>
            <a:r>
              <a:rPr lang="en-US" baseline="0" dirty="0" smtClean="0"/>
              <a:t>The main areas of differentiation against the competitors include points we just mentioned: none of the competitor’s products provides the slider reviewing previously presented materials, and </a:t>
            </a:r>
            <a:r>
              <a:rPr lang="en-US" baseline="0" dirty="0" err="1" smtClean="0"/>
              <a:t>Scopia</a:t>
            </a:r>
            <a:r>
              <a:rPr lang="en-US" baseline="0" dirty="0" smtClean="0"/>
              <a:t> provides the highest number of users that can be viewed simultaneously in a video layout. </a:t>
            </a:r>
          </a:p>
          <a:p>
            <a:pPr marL="0" indent="0">
              <a:buFontTx/>
              <a:buNone/>
            </a:pPr>
            <a:endParaRPr lang="en-US" baseline="0" dirty="0" smtClean="0"/>
          </a:p>
          <a:p>
            <a:pPr marL="0" indent="0">
              <a:buFontTx/>
              <a:buNone/>
            </a:pPr>
            <a:r>
              <a:rPr lang="en-US" baseline="0" dirty="0" smtClean="0"/>
              <a:t>In addition, Jabber </a:t>
            </a:r>
            <a:r>
              <a:rPr lang="en-US" baseline="0" dirty="0" err="1" smtClean="0"/>
              <a:t>Telepresence</a:t>
            </a:r>
            <a:r>
              <a:rPr lang="en-US" baseline="0" dirty="0" smtClean="0"/>
              <a:t> doesn’t support Android or any smart phone; it also doesn’t support embedded firewall traversal. For the services from WebEx and Skype, bandwidth utilization is inefficient for video, and there is no room system support. Skype has mobile clients that support point-to-point video, but they don’t support multi-party video.</a:t>
            </a:r>
          </a:p>
        </p:txBody>
      </p:sp>
      <p:sp>
        <p:nvSpPr>
          <p:cNvPr id="4" name="Slide Number Placeholder 3"/>
          <p:cNvSpPr>
            <a:spLocks noGrp="1"/>
          </p:cNvSpPr>
          <p:nvPr>
            <p:ph type="sldNum" sz="quarter" idx="10"/>
          </p:nvPr>
        </p:nvSpPr>
        <p:spPr/>
        <p:txBody>
          <a:bodyPr/>
          <a:lstStyle/>
          <a:p>
            <a:fld id="{2A8F9EB0-27AD-4D72-B1BB-CF023681D7F7}" type="slidenum">
              <a:rPr lang="en-US" smtClean="0"/>
              <a:pPr/>
              <a:t>14</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609600"/>
            <a:ext cx="4073525" cy="3055938"/>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90000"/>
              </a:lnSpc>
              <a:spcBef>
                <a:spcPct val="45000"/>
              </a:spcBef>
              <a:spcAft>
                <a:spcPct val="0"/>
              </a:spcAft>
              <a:buClr>
                <a:schemeClr val="tx1"/>
              </a:buClr>
              <a:buSzPct val="90000"/>
              <a:buFontTx/>
              <a:buNone/>
              <a:tabLst/>
              <a:defRPr/>
            </a:pPr>
            <a:r>
              <a:rPr lang="en-US" baseline="0" dirty="0" smtClean="0"/>
              <a:t>This chart compares the </a:t>
            </a:r>
            <a:r>
              <a:rPr lang="en-US" baseline="0" dirty="0" err="1" smtClean="0"/>
              <a:t>Scopia</a:t>
            </a:r>
            <a:r>
              <a:rPr lang="en-US" baseline="0" dirty="0" smtClean="0"/>
              <a:t> Desktop and Mobile solutions to Microsoft </a:t>
            </a:r>
            <a:r>
              <a:rPr lang="en-US" baseline="0" dirty="0" err="1" smtClean="0"/>
              <a:t>Lync</a:t>
            </a:r>
            <a:r>
              <a:rPr lang="en-US" baseline="0" dirty="0" smtClean="0"/>
              <a:t> 2010 and 2013.</a:t>
            </a:r>
          </a:p>
          <a:p>
            <a:pPr marL="0" marR="0" indent="0" algn="l" defTabSz="914400" rtl="0" eaLnBrk="0" fontAlgn="base" latinLnBrk="0" hangingPunct="0">
              <a:lnSpc>
                <a:spcPct val="90000"/>
              </a:lnSpc>
              <a:spcBef>
                <a:spcPct val="45000"/>
              </a:spcBef>
              <a:spcAft>
                <a:spcPct val="0"/>
              </a:spcAft>
              <a:buClr>
                <a:schemeClr val="tx1"/>
              </a:buClr>
              <a:buSzPct val="90000"/>
              <a:buFontTx/>
              <a:buNone/>
              <a:tabLst/>
              <a:defRPr/>
            </a:pPr>
            <a:endParaRPr lang="en-US" baseline="0" dirty="0" smtClean="0"/>
          </a:p>
          <a:p>
            <a:pPr marL="0" marR="0" indent="0" algn="l" defTabSz="914400" rtl="0" eaLnBrk="0" fontAlgn="base" latinLnBrk="0" hangingPunct="0">
              <a:lnSpc>
                <a:spcPct val="90000"/>
              </a:lnSpc>
              <a:spcBef>
                <a:spcPct val="45000"/>
              </a:spcBef>
              <a:spcAft>
                <a:spcPct val="0"/>
              </a:spcAft>
              <a:buClr>
                <a:schemeClr val="tx1"/>
              </a:buClr>
              <a:buSzPct val="90000"/>
              <a:buFontTx/>
              <a:buNone/>
              <a:tabLst/>
              <a:defRPr/>
            </a:pPr>
            <a:r>
              <a:rPr lang="en-US" baseline="0" dirty="0" smtClean="0"/>
              <a:t>There are a number of shortcomings with Microsoft </a:t>
            </a:r>
            <a:r>
              <a:rPr lang="en-US" baseline="0" dirty="0" err="1" smtClean="0"/>
              <a:t>Lync</a:t>
            </a:r>
            <a:r>
              <a:rPr lang="en-US" baseline="0" dirty="0" smtClean="0"/>
              <a:t>. </a:t>
            </a:r>
            <a:r>
              <a:rPr lang="en-US" baseline="0" dirty="0" err="1" smtClean="0"/>
              <a:t>Lync</a:t>
            </a:r>
            <a:r>
              <a:rPr lang="en-US" baseline="0" dirty="0" smtClean="0"/>
              <a:t> does not offer native room system support and generally requires a gateway. In addition, it doesn’t offer H.239 data interoperability  with room systems or any slider-like capabilities for reviewing previously presented materials. And the number of users that can be viewed simultaneously in a video layout is extremely limited with </a:t>
            </a:r>
            <a:r>
              <a:rPr lang="en-US" baseline="0" dirty="0" err="1" smtClean="0"/>
              <a:t>Lync</a:t>
            </a:r>
            <a:r>
              <a:rPr lang="en-US" baseline="0" dirty="0" smtClean="0"/>
              <a:t>.</a:t>
            </a:r>
          </a:p>
          <a:p>
            <a:pPr marL="0" marR="0" indent="0" algn="l" defTabSz="914400" rtl="0" eaLnBrk="0" fontAlgn="base" latinLnBrk="0" hangingPunct="0">
              <a:lnSpc>
                <a:spcPct val="90000"/>
              </a:lnSpc>
              <a:spcBef>
                <a:spcPct val="45000"/>
              </a:spcBef>
              <a:spcAft>
                <a:spcPct val="0"/>
              </a:spcAft>
              <a:buClr>
                <a:schemeClr val="tx1"/>
              </a:buClr>
              <a:buSzPct val="90000"/>
              <a:buFontTx/>
              <a:buNone/>
              <a:tabLst/>
              <a:defRPr/>
            </a:pPr>
            <a:endParaRPr lang="en-US" baseline="0" dirty="0" smtClean="0"/>
          </a:p>
          <a:p>
            <a:pPr marL="0" marR="0" indent="0" algn="l" defTabSz="914400" rtl="0" eaLnBrk="0" fontAlgn="base" latinLnBrk="0" hangingPunct="0">
              <a:lnSpc>
                <a:spcPct val="90000"/>
              </a:lnSpc>
              <a:spcBef>
                <a:spcPct val="45000"/>
              </a:spcBef>
              <a:spcAft>
                <a:spcPct val="0"/>
              </a:spcAft>
              <a:buClr>
                <a:schemeClr val="tx1"/>
              </a:buClr>
              <a:buSzPct val="90000"/>
              <a:buFontTx/>
              <a:buNone/>
              <a:tabLst/>
              <a:defRPr/>
            </a:pPr>
            <a:r>
              <a:rPr lang="en-US" baseline="0" dirty="0" smtClean="0"/>
              <a:t>So while Microsoft </a:t>
            </a:r>
            <a:r>
              <a:rPr lang="en-US" baseline="0" dirty="0" err="1" smtClean="0"/>
              <a:t>Lync</a:t>
            </a:r>
            <a:r>
              <a:rPr lang="en-US" baseline="0" dirty="0" smtClean="0"/>
              <a:t> offers a full unified communications client, its video capability is limited—whereas </a:t>
            </a:r>
            <a:r>
              <a:rPr lang="en-US" baseline="0" dirty="0" err="1" smtClean="0"/>
              <a:t>Scopia</a:t>
            </a:r>
            <a:r>
              <a:rPr lang="en-US" baseline="30000" dirty="0" smtClean="0"/>
              <a:t>®</a:t>
            </a:r>
            <a:r>
              <a:rPr lang="en-US" baseline="0" dirty="0" smtClean="0"/>
              <a:t> offers a rich video solution that includes content-sharing with native interoperability with room systems.</a:t>
            </a:r>
          </a:p>
        </p:txBody>
      </p:sp>
      <p:sp>
        <p:nvSpPr>
          <p:cNvPr id="4" name="Slide Number Placeholder 3"/>
          <p:cNvSpPr>
            <a:spLocks noGrp="1"/>
          </p:cNvSpPr>
          <p:nvPr>
            <p:ph type="sldNum" sz="quarter" idx="10"/>
          </p:nvPr>
        </p:nvSpPr>
        <p:spPr/>
        <p:txBody>
          <a:bodyPr/>
          <a:lstStyle/>
          <a:p>
            <a:fld id="{2A8F9EB0-27AD-4D72-B1BB-CF023681D7F7}" type="slidenum">
              <a:rPr lang="en-US" smtClean="0"/>
              <a:pPr/>
              <a:t>15</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609600"/>
            <a:ext cx="4073525" cy="3055938"/>
          </a:xfrm>
        </p:spPr>
      </p:sp>
      <p:sp>
        <p:nvSpPr>
          <p:cNvPr id="3" name="Notes Placeholder 2"/>
          <p:cNvSpPr>
            <a:spLocks noGrp="1"/>
          </p:cNvSpPr>
          <p:nvPr>
            <p:ph type="body" idx="1"/>
          </p:nvPr>
        </p:nvSpPr>
        <p:spPr/>
        <p:txBody>
          <a:bodyPr/>
          <a:lstStyle/>
          <a:p>
            <a:r>
              <a:rPr lang="en-US" sz="1100" b="0" i="0" u="none" strike="noStrike" kern="1200" baseline="0" dirty="0" smtClean="0">
                <a:solidFill>
                  <a:schemeClr val="tx1"/>
                </a:solidFill>
                <a:latin typeface="+mn-lt"/>
                <a:ea typeface="+mn-ea"/>
                <a:cs typeface="+mn-cs"/>
              </a:rPr>
              <a:t>The Scopia XT5000 is Radvision’s flagship product in the Scopia series of HD video conferencing room systems. The XT5000 incorporates dual 1080p/60fps live video and content, HD audio, H.264 High Profile for bandwidth efficiency, H.264 Scalable Video Coding (SVC) for error resiliency, along with embedded multi-party calling with support for continuous presence with up to 9 participants which is the highest capacity in the market today.</a:t>
            </a:r>
          </a:p>
          <a:p>
            <a:endParaRPr lang="en-US" sz="1100" b="0" i="0" u="none" strike="noStrike" kern="1200" baseline="0" dirty="0" smtClean="0">
              <a:solidFill>
                <a:schemeClr val="tx1"/>
              </a:solidFill>
              <a:latin typeface="+mn-lt"/>
              <a:ea typeface="+mn-ea"/>
              <a:cs typeface="+mn-cs"/>
            </a:endParaRPr>
          </a:p>
          <a:p>
            <a:r>
              <a:rPr lang="en-US" sz="1100" b="0" i="0" u="none" strike="noStrike" kern="1200" baseline="0" dirty="0" smtClean="0">
                <a:solidFill>
                  <a:schemeClr val="tx1"/>
                </a:solidFill>
                <a:latin typeface="+mn-lt"/>
                <a:ea typeface="+mn-ea"/>
                <a:cs typeface="+mn-cs"/>
              </a:rPr>
              <a:t>The user interface is designed for simplicity along with Apple iPad control for enhanced capabilities and the XT5000’s refinement goes beyond the user experience to modern hardware design that complements any conference room.</a:t>
            </a:r>
            <a:endParaRPr lang="en-US" dirty="0" smtClean="0"/>
          </a:p>
          <a:p>
            <a:endParaRPr lang="en-US" dirty="0"/>
          </a:p>
        </p:txBody>
      </p:sp>
      <p:sp>
        <p:nvSpPr>
          <p:cNvPr id="4" name="Slide Number Placeholder 3"/>
          <p:cNvSpPr>
            <a:spLocks noGrp="1"/>
          </p:cNvSpPr>
          <p:nvPr>
            <p:ph type="sldNum" sz="quarter" idx="10"/>
          </p:nvPr>
        </p:nvSpPr>
        <p:spPr/>
        <p:txBody>
          <a:bodyPr/>
          <a:lstStyle/>
          <a:p>
            <a:fld id="{4BA92C5E-BF34-4775-B657-4ADF2F3104CA}" type="slidenum">
              <a:rPr lang="en-US" smtClean="0"/>
              <a:pPr/>
              <a:t>16</a:t>
            </a:fld>
            <a:endParaRPr lang="en-US" dirty="0"/>
          </a:p>
        </p:txBody>
      </p:sp>
    </p:spTree>
    <p:extLst>
      <p:ext uri="{BB962C8B-B14F-4D97-AF65-F5344CB8AC3E}">
        <p14:creationId xmlns:p14="http://schemas.microsoft.com/office/powerpoint/2010/main" val="1138771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609600"/>
            <a:ext cx="4073525" cy="3055938"/>
          </a:xfrm>
        </p:spPr>
      </p:sp>
      <p:sp>
        <p:nvSpPr>
          <p:cNvPr id="3" name="Notes Placeholder 2"/>
          <p:cNvSpPr>
            <a:spLocks noGrp="1"/>
          </p:cNvSpPr>
          <p:nvPr>
            <p:ph type="body" idx="1"/>
          </p:nvPr>
        </p:nvSpPr>
        <p:spPr/>
        <p:txBody>
          <a:bodyPr/>
          <a:lstStyle/>
          <a:p>
            <a:r>
              <a:rPr lang="en-US" baseline="0" dirty="0" smtClean="0"/>
              <a:t>When you compare the features against the competition, the XT5000 is the clear winner. The XT 5000 is the only solution that provides the combination of content-sharing at 1080p60, multi-party conferencing with up to nine participants, and integrated desktop and mobile support.</a:t>
            </a:r>
          </a:p>
        </p:txBody>
      </p:sp>
      <p:sp>
        <p:nvSpPr>
          <p:cNvPr id="4" name="Footer Placeholder 3"/>
          <p:cNvSpPr>
            <a:spLocks noGrp="1"/>
          </p:cNvSpPr>
          <p:nvPr>
            <p:ph type="ftr" sz="quarter" idx="10"/>
          </p:nvPr>
        </p:nvSpPr>
        <p:spPr/>
        <p:txBody>
          <a:bodyPr/>
          <a:lstStyle/>
          <a:p>
            <a:pPr>
              <a:defRPr/>
            </a:pPr>
            <a:r>
              <a:rPr lang="en-US" dirty="0" smtClean="0"/>
              <a:t>© 2013 Avaya Inc. All rights reserved.</a:t>
            </a:r>
            <a:endParaRPr lang="en-US" dirty="0"/>
          </a:p>
        </p:txBody>
      </p:sp>
      <p:sp>
        <p:nvSpPr>
          <p:cNvPr id="5" name="Slide Number Placeholder 4"/>
          <p:cNvSpPr>
            <a:spLocks noGrp="1"/>
          </p:cNvSpPr>
          <p:nvPr>
            <p:ph type="sldNum" sz="quarter" idx="11"/>
          </p:nvPr>
        </p:nvSpPr>
        <p:spPr/>
        <p:txBody>
          <a:bodyPr/>
          <a:lstStyle/>
          <a:p>
            <a:pPr>
              <a:defRPr/>
            </a:pPr>
            <a:fld id="{3045D37B-55E3-4A2E-AF90-415949B5C1FB}" type="slidenum">
              <a:rPr lang="en-US" smtClean="0"/>
              <a:pPr>
                <a:defRPr/>
              </a:pPr>
              <a:t>17</a:t>
            </a:fld>
            <a:endParaRPr lang="en-US" dirty="0"/>
          </a:p>
        </p:txBody>
      </p:sp>
    </p:spTree>
    <p:extLst>
      <p:ext uri="{BB962C8B-B14F-4D97-AF65-F5344CB8AC3E}">
        <p14:creationId xmlns:p14="http://schemas.microsoft.com/office/powerpoint/2010/main" val="338767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609600"/>
            <a:ext cx="4073525" cy="3055938"/>
          </a:xfrm>
        </p:spPr>
      </p:sp>
      <p:sp>
        <p:nvSpPr>
          <p:cNvPr id="3" name="Notes Placeholder 2"/>
          <p:cNvSpPr>
            <a:spLocks noGrp="1"/>
          </p:cNvSpPr>
          <p:nvPr>
            <p:ph type="body" idx="1"/>
          </p:nvPr>
        </p:nvSpPr>
        <p:spPr/>
        <p:txBody>
          <a:bodyPr/>
          <a:lstStyle/>
          <a:p>
            <a:r>
              <a:rPr lang="en-US" b="0" dirty="0" smtClean="0"/>
              <a:t>The Scopia XT Executive 240 integrates the advanced Scopia XT video conferencing platform with a high resolution 24-inch LED display. The system offers optional embedded multi-party conferencing for impromptu group meetings, unique HD 1080p for highly detailed content sharing and available simultaneous 1080p video for an outstanding experience. H.264 High Profile and H.264 Scalable Video Coding (SVC) deliver bandwidth efficient, high performance video collaboration over real world networks.</a:t>
            </a:r>
            <a:r>
              <a:rPr lang="en-US" dirty="0" smtClean="0"/>
              <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4BA92C5E-BF34-4775-B657-4ADF2F3104CA}" type="slidenum">
              <a:rPr lang="en-US" smtClean="0"/>
              <a:pPr/>
              <a:t>18</a:t>
            </a:fld>
            <a:endParaRPr lang="en-US" dirty="0"/>
          </a:p>
        </p:txBody>
      </p:sp>
    </p:spTree>
    <p:extLst>
      <p:ext uri="{BB962C8B-B14F-4D97-AF65-F5344CB8AC3E}">
        <p14:creationId xmlns:p14="http://schemas.microsoft.com/office/powerpoint/2010/main" val="2864952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609600"/>
            <a:ext cx="4073525" cy="3055938"/>
          </a:xfrm>
        </p:spPr>
      </p:sp>
      <p:sp>
        <p:nvSpPr>
          <p:cNvPr id="3" name="Notes Placeholder 2"/>
          <p:cNvSpPr>
            <a:spLocks noGrp="1"/>
          </p:cNvSpPr>
          <p:nvPr>
            <p:ph type="body" idx="1"/>
          </p:nvPr>
        </p:nvSpPr>
        <p:spPr/>
        <p:txBody>
          <a:bodyPr/>
          <a:lstStyle/>
          <a:p>
            <a:r>
              <a:rPr lang="en-US" sz="1100" b="0" i="0" u="none" strike="noStrike" kern="1200" baseline="0" dirty="0" smtClean="0">
                <a:solidFill>
                  <a:schemeClr val="tx1"/>
                </a:solidFill>
                <a:latin typeface="+mn-lt"/>
                <a:ea typeface="+mn-ea"/>
                <a:cs typeface="+mn-cs"/>
              </a:rPr>
              <a:t>The Scopia XT Telepresence Platform creates a lifelike, immersive experience replicating the feeling of meeting in-person. The XT Telepresence Platform is customizable to the unique requirements of individual rooms and customer needs. Installed and configured by Radvision and Avaya’s worldwide network of channel partners, the XT Telepresence Platform provides a cost-effective and highly flexible approach, enabling partners to meet the unique needs of each customer deployment. Customers can define the installation and furnishings that best fit within their conferencing environments for a distinct customized telepresence experience typically at 1/3 the cost of the competition.</a:t>
            </a:r>
          </a:p>
          <a:p>
            <a:endParaRPr lang="en-US" sz="1100" b="0" i="0" u="none" strike="noStrike" kern="1200" baseline="0" dirty="0" smtClean="0">
              <a:solidFill>
                <a:schemeClr val="tx1"/>
              </a:solidFill>
              <a:latin typeface="+mn-lt"/>
              <a:ea typeface="+mn-ea"/>
              <a:cs typeface="+mn-cs"/>
            </a:endParaRPr>
          </a:p>
          <a:p>
            <a:r>
              <a:rPr lang="en-US" sz="1100" b="0" i="0" u="none" strike="noStrike" kern="1200" baseline="0" dirty="0" smtClean="0">
                <a:solidFill>
                  <a:schemeClr val="tx1"/>
                </a:solidFill>
                <a:latin typeface="+mn-lt"/>
                <a:ea typeface="+mn-ea"/>
                <a:cs typeface="+mn-cs"/>
              </a:rPr>
              <a:t>Through the Scopia Elite MCU, Radvision offers the most interoperable, multi-vendor, multi-stream telepresence multi-party conferencing solution available.</a:t>
            </a:r>
            <a:endParaRPr lang="en-US" dirty="0" smtClean="0"/>
          </a:p>
          <a:p>
            <a:endParaRPr lang="en-US" dirty="0"/>
          </a:p>
        </p:txBody>
      </p:sp>
      <p:sp>
        <p:nvSpPr>
          <p:cNvPr id="4" name="Slide Number Placeholder 3"/>
          <p:cNvSpPr>
            <a:spLocks noGrp="1"/>
          </p:cNvSpPr>
          <p:nvPr>
            <p:ph type="sldNum" sz="quarter" idx="10"/>
          </p:nvPr>
        </p:nvSpPr>
        <p:spPr/>
        <p:txBody>
          <a:bodyPr/>
          <a:lstStyle/>
          <a:p>
            <a:fld id="{4BA92C5E-BF34-4775-B657-4ADF2F3104CA}" type="slidenum">
              <a:rPr lang="en-US" smtClean="0"/>
              <a:pPr/>
              <a:t>19</a:t>
            </a:fld>
            <a:endParaRPr lang="en-US" dirty="0"/>
          </a:p>
        </p:txBody>
      </p:sp>
    </p:spTree>
    <p:extLst>
      <p:ext uri="{BB962C8B-B14F-4D97-AF65-F5344CB8AC3E}">
        <p14:creationId xmlns:p14="http://schemas.microsoft.com/office/powerpoint/2010/main" val="3336826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609600"/>
            <a:ext cx="4073525" cy="3055938"/>
          </a:xfrm>
        </p:spPr>
      </p:sp>
      <p:sp>
        <p:nvSpPr>
          <p:cNvPr id="3" name="Notes Placeholder 2"/>
          <p:cNvSpPr>
            <a:spLocks noGrp="1"/>
          </p:cNvSpPr>
          <p:nvPr>
            <p:ph type="body" idx="1"/>
          </p:nvPr>
        </p:nvSpPr>
        <p:spPr/>
        <p:txBody>
          <a:bodyPr/>
          <a:lstStyle/>
          <a:p>
            <a:r>
              <a:rPr lang="en-US" sz="1100" b="0" i="0" u="none" strike="noStrike" kern="1200" baseline="0" dirty="0" smtClean="0">
                <a:solidFill>
                  <a:schemeClr val="tx1"/>
                </a:solidFill>
                <a:latin typeface="+mn-lt"/>
                <a:ea typeface="+mn-ea"/>
                <a:cs typeface="+mn-cs"/>
              </a:rPr>
              <a:t>Scopia Management delivers management, control and scheduling for robust, easy-to-use conferencing via a simple browser-based interface. </a:t>
            </a:r>
          </a:p>
          <a:p>
            <a:endParaRPr lang="en-US" sz="11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interface incorporates Google Maps providing a global geographic view of the collaboration topology along with multi-tenancy, concierge services, and massive scalability of up to 400,000 users for service providers and large enterprises.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100" b="0" i="0" u="none" strike="noStrike" kern="1200" baseline="0" dirty="0" smtClean="0">
                <a:solidFill>
                  <a:schemeClr val="tx1"/>
                </a:solidFill>
                <a:latin typeface="+mn-lt"/>
                <a:ea typeface="+mn-ea"/>
                <a:cs typeface="+mn-cs"/>
              </a:rPr>
              <a:t>Scopia Management provides an all-inclusive solution for managing all video conferencing devices including Radvision and third party endpoints, infrastructure devices such as MCUs and gateways, and call control applications such as gatekeepers and SIP agents. Administrators can detect and monitor their devices, remotely configure, control and upgrade them.</a:t>
            </a:r>
          </a:p>
          <a:p>
            <a:endParaRPr lang="en-US" sz="1100" b="0" i="0" u="none" strike="noStrike" kern="1200" baseline="0" dirty="0" smtClean="0">
              <a:solidFill>
                <a:schemeClr val="tx1"/>
              </a:solidFill>
              <a:latin typeface="+mn-lt"/>
              <a:ea typeface="+mn-ea"/>
              <a:cs typeface="+mn-cs"/>
            </a:endParaRPr>
          </a:p>
          <a:p>
            <a:r>
              <a:rPr lang="en-US" sz="1100" b="0" i="0" u="none" strike="noStrike" kern="1200" baseline="0" dirty="0" smtClean="0">
                <a:solidFill>
                  <a:schemeClr val="tx1"/>
                </a:solidFill>
                <a:latin typeface="+mn-lt"/>
                <a:ea typeface="+mn-ea"/>
                <a:cs typeface="+mn-cs"/>
              </a:rPr>
              <a:t>Scalability and redundancy is delivered for large enterprises and service providers including the unique Virtual MCU feature for distributed deployments. With Scopia’s Virtual MCU, virtual conference rooms are created for simple access across the deployment.</a:t>
            </a:r>
          </a:p>
          <a:p>
            <a:endParaRPr lang="en-US" sz="1100" b="0" i="0" u="none" strike="noStrike" kern="1200" baseline="0" dirty="0" smtClean="0">
              <a:solidFill>
                <a:schemeClr val="tx1"/>
              </a:solidFill>
              <a:latin typeface="+mn-lt"/>
              <a:ea typeface="+mn-ea"/>
              <a:cs typeface="+mn-cs"/>
            </a:endParaRPr>
          </a:p>
          <a:p>
            <a:r>
              <a:rPr lang="en-US" sz="1100" b="0" i="0" u="none" strike="noStrike" kern="1200" baseline="0" dirty="0" smtClean="0">
                <a:solidFill>
                  <a:schemeClr val="tx1"/>
                </a:solidFill>
                <a:latin typeface="+mn-lt"/>
                <a:ea typeface="+mn-ea"/>
                <a:cs typeface="+mn-cs"/>
              </a:rPr>
              <a:t>Extensive enterprise back room integration is available including integration with Microsoft Active Directory, Outlook and Lync or IBM Lotus Domino, Notes and Sametime.</a:t>
            </a:r>
          </a:p>
          <a:p>
            <a:endParaRPr lang="en-US" sz="1100" b="0" i="0" u="none" strike="noStrike" kern="1200" baseline="0" dirty="0" smtClean="0">
              <a:solidFill>
                <a:schemeClr val="tx1"/>
              </a:solidFill>
              <a:latin typeface="+mn-lt"/>
              <a:ea typeface="+mn-ea"/>
              <a:cs typeface="+mn-cs"/>
            </a:endParaRPr>
          </a:p>
          <a:p>
            <a:endParaRPr lang="en-US" sz="1100" b="0" i="0" u="none" strike="noStrike" kern="1200" baseline="0" dirty="0" smtClean="0">
              <a:solidFill>
                <a:schemeClr val="tx1"/>
              </a:solidFill>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4BA92C5E-BF34-4775-B657-4ADF2F3104CA}" type="slidenum">
              <a:rPr lang="en-US" smtClean="0"/>
              <a:pPr/>
              <a:t>20</a:t>
            </a:fld>
            <a:endParaRPr lang="en-US" dirty="0"/>
          </a:p>
        </p:txBody>
      </p:sp>
    </p:spTree>
    <p:extLst>
      <p:ext uri="{BB962C8B-B14F-4D97-AF65-F5344CB8AC3E}">
        <p14:creationId xmlns:p14="http://schemas.microsoft.com/office/powerpoint/2010/main" val="824698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609600"/>
            <a:ext cx="4073525" cy="3055938"/>
          </a:xfrm>
        </p:spPr>
      </p:sp>
      <p:sp>
        <p:nvSpPr>
          <p:cNvPr id="3" name="Notes Placeholder 2"/>
          <p:cNvSpPr>
            <a:spLocks noGrp="1"/>
          </p:cNvSpPr>
          <p:nvPr>
            <p:ph type="body" idx="1"/>
          </p:nvPr>
        </p:nvSpPr>
        <p:spPr/>
        <p:txBody>
          <a:bodyPr/>
          <a:lstStyle/>
          <a:p>
            <a:r>
              <a:rPr lang="en-US" baseline="0" dirty="0" smtClean="0"/>
              <a:t>There are a few ways that </a:t>
            </a:r>
            <a:r>
              <a:rPr lang="en-US" baseline="0" dirty="0" err="1" smtClean="0"/>
              <a:t>Scopia</a:t>
            </a:r>
            <a:r>
              <a:rPr lang="en-US" baseline="0" dirty="0" smtClean="0"/>
              <a:t> Management beats the competition. </a:t>
            </a:r>
            <a:r>
              <a:rPr lang="en-US" baseline="0" dirty="0" err="1" smtClean="0"/>
              <a:t>Scopia</a:t>
            </a:r>
            <a:r>
              <a:rPr lang="en-US" baseline="0" dirty="0" smtClean="0"/>
              <a:t> Management is the only single-product solution provides full multi-vendor and third-party endpoint management and virtualized MCU resources. It’s also the only solution that enables administrators to manage the video deployment from any browser and any device, including Apple and Android smart phones and tablets. And, it supports far more users than competitor solutions.</a:t>
            </a:r>
          </a:p>
        </p:txBody>
      </p:sp>
      <p:sp>
        <p:nvSpPr>
          <p:cNvPr id="4" name="Footer Placeholder 3"/>
          <p:cNvSpPr>
            <a:spLocks noGrp="1"/>
          </p:cNvSpPr>
          <p:nvPr>
            <p:ph type="ftr" sz="quarter" idx="10"/>
          </p:nvPr>
        </p:nvSpPr>
        <p:spPr/>
        <p:txBody>
          <a:bodyPr/>
          <a:lstStyle/>
          <a:p>
            <a:pPr>
              <a:defRPr/>
            </a:pPr>
            <a:r>
              <a:rPr lang="en-US" dirty="0" smtClean="0"/>
              <a:t>© 2013 Avaya Inc. All rights reserved.</a:t>
            </a:r>
            <a:endParaRPr lang="en-US" dirty="0"/>
          </a:p>
        </p:txBody>
      </p:sp>
      <p:sp>
        <p:nvSpPr>
          <p:cNvPr id="5" name="Slide Number Placeholder 4"/>
          <p:cNvSpPr>
            <a:spLocks noGrp="1"/>
          </p:cNvSpPr>
          <p:nvPr>
            <p:ph type="sldNum" sz="quarter" idx="11"/>
          </p:nvPr>
        </p:nvSpPr>
        <p:spPr/>
        <p:txBody>
          <a:bodyPr/>
          <a:lstStyle/>
          <a:p>
            <a:pPr>
              <a:defRPr/>
            </a:pPr>
            <a:fld id="{3045D37B-55E3-4A2E-AF90-415949B5C1FB}" type="slidenum">
              <a:rPr lang="en-US" smtClean="0"/>
              <a:pPr>
                <a:defRPr/>
              </a:pPr>
              <a:t>21</a:t>
            </a:fld>
            <a:endParaRPr lang="en-US" dirty="0"/>
          </a:p>
        </p:txBody>
      </p:sp>
    </p:spTree>
    <p:extLst>
      <p:ext uri="{BB962C8B-B14F-4D97-AF65-F5344CB8AC3E}">
        <p14:creationId xmlns:p14="http://schemas.microsoft.com/office/powerpoint/2010/main" val="338767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609600"/>
            <a:ext cx="4073525" cy="3055938"/>
          </a:xfrm>
        </p:spPr>
      </p:sp>
      <p:sp>
        <p:nvSpPr>
          <p:cNvPr id="3" name="Notes Placeholder 2"/>
          <p:cNvSpPr>
            <a:spLocks noGrp="1"/>
          </p:cNvSpPr>
          <p:nvPr>
            <p:ph type="body" idx="1"/>
          </p:nvPr>
        </p:nvSpPr>
        <p:spPr/>
        <p:txBody>
          <a:bodyPr>
            <a:normAutofit/>
          </a:bodyPr>
          <a:lstStyle/>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2A8F9EB0-27AD-4D72-B1BB-CF023681D7F7}" type="slidenum">
              <a:rPr lang="en-US" smtClean="0"/>
              <a:pPr/>
              <a:t>22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1392238" y="609600"/>
            <a:ext cx="4073525" cy="3055938"/>
          </a:xfrm>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spcBef>
                <a:spcPct val="0"/>
              </a:spcBef>
            </a:pPr>
            <a:endParaRPr lang="pt-BR" baseline="0" dirty="0" smtClean="0">
              <a:ea typeface="MS Mincho" pitchFamily="49" charset="-128"/>
            </a:endParaRPr>
          </a:p>
          <a:p>
            <a:pPr>
              <a:spcBef>
                <a:spcPct val="0"/>
              </a:spcBef>
            </a:pPr>
            <a:endParaRPr lang="pt-BR" baseline="0" dirty="0" smtClean="0">
              <a:ea typeface="MS Mincho" pitchFamily="49" charset="-128"/>
            </a:endParaRPr>
          </a:p>
          <a:p>
            <a:pPr>
              <a:spcBef>
                <a:spcPct val="0"/>
              </a:spcBef>
            </a:pPr>
            <a:r>
              <a:rPr lang="pt-BR" dirty="0" smtClean="0">
                <a:ea typeface="MS Mincho" pitchFamily="49" charset="-128"/>
              </a:rPr>
              <a:t>Here are the key market requirements  for effiective video collaboration </a:t>
            </a:r>
          </a:p>
          <a:p>
            <a:pPr>
              <a:spcBef>
                <a:spcPct val="0"/>
              </a:spcBef>
            </a:pPr>
            <a:r>
              <a:rPr lang="pt-BR" dirty="0" smtClean="0">
                <a:ea typeface="MS Mincho" pitchFamily="49" charset="-128"/>
              </a:rPr>
              <a:t>(review each and supporting proof point) </a:t>
            </a:r>
          </a:p>
          <a:p>
            <a:pPr>
              <a:spcBef>
                <a:spcPct val="0"/>
              </a:spcBef>
            </a:pPr>
            <a:endParaRPr lang="pt-BR" dirty="0" smtClean="0">
              <a:ea typeface="MS Mincho" pitchFamily="49" charset="-128"/>
            </a:endParaRPr>
          </a:p>
          <a:p>
            <a:pPr>
              <a:spcBef>
                <a:spcPct val="0"/>
              </a:spcBef>
            </a:pPr>
            <a:r>
              <a:rPr lang="pt-BR" dirty="0" smtClean="0">
                <a:ea typeface="MS Mincho" pitchFamily="49" charset="-128"/>
              </a:rPr>
              <a:t>Desktop / Mobility / BYOD:</a:t>
            </a:r>
            <a:endParaRPr lang="pt-BR" dirty="0">
              <a:ea typeface="MS Mincho" pitchFamily="49" charset="-128"/>
            </a:endParaRPr>
          </a:p>
          <a:p>
            <a:pPr>
              <a:spcBef>
                <a:spcPct val="0"/>
              </a:spcBef>
            </a:pPr>
            <a:r>
              <a:rPr lang="pt-BR" dirty="0">
                <a:ea typeface="MS Mincho" pitchFamily="49" charset="-128"/>
              </a:rPr>
              <a:t>1 Nemertes Research:  </a:t>
            </a:r>
            <a:r>
              <a:rPr lang="en-US" dirty="0">
                <a:hlinkClick r:id="rId3"/>
              </a:rPr>
              <a:t>Pervasive Video Collaboration Benchmark Report.pdf</a:t>
            </a:r>
            <a:endParaRPr lang="pt-BR" dirty="0">
              <a:ea typeface="MS Mincho" pitchFamily="49" charset="-128"/>
            </a:endParaRPr>
          </a:p>
          <a:p>
            <a:pPr>
              <a:spcBef>
                <a:spcPct val="0"/>
              </a:spcBef>
            </a:pPr>
            <a:endParaRPr lang="pt-BR" dirty="0" smtClean="0">
              <a:ea typeface="MS Mincho" pitchFamily="49" charset="-128"/>
            </a:endParaRPr>
          </a:p>
          <a:p>
            <a:pPr>
              <a:spcBef>
                <a:spcPct val="0"/>
              </a:spcBef>
            </a:pPr>
            <a:endParaRPr lang="pt-BR" dirty="0" smtClean="0">
              <a:ea typeface="MS Mincho" pitchFamily="49" charset="-128"/>
            </a:endParaRPr>
          </a:p>
          <a:p>
            <a:pPr>
              <a:spcBef>
                <a:spcPct val="0"/>
              </a:spcBef>
            </a:pPr>
            <a:endParaRPr lang="pt-BR" dirty="0" smtClean="0">
              <a:ea typeface="MS Mincho" pitchFamily="49" charset="-128"/>
            </a:endParaRPr>
          </a:p>
          <a:p>
            <a:pPr>
              <a:spcBef>
                <a:spcPct val="0"/>
              </a:spcBef>
            </a:pPr>
            <a:endParaRPr lang="pt-BR" dirty="0" smtClean="0">
              <a:ea typeface="MS Mincho" pitchFamily="49" charset="-128"/>
            </a:endParaRPr>
          </a:p>
          <a:p>
            <a:pPr>
              <a:spcBef>
                <a:spcPct val="0"/>
              </a:spcBef>
            </a:pPr>
            <a:endParaRPr lang="pt-BR" dirty="0" smtClean="0">
              <a:ea typeface="MS Mincho" pitchFamily="49" charset="-128"/>
            </a:endParaRPr>
          </a:p>
          <a:p>
            <a:pPr>
              <a:spcBef>
                <a:spcPct val="0"/>
              </a:spcBef>
            </a:pPr>
            <a:endParaRPr lang="pt-BR" dirty="0" smtClean="0">
              <a:ea typeface="MS Mincho" pitchFamily="49" charset="-128"/>
            </a:endParaRPr>
          </a:p>
          <a:p>
            <a:pPr>
              <a:spcBef>
                <a:spcPct val="0"/>
              </a:spcBef>
            </a:pPr>
            <a:endParaRPr lang="pt-BR" dirty="0" smtClean="0">
              <a:ea typeface="MS Mincho" pitchFamily="49" charset="-128"/>
            </a:endParaRPr>
          </a:p>
        </p:txBody>
      </p:sp>
      <p:sp>
        <p:nvSpPr>
          <p:cNvPr id="39940" name="Slide Number Placeholder 3"/>
          <p:cNvSpPr txBox="1">
            <a:spLocks noGrp="1"/>
          </p:cNvSpPr>
          <p:nvPr/>
        </p:nvSpPr>
        <p:spPr bwMode="auto">
          <a:xfrm>
            <a:off x="6432551" y="8748713"/>
            <a:ext cx="163513" cy="106362"/>
          </a:xfrm>
          <a:prstGeom prst="rect">
            <a:avLst/>
          </a:prstGeom>
          <a:noFill/>
          <a:ln w="9525" algn="ctr">
            <a:noFill/>
            <a:miter lim="800000"/>
            <a:headEnd/>
            <a:tailEnd/>
          </a:ln>
        </p:spPr>
        <p:txBody>
          <a:bodyPr lIns="0" tIns="0" rIns="0" bIns="0"/>
          <a:lstStyle/>
          <a:p>
            <a:pPr algn="ctr"/>
            <a:fld id="{CB82A40E-4EA0-41DC-9B29-0E9C09164760}" type="slidenum">
              <a:rPr lang="en-US" sz="800" b="1">
                <a:solidFill>
                  <a:srgbClr val="988888"/>
                </a:solidFill>
              </a:rPr>
              <a:pPr algn="ctr"/>
              <a:t>3</a:t>
            </a:fld>
            <a:endParaRPr lang="en-US" sz="800" b="1" dirty="0">
              <a:solidFill>
                <a:srgbClr val="988888"/>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609600"/>
            <a:ext cx="4073525" cy="3055938"/>
          </a:xfrm>
        </p:spPr>
      </p:sp>
      <p:sp>
        <p:nvSpPr>
          <p:cNvPr id="3" name="Notes Placeholder 2"/>
          <p:cNvSpPr>
            <a:spLocks noGrp="1"/>
          </p:cNvSpPr>
          <p:nvPr>
            <p:ph type="body" idx="1"/>
          </p:nvPr>
        </p:nvSpPr>
        <p:spPr/>
        <p:txBody>
          <a:bodyPr/>
          <a:lstStyle/>
          <a:p>
            <a:r>
              <a:rPr lang="en-US" baseline="0" dirty="0" smtClean="0"/>
              <a:t>With 1080p60 video and content-sharing, High Profile and SVC, and way higher density—the Elite 6000 MCU is the clear winner. </a:t>
            </a:r>
          </a:p>
          <a:p>
            <a:endParaRPr lang="en-US" baseline="0" dirty="0" smtClean="0"/>
          </a:p>
          <a:p>
            <a:r>
              <a:rPr lang="en-US" baseline="0" dirty="0" smtClean="0"/>
              <a:t>The chart here shows that </a:t>
            </a:r>
            <a:r>
              <a:rPr lang="en-US" baseline="0" dirty="0" err="1" smtClean="0"/>
              <a:t>Polycom</a:t>
            </a:r>
            <a:r>
              <a:rPr lang="en-US" baseline="0" dirty="0" smtClean="0"/>
              <a:t> partially supports 1080p60. We say partial because the RMX MCU has an asymmetric implementation where it receives 720p60 video and sends 1080p60, whereas the Elite 6000 has symmetric 1080p60 video. The RMX MCU doesn’t support 1080p60 for the content channel, unlike the Elite 6000, which supports 1080p60 for both the live and content channels. The RMX also supports a data rate of only 4 Mbps, whereas the Elite 6000 supports up to 12 Mbps. This difference can be important in 1080p60 applications. And finally, </a:t>
            </a:r>
            <a:r>
              <a:rPr lang="en-US" baseline="0" dirty="0" err="1" smtClean="0"/>
              <a:t>Polycom’s</a:t>
            </a:r>
            <a:r>
              <a:rPr lang="en-US" baseline="0" dirty="0" smtClean="0"/>
              <a:t> support of 1080p60 applies to motion only; the Elite 6000 support of 1080p60 applies to both motion and sharpness.</a:t>
            </a:r>
          </a:p>
          <a:p>
            <a:endParaRPr lang="en-US" baseline="0" dirty="0" smtClean="0"/>
          </a:p>
          <a:p>
            <a:r>
              <a:rPr lang="en-US" baseline="0" dirty="0" smtClean="0"/>
              <a:t>In regard to </a:t>
            </a:r>
            <a:r>
              <a:rPr lang="en-US" baseline="0" dirty="0" err="1" smtClean="0"/>
              <a:t>Polycom’s</a:t>
            </a:r>
            <a:r>
              <a:rPr lang="en-US" baseline="0" dirty="0" smtClean="0"/>
              <a:t> “partial” support for SVC, there are a number of limitations and issues with </a:t>
            </a:r>
            <a:r>
              <a:rPr lang="en-US" baseline="0" dirty="0" err="1" smtClean="0"/>
              <a:t>Polycom’s</a:t>
            </a:r>
            <a:r>
              <a:rPr lang="en-US" baseline="0" dirty="0" smtClean="0"/>
              <a:t> implementation: </a:t>
            </a:r>
          </a:p>
          <a:p>
            <a:pPr marL="171450" indent="-171450">
              <a:buFont typeface="Arial" pitchFamily="34" charset="0"/>
              <a:buChar char="•"/>
            </a:pPr>
            <a:r>
              <a:rPr lang="en-US" baseline="0" dirty="0" smtClean="0"/>
              <a:t>A multi-stream application has high bandwidth consumption with a 720p connection, consuming 1.5 Mbps. </a:t>
            </a:r>
          </a:p>
          <a:p>
            <a:pPr marL="171450" indent="-171450">
              <a:buFont typeface="Arial" pitchFamily="34" charset="0"/>
              <a:buChar char="•"/>
            </a:pPr>
            <a:r>
              <a:rPr lang="en-US" baseline="0" dirty="0" smtClean="0"/>
              <a:t>Endpoints can only dial in; they cannot be invited from the MCU.</a:t>
            </a:r>
          </a:p>
          <a:p>
            <a:pPr marL="171450" indent="-171450">
              <a:buFont typeface="Arial" pitchFamily="34" charset="0"/>
              <a:buChar char="•"/>
            </a:pPr>
            <a:r>
              <a:rPr lang="en-US" baseline="0" dirty="0" smtClean="0"/>
              <a:t>There is no cascading, so the maximum conference size is limited to 60 participants.</a:t>
            </a:r>
          </a:p>
          <a:p>
            <a:pPr marL="171450" indent="-171450">
              <a:buFont typeface="Arial" pitchFamily="34" charset="0"/>
              <a:buChar char="•"/>
            </a:pPr>
            <a:r>
              <a:rPr lang="en-US" baseline="0" dirty="0" smtClean="0"/>
              <a:t>Content sharing is H.264 at only 720p5 frames per second.</a:t>
            </a:r>
          </a:p>
          <a:p>
            <a:pPr marL="171450" indent="-171450">
              <a:buFont typeface="Arial" pitchFamily="34" charset="0"/>
              <a:buChar char="•"/>
            </a:pPr>
            <a:r>
              <a:rPr lang="en-US" baseline="0" dirty="0" smtClean="0"/>
              <a:t>The meeting moderator cannot control the video layout.</a:t>
            </a:r>
          </a:p>
          <a:p>
            <a:pPr marL="171450" indent="-171450">
              <a:buFont typeface="Arial" pitchFamily="34" charset="0"/>
              <a:buChar char="•"/>
            </a:pPr>
            <a:r>
              <a:rPr lang="en-US" baseline="0" dirty="0" smtClean="0"/>
              <a:t>There is no encryption, no conference entry via IVR, and no conference recording capabilities.</a:t>
            </a:r>
          </a:p>
        </p:txBody>
      </p:sp>
      <p:sp>
        <p:nvSpPr>
          <p:cNvPr id="4" name="Footer Placeholder 3"/>
          <p:cNvSpPr>
            <a:spLocks noGrp="1"/>
          </p:cNvSpPr>
          <p:nvPr>
            <p:ph type="ftr" sz="quarter" idx="10"/>
          </p:nvPr>
        </p:nvSpPr>
        <p:spPr/>
        <p:txBody>
          <a:bodyPr/>
          <a:lstStyle/>
          <a:p>
            <a:pPr>
              <a:defRPr/>
            </a:pPr>
            <a:r>
              <a:rPr lang="en-US" dirty="0" smtClean="0"/>
              <a:t>© 2013 Avaya Inc. All rights reserved.</a:t>
            </a:r>
            <a:endParaRPr lang="en-US" dirty="0"/>
          </a:p>
        </p:txBody>
      </p:sp>
      <p:sp>
        <p:nvSpPr>
          <p:cNvPr id="5" name="Slide Number Placeholder 4"/>
          <p:cNvSpPr>
            <a:spLocks noGrp="1"/>
          </p:cNvSpPr>
          <p:nvPr>
            <p:ph type="sldNum" sz="quarter" idx="11"/>
          </p:nvPr>
        </p:nvSpPr>
        <p:spPr/>
        <p:txBody>
          <a:bodyPr/>
          <a:lstStyle/>
          <a:p>
            <a:pPr>
              <a:defRPr/>
            </a:pPr>
            <a:fld id="{3045D37B-55E3-4A2E-AF90-415949B5C1FB}" type="slidenum">
              <a:rPr lang="en-US" smtClean="0"/>
              <a:pPr>
                <a:defRPr/>
              </a:pPr>
              <a:t>23</a:t>
            </a:fld>
            <a:endParaRPr lang="en-US" dirty="0"/>
          </a:p>
        </p:txBody>
      </p:sp>
    </p:spTree>
    <p:extLst>
      <p:ext uri="{BB962C8B-B14F-4D97-AF65-F5344CB8AC3E}">
        <p14:creationId xmlns:p14="http://schemas.microsoft.com/office/powerpoint/2010/main" val="338767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609600"/>
            <a:ext cx="4073525" cy="3055938"/>
          </a:xfrm>
        </p:spPr>
      </p:sp>
      <p:sp>
        <p:nvSpPr>
          <p:cNvPr id="3" name="Notes Placeholder 2"/>
          <p:cNvSpPr>
            <a:spLocks noGrp="1"/>
          </p:cNvSpPr>
          <p:nvPr>
            <p:ph type="body" idx="1"/>
          </p:nvPr>
        </p:nvSpPr>
        <p:spPr/>
        <p:txBody>
          <a:bodyPr/>
          <a:lstStyle/>
          <a:p>
            <a:pPr lvl="1">
              <a:lnSpc>
                <a:spcPct val="100000"/>
              </a:lnSpc>
            </a:pPr>
            <a:endParaRPr lang="en-US" sz="2000" b="1" dirty="0" smtClean="0"/>
          </a:p>
          <a:p>
            <a:endParaRPr lang="en-US" dirty="0"/>
          </a:p>
        </p:txBody>
      </p:sp>
      <p:sp>
        <p:nvSpPr>
          <p:cNvPr id="4" name="Slide Number Placeholder 3"/>
          <p:cNvSpPr>
            <a:spLocks noGrp="1"/>
          </p:cNvSpPr>
          <p:nvPr>
            <p:ph type="sldNum" sz="quarter" idx="10"/>
          </p:nvPr>
        </p:nvSpPr>
        <p:spPr/>
        <p:txBody>
          <a:bodyPr/>
          <a:lstStyle/>
          <a:p>
            <a:fld id="{01ACC511-CDEE-422F-8D46-0A905B11568A}" type="slidenum">
              <a:rPr lang="en-US" smtClean="0"/>
              <a:pPr/>
              <a:t>24</a:t>
            </a:fld>
            <a:endParaRPr lang="en-US" dirty="0"/>
          </a:p>
        </p:txBody>
      </p:sp>
    </p:spTree>
    <p:extLst>
      <p:ext uri="{BB962C8B-B14F-4D97-AF65-F5344CB8AC3E}">
        <p14:creationId xmlns:p14="http://schemas.microsoft.com/office/powerpoint/2010/main" val="3985188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609600"/>
            <a:ext cx="4073525" cy="30559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359404-8FE6-4EE2-AEF3-124FDF25973A}" type="slidenum">
              <a:rPr lang="en-US" smtClean="0"/>
              <a:pPr>
                <a:defRPr/>
              </a:pPr>
              <a:t>25</a:t>
            </a:fld>
            <a:endParaRPr lang="en-US" dirty="0"/>
          </a:p>
        </p:txBody>
      </p:sp>
    </p:spTree>
    <p:extLst>
      <p:ext uri="{BB962C8B-B14F-4D97-AF65-F5344CB8AC3E}">
        <p14:creationId xmlns:p14="http://schemas.microsoft.com/office/powerpoint/2010/main" val="2711435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E1DD881C-BA0F-47D5-8AAE-755EDED1DCB2}" type="slidenum">
              <a:rPr lang="he-IL" smtClean="0"/>
              <a:pPr/>
              <a:t>26</a:t>
            </a:fld>
            <a:endParaRPr lang="he-IL"/>
          </a:p>
        </p:txBody>
      </p:sp>
    </p:spTree>
    <p:extLst>
      <p:ext uri="{BB962C8B-B14F-4D97-AF65-F5344CB8AC3E}">
        <p14:creationId xmlns:p14="http://schemas.microsoft.com/office/powerpoint/2010/main" val="30141317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609600"/>
            <a:ext cx="4073525" cy="30559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359404-8FE6-4EE2-AEF3-124FDF25973A}" type="slidenum">
              <a:rPr lang="en-US" smtClean="0"/>
              <a:pPr>
                <a:defRPr/>
              </a:pPr>
              <a:t>27</a:t>
            </a:fld>
            <a:endParaRPr lang="en-US" dirty="0"/>
          </a:p>
        </p:txBody>
      </p:sp>
    </p:spTree>
    <p:extLst>
      <p:ext uri="{BB962C8B-B14F-4D97-AF65-F5344CB8AC3E}">
        <p14:creationId xmlns:p14="http://schemas.microsoft.com/office/powerpoint/2010/main" val="407829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609600"/>
            <a:ext cx="4073525" cy="30559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359404-8FE6-4EE2-AEF3-124FDF25973A}" type="slidenum">
              <a:rPr lang="en-US" smtClean="0"/>
              <a:pPr>
                <a:defRPr/>
              </a:pPr>
              <a:t>28</a:t>
            </a:fld>
            <a:endParaRPr lang="en-US" dirty="0"/>
          </a:p>
        </p:txBody>
      </p:sp>
    </p:spTree>
    <p:extLst>
      <p:ext uri="{BB962C8B-B14F-4D97-AF65-F5344CB8AC3E}">
        <p14:creationId xmlns:p14="http://schemas.microsoft.com/office/powerpoint/2010/main" val="18610373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609600"/>
            <a:ext cx="4073525" cy="3055938"/>
          </a:xfrm>
        </p:spPr>
      </p:sp>
      <p:sp>
        <p:nvSpPr>
          <p:cNvPr id="3" name="Notes Placeholder 2"/>
          <p:cNvSpPr>
            <a:spLocks noGrp="1"/>
          </p:cNvSpPr>
          <p:nvPr>
            <p:ph type="body" idx="1"/>
          </p:nvPr>
        </p:nvSpPr>
        <p:spPr/>
        <p:txBody>
          <a:bodyPr>
            <a:normAutofit/>
          </a:bodyPr>
          <a:lstStyle/>
          <a:p>
            <a:r>
              <a:rPr lang="en-US" sz="1100" b="0" i="0" u="none" strike="noStrike" kern="1200" baseline="0" dirty="0" smtClean="0">
                <a:solidFill>
                  <a:schemeClr val="tx1"/>
                </a:solidFill>
                <a:latin typeface="+mn-lt"/>
                <a:ea typeface="+mn-ea"/>
                <a:cs typeface="+mn-cs"/>
              </a:rPr>
              <a:t>New unified communications solutions promise to bring conferencing to desktop and mobile users; both driving the need for new levels of scalability and device support. Businesses are asking for unified communications solutions that support their current investments in standards-based video conferencing while giving them the flexibility to adopt these emerging solutions. </a:t>
            </a:r>
          </a:p>
          <a:p>
            <a:endParaRPr lang="en-US" sz="1100" b="0" i="0" u="none" strike="noStrike" kern="1200" baseline="0" dirty="0" smtClean="0">
              <a:solidFill>
                <a:schemeClr val="tx1"/>
              </a:solidFill>
              <a:latin typeface="+mn-lt"/>
              <a:ea typeface="+mn-ea"/>
              <a:cs typeface="+mn-cs"/>
            </a:endParaRPr>
          </a:p>
          <a:p>
            <a:r>
              <a:rPr lang="en-US" sz="1100" b="0" i="0" u="none" strike="noStrike" kern="1200" baseline="0" dirty="0" smtClean="0">
                <a:solidFill>
                  <a:schemeClr val="tx1"/>
                </a:solidFill>
                <a:latin typeface="+mn-lt"/>
                <a:ea typeface="+mn-ea"/>
                <a:cs typeface="+mn-cs"/>
              </a:rPr>
              <a:t>Radvision offers the most comprehensive and interoperable platform for unified visual communications in the market today including interoperability with Avaya Flare Experience on the Avaya Desktop Video Device and the Avaya one-X Communicator along with other unified communications solutions.</a:t>
            </a:r>
            <a:endParaRPr lang="en-US" dirty="0"/>
          </a:p>
        </p:txBody>
      </p:sp>
      <p:sp>
        <p:nvSpPr>
          <p:cNvPr id="4" name="Slide Number Placeholder 3"/>
          <p:cNvSpPr>
            <a:spLocks noGrp="1"/>
          </p:cNvSpPr>
          <p:nvPr>
            <p:ph type="sldNum" sz="quarter" idx="10"/>
          </p:nvPr>
        </p:nvSpPr>
        <p:spPr/>
        <p:txBody>
          <a:bodyPr/>
          <a:lstStyle/>
          <a:p>
            <a:fld id="{2A8F9EB0-27AD-4D72-B1BB-CF023681D7F7}" type="slidenum">
              <a:rPr lang="en-US" smtClean="0"/>
              <a:pPr/>
              <a:t>29</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609600"/>
            <a:ext cx="4073525" cy="3055938"/>
          </a:xfrm>
        </p:spPr>
      </p:sp>
      <p:sp>
        <p:nvSpPr>
          <p:cNvPr id="3" name="Notes Placeholder 2"/>
          <p:cNvSpPr>
            <a:spLocks noGrp="1"/>
          </p:cNvSpPr>
          <p:nvPr>
            <p:ph type="body" idx="1"/>
          </p:nvPr>
        </p:nvSpPr>
        <p:spPr/>
        <p:txBody>
          <a:bodyPr/>
          <a:lstStyle/>
          <a:p>
            <a:r>
              <a:rPr lang="en-US" sz="1100" b="0" i="0" u="none" strike="noStrike" kern="1200" baseline="0" dirty="0" smtClean="0">
                <a:solidFill>
                  <a:schemeClr val="tx1"/>
                </a:solidFill>
                <a:latin typeface="+mn-lt"/>
                <a:ea typeface="+mn-ea"/>
                <a:cs typeface="+mn-cs"/>
              </a:rPr>
              <a:t>The Radvision Scopia product portfolio is a powerful combination of hardware and software products that is fully standards-based and offers the highest performance available in today’s video conferencing solutions. </a:t>
            </a:r>
          </a:p>
          <a:p>
            <a:endParaRPr lang="en-US" sz="1100" b="0" i="0" u="none" strike="noStrike" kern="1200" baseline="0" dirty="0" smtClean="0">
              <a:solidFill>
                <a:schemeClr val="tx1"/>
              </a:solidFill>
              <a:latin typeface="+mn-lt"/>
              <a:ea typeface="+mn-ea"/>
              <a:cs typeface="+mn-cs"/>
            </a:endParaRPr>
          </a:p>
          <a:p>
            <a:r>
              <a:rPr lang="en-US" sz="1100" b="0" i="0" u="none" strike="noStrike" kern="1200" baseline="0" dirty="0" smtClean="0">
                <a:solidFill>
                  <a:schemeClr val="tx1"/>
                </a:solidFill>
                <a:latin typeface="+mn-lt"/>
                <a:ea typeface="+mn-ea"/>
                <a:cs typeface="+mn-cs"/>
              </a:rPr>
              <a:t>Scopia solutions are used by institutions, enterprises, and service providers to create high quality, easy-to-use voice, video, and data collaboration environments, regardless of the communication network – IP, SIP, 3G, 4G, H.323, ISDN or next generation IMS.</a:t>
            </a:r>
            <a:endParaRPr lang="en-US" dirty="0" smtClean="0"/>
          </a:p>
          <a:p>
            <a:endParaRPr lang="en-US" sz="1100" b="0" i="0" u="none" strike="noStrike" kern="1200" baseline="0" dirty="0" smtClean="0">
              <a:solidFill>
                <a:schemeClr val="tx1"/>
              </a:solidFill>
              <a:latin typeface="+mn-lt"/>
              <a:ea typeface="+mn-ea"/>
              <a:cs typeface="+mn-cs"/>
            </a:endParaRPr>
          </a:p>
          <a:p>
            <a:r>
              <a:rPr lang="en-US" sz="1100" b="0" i="0" u="none" strike="noStrike" kern="1200" baseline="0" dirty="0" smtClean="0">
                <a:solidFill>
                  <a:schemeClr val="tx1"/>
                </a:solidFill>
                <a:latin typeface="+mn-lt"/>
                <a:ea typeface="+mn-ea"/>
                <a:cs typeface="+mn-cs"/>
              </a:rPr>
              <a:t>Interoperability and interconnectivity is provided between any standards-based video device from any vendor including immersive telepresence systems, video room systems, desktop and mobile video systems, and with solutions from the market leaders in telephony and unified communications.</a:t>
            </a:r>
          </a:p>
          <a:p>
            <a:endParaRPr lang="en-US" sz="11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BA92C5E-BF34-4775-B657-4ADF2F3104CA}" type="slidenum">
              <a:rPr lang="en-US" smtClean="0"/>
              <a:pPr/>
              <a:t>30</a:t>
            </a:fld>
            <a:endParaRPr lang="en-US" dirty="0"/>
          </a:p>
        </p:txBody>
      </p:sp>
    </p:spTree>
    <p:extLst>
      <p:ext uri="{BB962C8B-B14F-4D97-AF65-F5344CB8AC3E}">
        <p14:creationId xmlns:p14="http://schemas.microsoft.com/office/powerpoint/2010/main" val="34248894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609600"/>
            <a:ext cx="4073525" cy="3055938"/>
          </a:xfrm>
        </p:spPr>
      </p:sp>
      <p:sp>
        <p:nvSpPr>
          <p:cNvPr id="3" name="Notes Placeholder 2"/>
          <p:cNvSpPr>
            <a:spLocks noGrp="1"/>
          </p:cNvSpPr>
          <p:nvPr>
            <p:ph type="body" idx="1"/>
          </p:nvPr>
        </p:nvSpPr>
        <p:spPr/>
        <p:txBody>
          <a:bodyPr>
            <a:normAutofit fontScale="85000" lnSpcReduction="10000"/>
          </a:bodyPr>
          <a:lstStyle/>
          <a:p>
            <a:r>
              <a:rPr lang="en-US" sz="1100" kern="1200" dirty="0" smtClean="0">
                <a:solidFill>
                  <a:schemeClr val="tx1"/>
                </a:solidFill>
                <a:effectLst/>
                <a:latin typeface="+mn-lt"/>
                <a:ea typeface="+mn-ea"/>
                <a:cs typeface="+mn-cs"/>
              </a:rPr>
              <a:t>How does the Avaya </a:t>
            </a:r>
            <a:r>
              <a:rPr lang="en-US" sz="1100" kern="1200" dirty="0" err="1" smtClean="0">
                <a:solidFill>
                  <a:schemeClr val="tx1"/>
                </a:solidFill>
                <a:effectLst/>
                <a:latin typeface="+mn-lt"/>
                <a:ea typeface="+mn-ea"/>
                <a:cs typeface="+mn-cs"/>
              </a:rPr>
              <a:t>Scopia</a:t>
            </a:r>
            <a:r>
              <a:rPr lang="en-US" sz="1100" kern="1200" baseline="30000" dirty="0" smtClean="0">
                <a:solidFill>
                  <a:schemeClr val="tx1"/>
                </a:solidFill>
                <a:effectLst/>
                <a:latin typeface="+mn-lt"/>
                <a:ea typeface="+mn-ea"/>
                <a:cs typeface="+mn-cs"/>
              </a:rPr>
              <a:t>®</a:t>
            </a:r>
            <a:r>
              <a:rPr lang="en-US" sz="1100" kern="1200" dirty="0" smtClean="0">
                <a:solidFill>
                  <a:schemeClr val="tx1"/>
                </a:solidFill>
                <a:effectLst/>
                <a:latin typeface="+mn-lt"/>
                <a:ea typeface="+mn-ea"/>
                <a:cs typeface="+mn-cs"/>
              </a:rPr>
              <a:t> solution stack up against the competition? The short answer is that </a:t>
            </a:r>
            <a:r>
              <a:rPr lang="en-US" sz="1100" kern="1200" dirty="0" err="1" smtClean="0">
                <a:solidFill>
                  <a:schemeClr val="tx1"/>
                </a:solidFill>
                <a:effectLst/>
                <a:latin typeface="+mn-lt"/>
                <a:ea typeface="+mn-ea"/>
                <a:cs typeface="+mn-cs"/>
              </a:rPr>
              <a:t>Scopia</a:t>
            </a:r>
            <a:r>
              <a:rPr lang="en-US" sz="1100" kern="1200" dirty="0" smtClean="0">
                <a:solidFill>
                  <a:schemeClr val="tx1"/>
                </a:solidFill>
                <a:effectLst/>
                <a:latin typeface="+mn-lt"/>
                <a:ea typeface="+mn-ea"/>
                <a:cs typeface="+mn-cs"/>
              </a:rPr>
              <a:t> is the leading feature-rich, high-performance, UC-independent solution on the market. This table helps you compare some of the details of the Avaya solution with the competition. Avaya has a number of unique capabilities. For example, the room systems have the highest capacity embedded MCU in the market today with the ability to support up to nine sites in a multi-party video collaboration session. </a:t>
            </a:r>
          </a:p>
          <a:p>
            <a:endParaRPr lang="en-US" sz="1100" kern="1200" dirty="0" smtClean="0">
              <a:solidFill>
                <a:schemeClr val="tx1"/>
              </a:solidFill>
              <a:effectLst/>
              <a:latin typeface="+mn-lt"/>
              <a:ea typeface="+mn-ea"/>
              <a:cs typeface="+mn-cs"/>
            </a:endParaRPr>
          </a:p>
          <a:p>
            <a:r>
              <a:rPr lang="en-US" sz="1100" kern="1200" dirty="0" err="1" smtClean="0">
                <a:solidFill>
                  <a:schemeClr val="tx1"/>
                </a:solidFill>
                <a:effectLst/>
                <a:latin typeface="+mn-lt"/>
                <a:ea typeface="+mn-ea"/>
                <a:cs typeface="+mn-cs"/>
              </a:rPr>
              <a:t>Polycom</a:t>
            </a:r>
            <a:r>
              <a:rPr lang="en-US" sz="1100" kern="1200" dirty="0" smtClean="0">
                <a:solidFill>
                  <a:schemeClr val="tx1"/>
                </a:solidFill>
                <a:effectLst/>
                <a:latin typeface="+mn-lt"/>
                <a:ea typeface="+mn-ea"/>
                <a:cs typeface="+mn-cs"/>
              </a:rPr>
              <a:t> has made a number of announcements about their support of H.264 SVC; however, it is incomplete. For example, when using SVC with the </a:t>
            </a:r>
            <a:r>
              <a:rPr lang="en-US" sz="1100" kern="1200" dirty="0" err="1" smtClean="0">
                <a:solidFill>
                  <a:schemeClr val="tx1"/>
                </a:solidFill>
                <a:effectLst/>
                <a:latin typeface="+mn-lt"/>
                <a:ea typeface="+mn-ea"/>
                <a:cs typeface="+mn-cs"/>
              </a:rPr>
              <a:t>Polycom</a:t>
            </a:r>
            <a:r>
              <a:rPr lang="en-US" sz="1100" kern="1200" dirty="0" smtClean="0">
                <a:solidFill>
                  <a:schemeClr val="tx1"/>
                </a:solidFill>
                <a:effectLst/>
                <a:latin typeface="+mn-lt"/>
                <a:ea typeface="+mn-ea"/>
                <a:cs typeface="+mn-cs"/>
              </a:rPr>
              <a:t> MCU, there are the following limitations: participants cannot be invited – only dial-in is supported, no cascading (maximum conferencing size is limited to 60 participants), and content sharing is H.264, 720p – lower resolution and frame rate than </a:t>
            </a:r>
            <a:r>
              <a:rPr lang="en-US" sz="1100" kern="1200" dirty="0" err="1" smtClean="0">
                <a:solidFill>
                  <a:schemeClr val="tx1"/>
                </a:solidFill>
                <a:effectLst/>
                <a:latin typeface="+mn-lt"/>
                <a:ea typeface="+mn-ea"/>
                <a:cs typeface="+mn-cs"/>
              </a:rPr>
              <a:t>Scopia</a:t>
            </a:r>
            <a:r>
              <a:rPr lang="en-US" sz="1100" kern="1200" dirty="0" smtClean="0">
                <a:solidFill>
                  <a:schemeClr val="tx1"/>
                </a:solidFill>
                <a:effectLst/>
                <a:latin typeface="+mn-lt"/>
                <a:ea typeface="+mn-ea"/>
                <a:cs typeface="+mn-cs"/>
              </a:rPr>
              <a:t>.</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With </a:t>
            </a:r>
            <a:r>
              <a:rPr lang="en-US" sz="1100" kern="1200" dirty="0" err="1" smtClean="0">
                <a:solidFill>
                  <a:schemeClr val="tx1"/>
                </a:solidFill>
                <a:effectLst/>
                <a:latin typeface="+mn-lt"/>
                <a:ea typeface="+mn-ea"/>
                <a:cs typeface="+mn-cs"/>
              </a:rPr>
              <a:t>Scopia</a:t>
            </a:r>
            <a:r>
              <a:rPr lang="en-US" sz="1100" kern="1200" dirty="0" smtClean="0">
                <a:solidFill>
                  <a:schemeClr val="tx1"/>
                </a:solidFill>
                <a:effectLst/>
                <a:latin typeface="+mn-lt"/>
                <a:ea typeface="+mn-ea"/>
                <a:cs typeface="+mn-cs"/>
              </a:rPr>
              <a:t> 8.0, meeting participants can use their </a:t>
            </a:r>
            <a:r>
              <a:rPr lang="en-US" sz="1100" kern="1200" dirty="0" err="1" smtClean="0">
                <a:solidFill>
                  <a:schemeClr val="tx1"/>
                </a:solidFill>
                <a:effectLst/>
                <a:latin typeface="+mn-lt"/>
                <a:ea typeface="+mn-ea"/>
                <a:cs typeface="+mn-cs"/>
              </a:rPr>
              <a:t>iPad</a:t>
            </a:r>
            <a:r>
              <a:rPr lang="en-US" sz="1100" kern="1200" dirty="0" smtClean="0">
                <a:solidFill>
                  <a:schemeClr val="tx1"/>
                </a:solidFill>
                <a:effectLst/>
                <a:latin typeface="+mn-lt"/>
                <a:ea typeface="+mn-ea"/>
                <a:cs typeface="+mn-cs"/>
              </a:rPr>
              <a:t> or Android device to control conference calls. Mobile users can view up to 28 sites simultaneously on their screen with a </a:t>
            </a:r>
            <a:r>
              <a:rPr lang="en-US" sz="1100" kern="1200" dirty="0" err="1" smtClean="0">
                <a:solidFill>
                  <a:schemeClr val="tx1"/>
                </a:solidFill>
                <a:effectLst/>
                <a:latin typeface="+mn-lt"/>
                <a:ea typeface="+mn-ea"/>
                <a:cs typeface="+mn-cs"/>
              </a:rPr>
              <a:t>Scopia</a:t>
            </a:r>
            <a:r>
              <a:rPr lang="en-US" sz="1100" kern="1200" dirty="0" smtClean="0">
                <a:solidFill>
                  <a:schemeClr val="tx1"/>
                </a:solidFill>
                <a:effectLst/>
                <a:latin typeface="+mn-lt"/>
                <a:ea typeface="+mn-ea"/>
                <a:cs typeface="+mn-cs"/>
              </a:rPr>
              <a:t> Elite MCU and up to nine sites with an embedded room system MCU. </a:t>
            </a:r>
            <a:r>
              <a:rPr lang="en-US" sz="1100" kern="1200" dirty="0" err="1" smtClean="0">
                <a:solidFill>
                  <a:schemeClr val="tx1"/>
                </a:solidFill>
                <a:effectLst/>
                <a:latin typeface="+mn-lt"/>
                <a:ea typeface="+mn-ea"/>
                <a:cs typeface="+mn-cs"/>
              </a:rPr>
              <a:t>Polycom’s</a:t>
            </a:r>
            <a:r>
              <a:rPr lang="en-US" sz="1100" kern="1200" dirty="0" smtClean="0">
                <a:solidFill>
                  <a:schemeClr val="tx1"/>
                </a:solidFill>
                <a:effectLst/>
                <a:latin typeface="+mn-lt"/>
                <a:ea typeface="+mn-ea"/>
                <a:cs typeface="+mn-cs"/>
              </a:rPr>
              <a:t> </a:t>
            </a:r>
            <a:r>
              <a:rPr lang="en-US" sz="1100" kern="1200" dirty="0" err="1" smtClean="0">
                <a:solidFill>
                  <a:schemeClr val="tx1"/>
                </a:solidFill>
                <a:effectLst/>
                <a:latin typeface="+mn-lt"/>
                <a:ea typeface="+mn-ea"/>
                <a:cs typeface="+mn-cs"/>
              </a:rPr>
              <a:t>RealPresence</a:t>
            </a:r>
            <a:r>
              <a:rPr lang="en-US" sz="1100" kern="1200" dirty="0" smtClean="0">
                <a:solidFill>
                  <a:schemeClr val="tx1"/>
                </a:solidFill>
                <a:effectLst/>
                <a:latin typeface="+mn-lt"/>
                <a:ea typeface="+mn-ea"/>
                <a:cs typeface="+mn-cs"/>
              </a:rPr>
              <a:t> Group 700 system is reported to support up to eight sites with the embedded MCU; however, this is only true for standard definition. In high definition, only four sites are supported.</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Radvision offers an all-in-one bundle ideal for SMEs. The Avaya Video Collaboration Solution for IP Office provides the ability to host a video conference call with full multi-party HD video and data collaboration for up to eight sites, including a combination of room systems and desktop users both inside and outside an organization. Its fully integrated deployment model doesn’t require detailed technical skills to install or manage. That combined with the unprecedented price point and unique room system capabilities make it ideal for the SME market.</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With </a:t>
            </a:r>
            <a:r>
              <a:rPr lang="en-US" sz="1100" kern="1200" dirty="0" err="1" smtClean="0">
                <a:solidFill>
                  <a:schemeClr val="tx1"/>
                </a:solidFill>
                <a:effectLst/>
                <a:latin typeface="+mn-lt"/>
                <a:ea typeface="+mn-ea"/>
                <a:cs typeface="+mn-cs"/>
              </a:rPr>
              <a:t>Scopia</a:t>
            </a:r>
            <a:r>
              <a:rPr lang="en-US" sz="1100" kern="1200" dirty="0" smtClean="0">
                <a:solidFill>
                  <a:schemeClr val="tx1"/>
                </a:solidFill>
                <a:effectLst/>
                <a:latin typeface="+mn-lt"/>
                <a:ea typeface="+mn-ea"/>
                <a:cs typeface="+mn-cs"/>
              </a:rPr>
              <a:t> Desktop client distribution and licensing, no registration or user-specific licenses are required. So </a:t>
            </a:r>
            <a:r>
              <a:rPr lang="en-US" sz="1100" kern="1200" dirty="0" err="1" smtClean="0">
                <a:solidFill>
                  <a:schemeClr val="tx1"/>
                </a:solidFill>
                <a:effectLst/>
                <a:latin typeface="+mn-lt"/>
                <a:ea typeface="+mn-ea"/>
                <a:cs typeface="+mn-cs"/>
              </a:rPr>
              <a:t>Scopia</a:t>
            </a:r>
            <a:r>
              <a:rPr lang="en-US" sz="1100" kern="1200" dirty="0" smtClean="0">
                <a:solidFill>
                  <a:schemeClr val="tx1"/>
                </a:solidFill>
                <a:effectLst/>
                <a:latin typeface="+mn-lt"/>
                <a:ea typeface="+mn-ea"/>
                <a:cs typeface="+mn-cs"/>
              </a:rPr>
              <a:t> Desktop and Mobile can be installed on an unlimited number of devices, enabling personal participation from virtually anywhere—even for users outside the organization, such as with customers, suppliers, and prospects. </a:t>
            </a:r>
            <a:r>
              <a:rPr lang="en-US" sz="1100" kern="1200" dirty="0" err="1" smtClean="0">
                <a:solidFill>
                  <a:schemeClr val="tx1"/>
                </a:solidFill>
                <a:effectLst/>
                <a:latin typeface="+mn-lt"/>
                <a:ea typeface="+mn-ea"/>
                <a:cs typeface="+mn-cs"/>
              </a:rPr>
              <a:t>LifeSize</a:t>
            </a:r>
            <a:r>
              <a:rPr lang="en-US" sz="1100" kern="1200" dirty="0" smtClean="0">
                <a:solidFill>
                  <a:schemeClr val="tx1"/>
                </a:solidFill>
                <a:effectLst/>
                <a:latin typeface="+mn-lt"/>
                <a:ea typeface="+mn-ea"/>
                <a:cs typeface="+mn-cs"/>
              </a:rPr>
              <a:t> is characterized as “messy” for PC, Mac, and mobile applications because </a:t>
            </a:r>
            <a:r>
              <a:rPr lang="en-US" sz="1100" kern="1200" dirty="0" err="1" smtClean="0">
                <a:solidFill>
                  <a:schemeClr val="tx1"/>
                </a:solidFill>
                <a:effectLst/>
                <a:latin typeface="+mn-lt"/>
                <a:ea typeface="+mn-ea"/>
                <a:cs typeface="+mn-cs"/>
              </a:rPr>
              <a:t>LifeSize</a:t>
            </a:r>
            <a:r>
              <a:rPr lang="en-US" sz="1100" kern="1200" dirty="0" smtClean="0">
                <a:solidFill>
                  <a:schemeClr val="tx1"/>
                </a:solidFill>
                <a:effectLst/>
                <a:latin typeface="+mn-lt"/>
                <a:ea typeface="+mn-ea"/>
                <a:cs typeface="+mn-cs"/>
              </a:rPr>
              <a:t> offers three different software solutions—</a:t>
            </a:r>
            <a:r>
              <a:rPr lang="en-US" sz="1100" kern="1200" dirty="0" err="1" smtClean="0">
                <a:solidFill>
                  <a:schemeClr val="tx1"/>
                </a:solidFill>
                <a:effectLst/>
                <a:latin typeface="+mn-lt"/>
                <a:ea typeface="+mn-ea"/>
                <a:cs typeface="+mn-cs"/>
              </a:rPr>
              <a:t>ClearSea</a:t>
            </a:r>
            <a:r>
              <a:rPr lang="en-US" sz="1100" kern="1200" dirty="0" smtClean="0">
                <a:solidFill>
                  <a:schemeClr val="tx1"/>
                </a:solidFill>
                <a:effectLst/>
                <a:latin typeface="+mn-lt"/>
                <a:ea typeface="+mn-ea"/>
                <a:cs typeface="+mn-cs"/>
              </a:rPr>
              <a:t>, Connections, and Softphone—that have different interfaces, variable interoperability, and different features, making deployment complicated.</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Automatic firewall traversal provides an effective way to extend video communications beyond enterprise boundaries to workers at home and on the road, while maintaining enterprise security measures. Competitors typically do not have firewall traversal built in, and they charge separately for this functionality. </a:t>
            </a:r>
          </a:p>
          <a:p>
            <a:endParaRPr lang="en-US" sz="1100" kern="1200" dirty="0" smtClean="0">
              <a:solidFill>
                <a:schemeClr val="tx1"/>
              </a:solidFill>
              <a:effectLst/>
              <a:latin typeface="+mn-lt"/>
              <a:ea typeface="+mn-ea"/>
              <a:cs typeface="+mn-cs"/>
            </a:endParaRPr>
          </a:p>
          <a:p>
            <a:r>
              <a:rPr lang="en-US" sz="1100" kern="1200" dirty="0" err="1" smtClean="0">
                <a:solidFill>
                  <a:schemeClr val="tx1"/>
                </a:solidFill>
                <a:effectLst/>
                <a:latin typeface="+mn-lt"/>
                <a:ea typeface="+mn-ea"/>
                <a:cs typeface="+mn-cs"/>
              </a:rPr>
              <a:t>Scopia</a:t>
            </a:r>
            <a:r>
              <a:rPr lang="en-US" sz="1100" kern="1200" dirty="0" smtClean="0">
                <a:solidFill>
                  <a:schemeClr val="tx1"/>
                </a:solidFill>
                <a:effectLst/>
                <a:latin typeface="+mn-lt"/>
                <a:ea typeface="+mn-ea"/>
                <a:cs typeface="+mn-cs"/>
              </a:rPr>
              <a:t> Management can manage third-party endpoints as well as Avaya, so customers can manage their entire video system from a single management application</a:t>
            </a:r>
            <a:r>
              <a:rPr lang="en-US" sz="1100" kern="1200" smtClean="0">
                <a:solidFill>
                  <a:schemeClr val="tx1"/>
                </a:solidFill>
                <a:effectLst/>
                <a:latin typeface="+mn-lt"/>
                <a:ea typeface="+mn-ea"/>
                <a:cs typeface="+mn-cs"/>
              </a:rPr>
              <a:t>. </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The </a:t>
            </a:r>
            <a:r>
              <a:rPr lang="en-US" sz="1100" kern="1200" dirty="0" err="1" smtClean="0">
                <a:solidFill>
                  <a:schemeClr val="tx1"/>
                </a:solidFill>
                <a:effectLst/>
                <a:latin typeface="+mn-lt"/>
                <a:ea typeface="+mn-ea"/>
                <a:cs typeface="+mn-cs"/>
              </a:rPr>
              <a:t>Scopia</a:t>
            </a:r>
            <a:r>
              <a:rPr lang="en-US" sz="1100" kern="1200" dirty="0" smtClean="0">
                <a:solidFill>
                  <a:schemeClr val="tx1"/>
                </a:solidFill>
                <a:effectLst/>
                <a:latin typeface="+mn-lt"/>
                <a:ea typeface="+mn-ea"/>
                <a:cs typeface="+mn-cs"/>
              </a:rPr>
              <a:t> Elite 6000 MCU is the industry’s most powerful MCU available. Its unique hybrid software-hardware architecture offers unparalleled video quality while delivering the highest port density available. The Elite 6000 revolutionizes the way transcoded video is processed, doubling the performance of traditional MCUs while reducing energy consumption by half.</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The </a:t>
            </a:r>
            <a:r>
              <a:rPr lang="en-US" sz="1100" kern="1200" dirty="0" err="1" smtClean="0">
                <a:solidFill>
                  <a:schemeClr val="tx1"/>
                </a:solidFill>
                <a:effectLst/>
                <a:latin typeface="+mn-lt"/>
                <a:ea typeface="+mn-ea"/>
                <a:cs typeface="+mn-cs"/>
              </a:rPr>
              <a:t>Scopia</a:t>
            </a:r>
            <a:r>
              <a:rPr lang="en-US" sz="1100" kern="1200" dirty="0" smtClean="0">
                <a:solidFill>
                  <a:schemeClr val="tx1"/>
                </a:solidFill>
                <a:effectLst/>
                <a:latin typeface="+mn-lt"/>
                <a:ea typeface="+mn-ea"/>
                <a:cs typeface="+mn-cs"/>
              </a:rPr>
              <a:t> XT </a:t>
            </a:r>
            <a:r>
              <a:rPr lang="en-US" sz="1100" kern="1200" dirty="0" err="1" smtClean="0">
                <a:solidFill>
                  <a:schemeClr val="tx1"/>
                </a:solidFill>
                <a:effectLst/>
                <a:latin typeface="+mn-lt"/>
                <a:ea typeface="+mn-ea"/>
                <a:cs typeface="+mn-cs"/>
              </a:rPr>
              <a:t>Telepresence</a:t>
            </a:r>
            <a:r>
              <a:rPr lang="en-US" sz="1100" kern="1200" dirty="0" smtClean="0">
                <a:solidFill>
                  <a:schemeClr val="tx1"/>
                </a:solidFill>
                <a:effectLst/>
                <a:latin typeface="+mn-lt"/>
                <a:ea typeface="+mn-ea"/>
                <a:cs typeface="+mn-cs"/>
              </a:rPr>
              <a:t> Platform combined with the </a:t>
            </a:r>
            <a:r>
              <a:rPr lang="en-US" sz="1100" kern="1200" dirty="0" err="1" smtClean="0">
                <a:solidFill>
                  <a:schemeClr val="tx1"/>
                </a:solidFill>
                <a:effectLst/>
                <a:latin typeface="+mn-lt"/>
                <a:ea typeface="+mn-ea"/>
                <a:cs typeface="+mn-cs"/>
              </a:rPr>
              <a:t>Scopia</a:t>
            </a:r>
            <a:r>
              <a:rPr lang="en-US" sz="1100" kern="1200" dirty="0" smtClean="0">
                <a:solidFill>
                  <a:schemeClr val="tx1"/>
                </a:solidFill>
                <a:effectLst/>
                <a:latin typeface="+mn-lt"/>
                <a:ea typeface="+mn-ea"/>
                <a:cs typeface="+mn-cs"/>
              </a:rPr>
              <a:t> Elite MCU delivers unmatched interoperability with </a:t>
            </a:r>
            <a:r>
              <a:rPr lang="en-US" sz="1100" kern="1200" dirty="0" err="1" smtClean="0">
                <a:solidFill>
                  <a:schemeClr val="tx1"/>
                </a:solidFill>
                <a:effectLst/>
                <a:latin typeface="+mn-lt"/>
                <a:ea typeface="+mn-ea"/>
                <a:cs typeface="+mn-cs"/>
              </a:rPr>
              <a:t>telepresence</a:t>
            </a:r>
            <a:r>
              <a:rPr lang="en-US" sz="1100" kern="1200" dirty="0" smtClean="0">
                <a:solidFill>
                  <a:schemeClr val="tx1"/>
                </a:solidFill>
                <a:effectLst/>
                <a:latin typeface="+mn-lt"/>
                <a:ea typeface="+mn-ea"/>
                <a:cs typeface="+mn-cs"/>
              </a:rPr>
              <a:t> systems from Cisco, Tandberg, Logitech/</a:t>
            </a:r>
            <a:r>
              <a:rPr lang="en-US" sz="1100" kern="1200" dirty="0" err="1" smtClean="0">
                <a:solidFill>
                  <a:schemeClr val="tx1"/>
                </a:solidFill>
                <a:effectLst/>
                <a:latin typeface="+mn-lt"/>
                <a:ea typeface="+mn-ea"/>
                <a:cs typeface="+mn-cs"/>
              </a:rPr>
              <a:t>LifeSize</a:t>
            </a:r>
            <a:r>
              <a:rPr lang="en-US" sz="1100" kern="1200" dirty="0" smtClean="0">
                <a:solidFill>
                  <a:schemeClr val="tx1"/>
                </a:solidFill>
                <a:effectLst/>
                <a:latin typeface="+mn-lt"/>
                <a:ea typeface="+mn-ea"/>
                <a:cs typeface="+mn-cs"/>
              </a:rPr>
              <a:t>, and </a:t>
            </a:r>
            <a:r>
              <a:rPr lang="en-US" sz="1100" kern="1200" dirty="0" err="1" smtClean="0">
                <a:solidFill>
                  <a:schemeClr val="tx1"/>
                </a:solidFill>
                <a:effectLst/>
                <a:latin typeface="+mn-lt"/>
                <a:ea typeface="+mn-ea"/>
                <a:cs typeface="+mn-cs"/>
              </a:rPr>
              <a:t>Polycom</a:t>
            </a:r>
            <a:r>
              <a:rPr lang="en-US" sz="1100" kern="1200" dirty="0" smtClean="0">
                <a:solidFill>
                  <a:schemeClr val="tx1"/>
                </a:solidFill>
                <a:effectLst/>
                <a:latin typeface="+mn-lt"/>
                <a:ea typeface="+mn-ea"/>
                <a:cs typeface="+mn-cs"/>
              </a:rPr>
              <a:t>, as well as with any standards-based video conferencing system for full video, audio, and content sharing. The </a:t>
            </a:r>
            <a:r>
              <a:rPr lang="en-US" sz="1100" kern="1200" dirty="0" err="1" smtClean="0">
                <a:solidFill>
                  <a:schemeClr val="tx1"/>
                </a:solidFill>
                <a:effectLst/>
                <a:latin typeface="+mn-lt"/>
                <a:ea typeface="+mn-ea"/>
                <a:cs typeface="+mn-cs"/>
              </a:rPr>
              <a:t>Scopia</a:t>
            </a:r>
            <a:r>
              <a:rPr lang="en-US" sz="1100" kern="1200" dirty="0" smtClean="0">
                <a:solidFill>
                  <a:schemeClr val="tx1"/>
                </a:solidFill>
                <a:effectLst/>
                <a:latin typeface="+mn-lt"/>
                <a:ea typeface="+mn-ea"/>
                <a:cs typeface="+mn-cs"/>
              </a:rPr>
              <a:t> TIP Gateway enables immersive three-screen support in a Cisco TIP environment.</a:t>
            </a:r>
          </a:p>
          <a:p>
            <a:r>
              <a:rPr lang="en-US" sz="1100" kern="1200" dirty="0" smtClean="0">
                <a:solidFill>
                  <a:schemeClr val="tx1"/>
                </a:solidFill>
                <a:effectLst/>
                <a:latin typeface="+mn-lt"/>
                <a:ea typeface="+mn-ea"/>
                <a:cs typeface="+mn-cs"/>
              </a:rPr>
              <a:t/>
            </a:r>
            <a:br>
              <a:rPr lang="en-US" sz="1100" kern="1200" dirty="0" smtClean="0">
                <a:solidFill>
                  <a:schemeClr val="tx1"/>
                </a:solidFill>
                <a:effectLst/>
                <a:latin typeface="+mn-lt"/>
                <a:ea typeface="+mn-ea"/>
                <a:cs typeface="+mn-cs"/>
              </a:rPr>
            </a:br>
            <a:r>
              <a:rPr lang="en-US" sz="1100" kern="1200" dirty="0" smtClean="0">
                <a:solidFill>
                  <a:schemeClr val="tx1"/>
                </a:solidFill>
                <a:effectLst/>
                <a:latin typeface="+mn-lt"/>
                <a:ea typeface="+mn-ea"/>
                <a:cs typeface="+mn-cs"/>
              </a:rPr>
              <a:t>Avaya also has the only Microsoft-qualified gateway for extending standards-based room system video to </a:t>
            </a:r>
            <a:r>
              <a:rPr lang="en-US" sz="1100" kern="1200" dirty="0" err="1" smtClean="0">
                <a:solidFill>
                  <a:schemeClr val="tx1"/>
                </a:solidFill>
                <a:effectLst/>
                <a:latin typeface="+mn-lt"/>
                <a:ea typeface="+mn-ea"/>
                <a:cs typeface="+mn-cs"/>
              </a:rPr>
              <a:t>Lync</a:t>
            </a:r>
            <a:r>
              <a:rPr lang="en-US" sz="1100" kern="1200" dirty="0" smtClean="0">
                <a:solidFill>
                  <a:schemeClr val="tx1"/>
                </a:solidFill>
                <a:effectLst/>
                <a:latin typeface="+mn-lt"/>
                <a:ea typeface="+mn-ea"/>
                <a:cs typeface="+mn-cs"/>
              </a:rPr>
              <a:t> video users.</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BA92C5E-BF34-4775-B657-4ADF2F3104CA}" type="slidenum">
              <a:rPr lang="en-US" smtClean="0"/>
              <a:pPr/>
              <a:t>32</a:t>
            </a:fld>
            <a:endParaRPr lang="en-US" dirty="0"/>
          </a:p>
        </p:txBody>
      </p:sp>
    </p:spTree>
    <p:extLst>
      <p:ext uri="{BB962C8B-B14F-4D97-AF65-F5344CB8AC3E}">
        <p14:creationId xmlns:p14="http://schemas.microsoft.com/office/powerpoint/2010/main" val="1703113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609600"/>
            <a:ext cx="4073525" cy="30559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8F9EB0-27AD-4D72-B1BB-CF023681D7F7}" type="slidenum">
              <a:rPr lang="en-US" smtClean="0"/>
              <a:pPr/>
              <a:t>33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609600"/>
            <a:ext cx="4073525" cy="3055938"/>
          </a:xfrm>
        </p:spPr>
      </p:sp>
      <p:sp>
        <p:nvSpPr>
          <p:cNvPr id="3" name="Notes Placeholder 2"/>
          <p:cNvSpPr>
            <a:spLocks noGrp="1"/>
          </p:cNvSpPr>
          <p:nvPr>
            <p:ph type="body" idx="1"/>
          </p:nvPr>
        </p:nvSpPr>
        <p:spPr>
          <a:xfrm>
            <a:off x="628368" y="3879108"/>
            <a:ext cx="5486400" cy="4114800"/>
          </a:xfrm>
        </p:spPr>
        <p:txBody>
          <a:bodyPr/>
          <a:lstStyle/>
          <a:p>
            <a:pPr marL="0" indent="0">
              <a:lnSpc>
                <a:spcPct val="90000"/>
              </a:lnSpc>
              <a:buFont typeface="Arial" charset="0"/>
              <a:buNone/>
            </a:pPr>
            <a:r>
              <a:rPr lang="en-US" sz="1200" b="1" dirty="0" smtClean="0"/>
              <a:t>It’s all about desktop</a:t>
            </a:r>
            <a:r>
              <a:rPr lang="en-US" sz="1200" b="1" baseline="0" dirty="0" smtClean="0"/>
              <a:t> and mobile video collaboration. Let’s look what’s trending</a:t>
            </a:r>
          </a:p>
          <a:p>
            <a:pPr marL="171450" indent="-171450">
              <a:lnSpc>
                <a:spcPct val="90000"/>
              </a:lnSpc>
              <a:buFont typeface="Arial" panose="020B0604020202020204" pitchFamily="34" charset="0"/>
              <a:buChar char="•"/>
            </a:pPr>
            <a:r>
              <a:rPr lang="en-US" sz="1200" dirty="0" smtClean="0"/>
              <a:t>71% of enterprises expect to integrate</a:t>
            </a:r>
            <a:r>
              <a:rPr lang="en-US" sz="1200" baseline="0" dirty="0" smtClean="0"/>
              <a:t> desktop / mobile video with rooms. </a:t>
            </a:r>
            <a:r>
              <a:rPr lang="en-US" sz="1200" dirty="0" smtClean="0"/>
              <a:t>Nemertes DN2924 Pervasive Video Collaboration Benchmark Report 2013 </a:t>
            </a:r>
          </a:p>
          <a:p>
            <a:pPr marL="171450" indent="-171450">
              <a:lnSpc>
                <a:spcPct val="90000"/>
              </a:lnSpc>
              <a:buFont typeface="Arial" panose="020B0604020202020204" pitchFamily="34" charset="0"/>
              <a:buChar char="•"/>
            </a:pPr>
            <a:r>
              <a:rPr lang="en-US" dirty="0" smtClean="0">
                <a:solidFill>
                  <a:srgbClr val="C00000"/>
                </a:solidFill>
              </a:rPr>
              <a:t>94% of respondents say video collaboration improves efficiency and productivity  </a:t>
            </a:r>
            <a:r>
              <a:rPr lang="en-US" sz="900" dirty="0" smtClean="0">
                <a:solidFill>
                  <a:srgbClr val="C00000"/>
                </a:solidFill>
              </a:rPr>
              <a:t>(Wainhouse, The Real Benefits of Using Video, 2013</a:t>
            </a:r>
            <a:r>
              <a:rPr lang="en-US" sz="900" b="1" i="1" dirty="0" smtClean="0">
                <a:solidFill>
                  <a:srgbClr val="C00000"/>
                </a:solidFill>
              </a:rPr>
              <a:t>)</a:t>
            </a:r>
            <a:endParaRPr lang="en-US" sz="900" dirty="0" smtClean="0">
              <a:solidFill>
                <a:srgbClr val="C00000"/>
              </a:solidFill>
            </a:endParaRPr>
          </a:p>
          <a:p>
            <a:pPr marL="0" indent="0">
              <a:lnSpc>
                <a:spcPct val="90000"/>
              </a:lnSpc>
              <a:buFont typeface="Arial" charset="0"/>
              <a:buNone/>
            </a:pPr>
            <a:endParaRPr lang="en-US" sz="1200" dirty="0" smtClean="0"/>
          </a:p>
          <a:p>
            <a:pPr marL="0" marR="0" indent="0" algn="l" defTabSz="914400" rtl="0" eaLnBrk="1" fontAlgn="auto" latinLnBrk="0" hangingPunct="1">
              <a:lnSpc>
                <a:spcPct val="90000"/>
              </a:lnSpc>
              <a:spcBef>
                <a:spcPts val="0"/>
              </a:spcBef>
              <a:spcAft>
                <a:spcPts val="0"/>
              </a:spcAft>
              <a:buClrTx/>
              <a:buSzTx/>
              <a:buFont typeface="Arial" charset="0"/>
              <a:buNone/>
              <a:tabLst/>
              <a:defRPr/>
            </a:pPr>
            <a:r>
              <a:rPr lang="en-US" sz="1200" b="0" i="0" u="none" strike="noStrike" kern="1200" dirty="0" smtClean="0">
                <a:solidFill>
                  <a:schemeClr val="tx1"/>
                </a:solidFill>
                <a:effectLst/>
                <a:latin typeface="+mn-lt"/>
                <a:ea typeface="+mn-ea"/>
                <a:cs typeface="+mn-cs"/>
              </a:rPr>
              <a:t>*Desktop</a:t>
            </a:r>
            <a:r>
              <a:rPr lang="en-US" sz="1200" b="0" i="0" u="none" strike="noStrike" kern="1200" baseline="0" dirty="0" smtClean="0">
                <a:solidFill>
                  <a:schemeClr val="tx1"/>
                </a:solidFill>
                <a:effectLst/>
                <a:latin typeface="+mn-lt"/>
                <a:ea typeface="+mn-ea"/>
                <a:cs typeface="+mn-cs"/>
              </a:rPr>
              <a:t> video conferencing deployments are increasing rapidly… going away from the room.  23% of companies have deployed video to more than half of their employees, up from 9% who had deployed that extensively in 2012. 43% have deployed to more than 2% of their employees, up from 28% in 2012. </a:t>
            </a:r>
            <a:r>
              <a:rPr lang="en-US" sz="1200" dirty="0" smtClean="0"/>
              <a:t>Nemertes DN2924 Pervasive Video Collaboration Benchmark Report 2013 </a:t>
            </a:r>
          </a:p>
          <a:p>
            <a:pPr marL="0" indent="0">
              <a:lnSpc>
                <a:spcPct val="90000"/>
              </a:lnSpc>
              <a:buFont typeface="Arial" charset="0"/>
              <a:buNone/>
            </a:pPr>
            <a:endParaRPr lang="en-US" sz="1200" b="0" i="0" u="none" strike="noStrike" kern="1200" dirty="0" smtClean="0">
              <a:solidFill>
                <a:schemeClr val="tx1"/>
              </a:solidFill>
              <a:effectLst/>
              <a:latin typeface="+mn-lt"/>
              <a:ea typeface="+mn-ea"/>
              <a:cs typeface="+mn-cs"/>
            </a:endParaRPr>
          </a:p>
          <a:p>
            <a:pPr marL="0" indent="0">
              <a:lnSpc>
                <a:spcPct val="90000"/>
              </a:lnSpc>
              <a:buFont typeface="Arial" charset="0"/>
              <a:buNone/>
            </a:pPr>
            <a:r>
              <a:rPr lang="en-US" sz="1200" b="0" i="0" u="none" strike="noStrike" kern="1200" dirty="0" smtClean="0">
                <a:solidFill>
                  <a:schemeClr val="tx1"/>
                </a:solidFill>
                <a:effectLst/>
                <a:latin typeface="+mn-lt"/>
                <a:ea typeface="+mn-ea"/>
                <a:cs typeface="+mn-cs"/>
              </a:rPr>
              <a:t>† 40% employees spend 20% of time away from office. Gartner IT Symposium 2011</a:t>
            </a:r>
          </a:p>
          <a:p>
            <a:pPr marL="0" indent="0">
              <a:lnSpc>
                <a:spcPct val="90000"/>
              </a:lnSpc>
              <a:buFont typeface="Arial" charset="0"/>
              <a:buNone/>
            </a:pPr>
            <a:endParaRPr lang="en-US" sz="1200" b="0" i="0" u="none" strike="noStrike" kern="1200" dirty="0" smtClean="0">
              <a:solidFill>
                <a:schemeClr val="tx1"/>
              </a:solidFill>
              <a:effectLst/>
              <a:latin typeface="+mn-lt"/>
              <a:ea typeface="+mn-ea"/>
              <a:cs typeface="+mn-cs"/>
            </a:endParaRPr>
          </a:p>
          <a:p>
            <a:pPr marL="0" indent="0">
              <a:lnSpc>
                <a:spcPct val="90000"/>
              </a:lnSpc>
              <a:buFont typeface="Arial" charset="0"/>
              <a:buNone/>
            </a:pPr>
            <a:r>
              <a:rPr lang="en-US" sz="1200" dirty="0" smtClean="0"/>
              <a:t>‡ </a:t>
            </a:r>
            <a:r>
              <a:rPr lang="en-US" sz="1200" b="0" i="0" u="none" strike="noStrike" kern="1200" baseline="0" dirty="0" smtClean="0">
                <a:solidFill>
                  <a:schemeClr val="tx1"/>
                </a:solidFill>
                <a:effectLst/>
                <a:latin typeface="+mn-lt"/>
                <a:ea typeface="+mn-ea"/>
                <a:cs typeface="+mn-cs"/>
              </a:rPr>
              <a:t>V</a:t>
            </a:r>
            <a:r>
              <a:rPr lang="en-US" sz="1200" b="0" i="0" u="none" strike="noStrike" kern="1200" dirty="0" smtClean="0">
                <a:solidFill>
                  <a:schemeClr val="tx1"/>
                </a:solidFill>
                <a:effectLst/>
                <a:latin typeface="+mn-lt"/>
                <a:ea typeface="+mn-ea"/>
                <a:cs typeface="+mn-cs"/>
              </a:rPr>
              <a:t>ideo capability will be included in 60% of UC client deployments by 2016”</a:t>
            </a:r>
            <a:r>
              <a:rPr lang="en-US" dirty="0" smtClean="0"/>
              <a:t> .</a:t>
            </a:r>
            <a:r>
              <a:rPr lang="en-US" baseline="0" dirty="0" smtClean="0"/>
              <a:t> </a:t>
            </a:r>
            <a:r>
              <a:rPr lang="en-US" sz="1200" b="0" i="0" u="none" strike="noStrike" kern="1200" dirty="0" smtClean="0">
                <a:solidFill>
                  <a:schemeClr val="tx1"/>
                </a:solidFill>
                <a:effectLst/>
                <a:latin typeface="+mn-lt"/>
                <a:ea typeface="+mn-ea"/>
                <a:cs typeface="+mn-cs"/>
              </a:rPr>
              <a:t>Gartner Market Trends: Videoconferencing Worldwide 2012 August 2012. G00229598 </a:t>
            </a:r>
            <a:endParaRPr lang="en-US" sz="1200" dirty="0" smtClean="0"/>
          </a:p>
          <a:p>
            <a:pPr>
              <a:lnSpc>
                <a:spcPct val="90000"/>
              </a:lnSpc>
            </a:pPr>
            <a:endParaRPr lang="en-US" sz="1200" dirty="0" smtClean="0"/>
          </a:p>
          <a:p>
            <a:pPr>
              <a:lnSpc>
                <a:spcPct val="90000"/>
              </a:lnSpc>
            </a:pPr>
            <a:r>
              <a:rPr lang="en-US" sz="1200" dirty="0" smtClean="0"/>
              <a:t>§ 80% OF FORTUNE 100 COMPANIES ARE DEPLOYING PHONES AND IPADS.</a:t>
            </a:r>
            <a:r>
              <a:rPr lang="en-US" sz="1200" baseline="0" dirty="0" smtClean="0"/>
              <a:t>  </a:t>
            </a:r>
            <a:r>
              <a:rPr lang="en-US" sz="1200" dirty="0" smtClean="0"/>
              <a:t>Steve Jobs, Apple Press Event, March 2011</a:t>
            </a:r>
            <a:br>
              <a:rPr lang="en-US" sz="1200" dirty="0" smtClean="0"/>
            </a:br>
            <a:endParaRPr lang="en-US" sz="1200" dirty="0" smtClean="0"/>
          </a:p>
          <a:p>
            <a:endParaRPr lang="en-US" dirty="0"/>
          </a:p>
        </p:txBody>
      </p:sp>
      <p:sp>
        <p:nvSpPr>
          <p:cNvPr id="4" name="Footer Placeholder 3"/>
          <p:cNvSpPr>
            <a:spLocks noGrp="1"/>
          </p:cNvSpPr>
          <p:nvPr>
            <p:ph type="ftr" sz="quarter" idx="10"/>
          </p:nvPr>
        </p:nvSpPr>
        <p:spPr/>
        <p:txBody>
          <a:bodyPr/>
          <a:lstStyle/>
          <a:p>
            <a:r>
              <a:rPr lang="en-US" dirty="0" smtClean="0">
                <a:solidFill>
                  <a:srgbClr val="1F497D"/>
                </a:solidFill>
              </a:rPr>
              <a:t>2010 Avaya Inc. All rights reserved.</a:t>
            </a:r>
            <a:endParaRPr lang="en-US" dirty="0">
              <a:solidFill>
                <a:srgbClr val="1F497D"/>
              </a:solidFill>
            </a:endParaRPr>
          </a:p>
        </p:txBody>
      </p:sp>
      <p:sp>
        <p:nvSpPr>
          <p:cNvPr id="5" name="Slide Number Placeholder 4"/>
          <p:cNvSpPr>
            <a:spLocks noGrp="1"/>
          </p:cNvSpPr>
          <p:nvPr>
            <p:ph type="sldNum" sz="quarter" idx="11"/>
          </p:nvPr>
        </p:nvSpPr>
        <p:spPr/>
        <p:txBody>
          <a:bodyPr/>
          <a:lstStyle/>
          <a:p>
            <a:fld id="{788A2D81-1B76-43AC-BE7D-AF3F129DD247}" type="slidenum">
              <a:rPr lang="en-US" smtClean="0">
                <a:solidFill>
                  <a:srgbClr val="1F497D"/>
                </a:solidFill>
              </a:rPr>
              <a:pPr/>
              <a:t>4</a:t>
            </a:fld>
            <a:endParaRPr lang="en-US" dirty="0">
              <a:solidFill>
                <a:srgbClr val="1F497D"/>
              </a:solidFill>
            </a:endParaRPr>
          </a:p>
        </p:txBody>
      </p:sp>
    </p:spTree>
    <p:extLst>
      <p:ext uri="{BB962C8B-B14F-4D97-AF65-F5344CB8AC3E}">
        <p14:creationId xmlns:p14="http://schemas.microsoft.com/office/powerpoint/2010/main" val="3020282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0650" y="609600"/>
            <a:ext cx="4076700" cy="3057525"/>
          </a:xfrm>
        </p:spPr>
      </p:sp>
      <p:sp>
        <p:nvSpPr>
          <p:cNvPr id="3" name="Notes Placeholder 2"/>
          <p:cNvSpPr>
            <a:spLocks noGrp="1"/>
          </p:cNvSpPr>
          <p:nvPr>
            <p:ph type="body" idx="1"/>
          </p:nvPr>
        </p:nvSpPr>
        <p:spPr/>
        <p:txBody>
          <a:bodyPr/>
          <a:lstStyle/>
          <a:p>
            <a:pPr defTabSz="889986">
              <a:defRPr/>
            </a:pPr>
            <a:r>
              <a:rPr lang="en-US" dirty="0" smtClean="0"/>
              <a:t>A look at the Market -  while traditional video room systems continue to grow, the dramatic growth is in soft clients , personal video , and Video as a Service (VaaS)</a:t>
            </a:r>
          </a:p>
          <a:p>
            <a:pPr marL="166872" indent="-166872">
              <a:buFont typeface="Arial" panose="020B0604020202020204" pitchFamily="34" charset="0"/>
              <a:buChar char="•"/>
            </a:pPr>
            <a:r>
              <a:rPr lang="en-US" dirty="0" smtClean="0"/>
              <a:t>Video Endpoint Systems growth 10.5% CAGR (2012-2017) Single Codec </a:t>
            </a:r>
            <a:r>
              <a:rPr lang="en-US" smtClean="0"/>
              <a:t>Units.</a:t>
            </a:r>
          </a:p>
          <a:p>
            <a:r>
              <a:rPr lang="en-US" smtClean="0"/>
              <a:t>Source</a:t>
            </a:r>
            <a:r>
              <a:rPr lang="en-US" dirty="0" smtClean="0"/>
              <a:t>:</a:t>
            </a:r>
            <a:r>
              <a:rPr lang="en-US" baseline="0" dirty="0" smtClean="0"/>
              <a:t>  </a:t>
            </a:r>
            <a:r>
              <a:rPr lang="en-US" dirty="0" smtClean="0"/>
              <a:t>Wainhouse Video Conferencing Endpoints, Infrastructure and Services Market</a:t>
            </a:r>
            <a:r>
              <a:rPr lang="en-US" baseline="0" dirty="0" smtClean="0"/>
              <a:t> Sizing &amp; 5 year forecast 2013 Q3 2013 – Update  (confirmed)</a:t>
            </a:r>
          </a:p>
          <a:p>
            <a:pPr marL="166872" indent="-166872">
              <a:buFont typeface="Arial" panose="020B0604020202020204" pitchFamily="34" charset="0"/>
              <a:buChar char="•"/>
            </a:pPr>
            <a:r>
              <a:rPr lang="en-US" baseline="0" dirty="0" smtClean="0"/>
              <a:t>Personal video growth 15% CAGR (2011-2017) Wainhouse 2013</a:t>
            </a:r>
          </a:p>
          <a:p>
            <a:pPr marL="166872" indent="-166872">
              <a:buFont typeface="Arial" panose="020B0604020202020204" pitchFamily="34" charset="0"/>
              <a:buChar char="•"/>
            </a:pPr>
            <a:r>
              <a:rPr lang="en-US" dirty="0" smtClean="0"/>
              <a:t>Dedicated soft clients video licenses growth</a:t>
            </a:r>
            <a:r>
              <a:rPr lang="en-US" baseline="0" dirty="0" smtClean="0"/>
              <a:t> 46% CAGR (2011-2016) </a:t>
            </a:r>
            <a:r>
              <a:rPr lang="en-US" dirty="0" smtClean="0"/>
              <a:t>Gartner Market Trends:</a:t>
            </a:r>
            <a:r>
              <a:rPr lang="en-US" baseline="0" dirty="0" smtClean="0"/>
              <a:t>  Videoconferencing Worldwide, </a:t>
            </a:r>
            <a:r>
              <a:rPr lang="en-US" dirty="0" smtClean="0"/>
              <a:t>2012</a:t>
            </a:r>
          </a:p>
          <a:p>
            <a:pPr marL="166872" indent="-166872" defTabSz="889986">
              <a:buFont typeface="Arial" panose="020B0604020202020204" pitchFamily="34" charset="0"/>
              <a:buChar char="•"/>
              <a:defRPr/>
            </a:pPr>
            <a:r>
              <a:rPr lang="en-US" dirty="0" smtClean="0"/>
              <a:t>VaaS</a:t>
            </a:r>
            <a:r>
              <a:rPr lang="en-US" baseline="0" dirty="0" smtClean="0"/>
              <a:t> growth 43% CAGR (2013-1016) </a:t>
            </a:r>
            <a:r>
              <a:rPr lang="en-US" dirty="0" smtClean="0"/>
              <a:t>Gartner Market Trends:</a:t>
            </a:r>
            <a:r>
              <a:rPr lang="en-US" baseline="0" dirty="0" smtClean="0"/>
              <a:t>  Videoconferencing Worldwide, </a:t>
            </a:r>
            <a:r>
              <a:rPr lang="en-US" dirty="0" smtClean="0"/>
              <a:t>2012</a:t>
            </a:r>
          </a:p>
          <a:p>
            <a:pPr marL="166872" indent="-166872">
              <a:buFont typeface="Arial" panose="020B0604020202020204" pitchFamily="34" charset="0"/>
              <a:buChar char="•"/>
            </a:pPr>
            <a:r>
              <a:rPr lang="en-US" dirty="0" smtClean="0"/>
              <a:t>Videoconferencing rated as top priority investment:</a:t>
            </a:r>
            <a:r>
              <a:rPr lang="en-US" baseline="0" dirty="0" smtClean="0"/>
              <a:t>  Gartner 2013 </a:t>
            </a:r>
            <a:endParaRPr lang="en-US" dirty="0" smtClean="0"/>
          </a:p>
          <a:p>
            <a:pPr marL="168224" indent="-168224">
              <a:buFont typeface="Arial" charset="0"/>
              <a:buChar char="•"/>
            </a:pPr>
            <a:endParaRPr lang="en-US" dirty="0" smtClean="0"/>
          </a:p>
          <a:p>
            <a:pPr marL="168224" indent="-168224" defTabSz="897195">
              <a:buFont typeface="Arial" charset="0"/>
              <a:buChar char="•"/>
              <a:defRPr/>
            </a:pPr>
            <a:r>
              <a:rPr lang="en-US" dirty="0" smtClean="0"/>
              <a:t>As of last year, about 25% of companies used tablets for corporate work. In more recent research, an astounding 41% said mobile video support was important to them and 21.7% rated this support as critical. The bottom line is that mobility is where video is headed. Nemertes What's driving video interest and funding growth of video platforms? I. Lazar, 2013</a:t>
            </a:r>
          </a:p>
          <a:p>
            <a:pPr marL="168224" indent="-168224" defTabSz="897195">
              <a:buFont typeface="Arial" charset="0"/>
              <a:buChar char="•"/>
              <a:defRPr/>
            </a:pPr>
            <a:endParaRPr lang="en-US" dirty="0" smtClean="0"/>
          </a:p>
          <a:p>
            <a:pPr marL="168224" indent="-168224" defTabSz="897195">
              <a:buFont typeface="Arial" charset="0"/>
              <a:buChar char="•"/>
              <a:defRPr/>
            </a:pPr>
            <a:r>
              <a:rPr lang="en-US" dirty="0" smtClean="0"/>
              <a:t>Rev date March 2014</a:t>
            </a:r>
          </a:p>
          <a:p>
            <a:pPr marL="168224" indent="-168224">
              <a:buFont typeface="Arial" charset="0"/>
              <a:buChar char="•"/>
            </a:pPr>
            <a:endParaRPr lang="en-US" dirty="0"/>
          </a:p>
        </p:txBody>
      </p:sp>
      <p:sp>
        <p:nvSpPr>
          <p:cNvPr id="4" name="Footer Placeholder 3"/>
          <p:cNvSpPr>
            <a:spLocks noGrp="1"/>
          </p:cNvSpPr>
          <p:nvPr>
            <p:ph type="ftr" sz="quarter" idx="10"/>
          </p:nvPr>
        </p:nvSpPr>
        <p:spPr/>
        <p:txBody>
          <a:bodyPr/>
          <a:lstStyle/>
          <a:p>
            <a:r>
              <a:rPr lang="en-US" dirty="0" smtClean="0">
                <a:solidFill>
                  <a:srgbClr val="1F497D"/>
                </a:solidFill>
              </a:rPr>
              <a:t>2010 Avaya Inc. All rights reserved.</a:t>
            </a:r>
            <a:endParaRPr lang="en-US" dirty="0">
              <a:solidFill>
                <a:srgbClr val="1F497D"/>
              </a:solidFill>
            </a:endParaRPr>
          </a:p>
        </p:txBody>
      </p:sp>
      <p:sp>
        <p:nvSpPr>
          <p:cNvPr id="5" name="Slide Number Placeholder 4"/>
          <p:cNvSpPr>
            <a:spLocks noGrp="1"/>
          </p:cNvSpPr>
          <p:nvPr>
            <p:ph type="sldNum" sz="quarter" idx="11"/>
          </p:nvPr>
        </p:nvSpPr>
        <p:spPr/>
        <p:txBody>
          <a:bodyPr/>
          <a:lstStyle/>
          <a:p>
            <a:fld id="{788A2D81-1B76-43AC-BE7D-AF3F129DD247}" type="slidenum">
              <a:rPr lang="en-US" smtClean="0">
                <a:solidFill>
                  <a:srgbClr val="1F497D"/>
                </a:solidFill>
              </a:rPr>
              <a:pPr/>
              <a:t>5</a:t>
            </a:fld>
            <a:endParaRPr lang="en-US" dirty="0">
              <a:solidFill>
                <a:srgbClr val="1F497D"/>
              </a:solidFill>
            </a:endParaRPr>
          </a:p>
        </p:txBody>
      </p:sp>
    </p:spTree>
    <p:extLst>
      <p:ext uri="{BB962C8B-B14F-4D97-AF65-F5344CB8AC3E}">
        <p14:creationId xmlns:p14="http://schemas.microsoft.com/office/powerpoint/2010/main" val="3020282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Web</a:t>
            </a:r>
            <a:r>
              <a:rPr lang="en-US" baseline="0" dirty="0" smtClean="0"/>
              <a:t> conferencing, video conferencing and UC all make up the top five investment initiatives.</a:t>
            </a:r>
          </a:p>
          <a:p>
            <a:r>
              <a:rPr lang="en-US" baseline="0" dirty="0" smtClean="0"/>
              <a:t>Over 30% of midsize enterprises surveyed indicated these 5 will be investment priorities for their organization.</a:t>
            </a:r>
          </a:p>
          <a:p>
            <a:endParaRPr lang="en-US" baseline="0" dirty="0" smtClean="0"/>
          </a:p>
          <a:p>
            <a:r>
              <a:rPr lang="en-US" baseline="0" dirty="0" smtClean="0"/>
              <a:t>Audio conferencing has a much lower priority.</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lIns="92090" tIns="46045" rIns="92090" bIns="46045"/>
          <a:lstStyle/>
          <a:p>
            <a:fld id="{2B8F5292-B52A-4C60-A86B-86DF7098D8B7}" type="slidenum">
              <a:rPr lang="en-US" smtClean="0">
                <a:solidFill>
                  <a:prstClr val="black"/>
                </a:solidFill>
              </a:rPr>
              <a:pPr/>
              <a:t>6</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1392238" y="609600"/>
            <a:ext cx="4073525" cy="3055938"/>
          </a:xfrm>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spcBef>
                <a:spcPct val="0"/>
              </a:spcBef>
            </a:pPr>
            <a:r>
              <a:rPr lang="pt-BR" dirty="0" smtClean="0">
                <a:ea typeface="MS Mincho" pitchFamily="49" charset="-128"/>
              </a:rPr>
              <a:t>Highlight the history and expertise of Radvison, which was acquired by Avaya in June 2013</a:t>
            </a:r>
          </a:p>
          <a:p>
            <a:pPr>
              <a:spcBef>
                <a:spcPct val="0"/>
              </a:spcBef>
            </a:pPr>
            <a:endParaRPr lang="pt-BR" dirty="0">
              <a:ea typeface="MS Mincho" pitchFamily="49" charset="-128"/>
            </a:endParaRPr>
          </a:p>
          <a:p>
            <a:pPr>
              <a:spcBef>
                <a:spcPct val="0"/>
              </a:spcBef>
            </a:pPr>
            <a:r>
              <a:rPr lang="pt-BR" dirty="0" smtClean="0">
                <a:ea typeface="MS Mincho" pitchFamily="49" charset="-128"/>
              </a:rPr>
              <a:t>With </a:t>
            </a:r>
            <a:r>
              <a:rPr lang="pt-BR" dirty="0">
                <a:ea typeface="MS Mincho" pitchFamily="49" charset="-128"/>
              </a:rPr>
              <a:t>Avaya Scopia, we now offer a complete video conferencing solution available for you to sell today. We offer real time and scheduled video conferencing with video client s/w for PCs, iPhones, and iPADS and pull through for Avaya collaboration and data networking. </a:t>
            </a:r>
          </a:p>
          <a:p>
            <a:pPr>
              <a:spcBef>
                <a:spcPct val="0"/>
              </a:spcBef>
            </a:pPr>
            <a:r>
              <a:rPr lang="pt-BR" dirty="0">
                <a:ea typeface="MS Mincho" pitchFamily="49" charset="-128"/>
              </a:rPr>
              <a:t>Scopia  gives you the ability to talk to customers about connecting their existing video systems which are predominantly still based on the H323 protocol stack and provide a bridge to the future of mass deployed, personal video which will be based on the SIP standard. RADVISION supports both H323 and SIP based video conferencing solutions enabling you to interoperate with what customers already have.</a:t>
            </a:r>
          </a:p>
          <a:p>
            <a:pPr>
              <a:spcBef>
                <a:spcPct val="0"/>
              </a:spcBef>
            </a:pPr>
            <a:r>
              <a:rPr lang="pt-BR" dirty="0">
                <a:ea typeface="MS Mincho" pitchFamily="49" charset="-128"/>
              </a:rPr>
              <a:t>Scopia provides a great user experience for video conferencing and content sharing across meeting room systems and desktop and meets the Bring Your Own Device trend with client s/w for Apple devices. Scopia also provides your customers the ability to control, manage, schedule and monitor performance for their entire video network including 3rd party video equipment.</a:t>
            </a:r>
          </a:p>
          <a:p>
            <a:pPr>
              <a:spcBef>
                <a:spcPct val="0"/>
              </a:spcBef>
            </a:pPr>
            <a:endParaRPr lang="pt-BR" dirty="0" smtClean="0">
              <a:ea typeface="MS Mincho" pitchFamily="49" charset="-128"/>
            </a:endParaRPr>
          </a:p>
          <a:p>
            <a:pPr>
              <a:spcBef>
                <a:spcPct val="0"/>
              </a:spcBef>
            </a:pPr>
            <a:endParaRPr lang="pt-BR" dirty="0" smtClean="0">
              <a:ea typeface="MS Mincho" pitchFamily="49" charset="-128"/>
            </a:endParaRPr>
          </a:p>
          <a:p>
            <a:pPr>
              <a:spcBef>
                <a:spcPct val="0"/>
              </a:spcBef>
            </a:pPr>
            <a:endParaRPr lang="pt-BR" dirty="0" smtClean="0">
              <a:ea typeface="MS Mincho" pitchFamily="49" charset="-128"/>
            </a:endParaRPr>
          </a:p>
          <a:p>
            <a:pPr>
              <a:spcBef>
                <a:spcPct val="0"/>
              </a:spcBef>
            </a:pPr>
            <a:endParaRPr lang="pt-BR" dirty="0" smtClean="0">
              <a:ea typeface="MS Mincho" pitchFamily="49" charset="-128"/>
            </a:endParaRPr>
          </a:p>
          <a:p>
            <a:pPr>
              <a:spcBef>
                <a:spcPct val="0"/>
              </a:spcBef>
            </a:pPr>
            <a:endParaRPr lang="pt-BR" dirty="0" smtClean="0">
              <a:ea typeface="MS Mincho" pitchFamily="49" charset="-128"/>
            </a:endParaRPr>
          </a:p>
          <a:p>
            <a:pPr>
              <a:spcBef>
                <a:spcPct val="0"/>
              </a:spcBef>
            </a:pPr>
            <a:endParaRPr lang="pt-BR" dirty="0" smtClean="0">
              <a:ea typeface="MS Mincho" pitchFamily="49" charset="-128"/>
            </a:endParaRPr>
          </a:p>
        </p:txBody>
      </p:sp>
      <p:sp>
        <p:nvSpPr>
          <p:cNvPr id="39940" name="Slide Number Placeholder 3"/>
          <p:cNvSpPr txBox="1">
            <a:spLocks noGrp="1"/>
          </p:cNvSpPr>
          <p:nvPr/>
        </p:nvSpPr>
        <p:spPr bwMode="auto">
          <a:xfrm>
            <a:off x="6432551" y="8748713"/>
            <a:ext cx="163513" cy="106362"/>
          </a:xfrm>
          <a:prstGeom prst="rect">
            <a:avLst/>
          </a:prstGeom>
          <a:noFill/>
          <a:ln w="9525" algn="ctr">
            <a:noFill/>
            <a:miter lim="800000"/>
            <a:headEnd/>
            <a:tailEnd/>
          </a:ln>
        </p:spPr>
        <p:txBody>
          <a:bodyPr lIns="0" tIns="0" rIns="0" bIns="0"/>
          <a:lstStyle/>
          <a:p>
            <a:pPr algn="ctr"/>
            <a:fld id="{CB82A40E-4EA0-41DC-9B29-0E9C09164760}" type="slidenum">
              <a:rPr lang="en-US" sz="800" b="1">
                <a:solidFill>
                  <a:srgbClr val="988888"/>
                </a:solidFill>
              </a:rPr>
              <a:pPr algn="ctr"/>
              <a:t>7</a:t>
            </a:fld>
            <a:endParaRPr lang="en-US" sz="800" b="1" dirty="0">
              <a:solidFill>
                <a:srgbClr val="988888"/>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1392238" y="609600"/>
            <a:ext cx="4073525" cy="3055938"/>
          </a:xfrm>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pt-BR" b="1" dirty="0" smtClean="0">
                <a:ea typeface="MS Mincho" pitchFamily="49" charset="-128"/>
              </a:rPr>
              <a:t>Scopia</a:t>
            </a:r>
            <a:r>
              <a:rPr lang="pt-BR" b="1" baseline="0" dirty="0" smtClean="0">
                <a:ea typeface="MS Mincho" pitchFamily="49" charset="-128"/>
              </a:rPr>
              <a:t> offfers </a:t>
            </a:r>
            <a:r>
              <a:rPr lang="pt-BR" b="1" dirty="0" smtClean="0">
                <a:ea typeface="MS Mincho" pitchFamily="49" charset="-128"/>
              </a:rPr>
              <a:t>a complete video conferencing solution available for you to sell today. </a:t>
            </a:r>
            <a:r>
              <a:rPr lang="pt-BR" dirty="0" smtClean="0">
                <a:ea typeface="MS Mincho" pitchFamily="49" charset="-128"/>
              </a:rPr>
              <a:t>We offer real time and scheduled video conferencing with video client s/w for PCs, iPhones, and iPADS and pull through for Avaya collaboration and data networking. </a:t>
            </a:r>
          </a:p>
          <a:p>
            <a:pPr>
              <a:spcBef>
                <a:spcPct val="0"/>
              </a:spcBef>
            </a:pPr>
            <a:r>
              <a:rPr lang="pt-BR" dirty="0" smtClean="0">
                <a:ea typeface="MS Mincho" pitchFamily="49" charset="-128"/>
              </a:rPr>
              <a:t>Scopia</a:t>
            </a:r>
            <a:r>
              <a:rPr lang="pt-BR" baseline="0" dirty="0" smtClean="0">
                <a:ea typeface="MS Mincho" pitchFamily="49" charset="-128"/>
              </a:rPr>
              <a:t> </a:t>
            </a:r>
            <a:r>
              <a:rPr lang="pt-BR" dirty="0" smtClean="0">
                <a:ea typeface="MS Mincho" pitchFamily="49" charset="-128"/>
              </a:rPr>
              <a:t>gives you the ability to talk to customers about connecting their existing video systems which are predominantly still based on the H323 protocol stack and provide a bridge to the future of mass deployed, personal video which will be based on the SIP standard. </a:t>
            </a:r>
          </a:p>
          <a:p>
            <a:pPr>
              <a:spcBef>
                <a:spcPct val="0"/>
              </a:spcBef>
            </a:pPr>
            <a:endParaRPr lang="pt-BR" dirty="0">
              <a:ea typeface="MS Mincho" pitchFamily="49" charset="-128"/>
            </a:endParaRPr>
          </a:p>
          <a:p>
            <a:pPr>
              <a:spcBef>
                <a:spcPct val="0"/>
              </a:spcBef>
            </a:pPr>
            <a:r>
              <a:rPr lang="pt-BR" b="1" dirty="0" smtClean="0">
                <a:ea typeface="MS Mincho" pitchFamily="49" charset="-128"/>
              </a:rPr>
              <a:t>Avaya Scopia (RADVISION) supports both H323 and SIP based video conferencing solutions enabling you to interoperate with what customers already have</a:t>
            </a:r>
            <a:r>
              <a:rPr lang="pt-BR" dirty="0" smtClean="0">
                <a:ea typeface="MS Mincho" pitchFamily="49" charset="-128"/>
              </a:rPr>
              <a:t>.</a:t>
            </a:r>
          </a:p>
          <a:p>
            <a:pPr>
              <a:spcBef>
                <a:spcPct val="0"/>
              </a:spcBef>
            </a:pPr>
            <a:r>
              <a:rPr lang="pt-BR" dirty="0" smtClean="0">
                <a:ea typeface="MS Mincho" pitchFamily="49" charset="-128"/>
              </a:rPr>
              <a:t>Scopia</a:t>
            </a:r>
            <a:r>
              <a:rPr lang="pt-BR" baseline="0" dirty="0" smtClean="0">
                <a:ea typeface="MS Mincho" pitchFamily="49" charset="-128"/>
              </a:rPr>
              <a:t> </a:t>
            </a:r>
            <a:r>
              <a:rPr lang="pt-BR" dirty="0" smtClean="0">
                <a:ea typeface="MS Mincho" pitchFamily="49" charset="-128"/>
              </a:rPr>
              <a:t>provides a great user experience for video conferencing and content sharing across meeting room systems and desktop and meets the Bring Your Own Device trend with client s/w for Apple devices. Scopia</a:t>
            </a:r>
            <a:r>
              <a:rPr lang="pt-BR" baseline="0" dirty="0" smtClean="0">
                <a:ea typeface="MS Mincho" pitchFamily="49" charset="-128"/>
              </a:rPr>
              <a:t> </a:t>
            </a:r>
            <a:r>
              <a:rPr lang="pt-BR" dirty="0" smtClean="0">
                <a:ea typeface="MS Mincho" pitchFamily="49" charset="-128"/>
              </a:rPr>
              <a:t>also provides your customers the ability to control, manage, schedule and monitor performance for their entire video network including 3rd party video equipment.</a:t>
            </a:r>
          </a:p>
          <a:p>
            <a:pPr>
              <a:spcBef>
                <a:spcPct val="0"/>
              </a:spcBef>
            </a:pPr>
            <a:endParaRPr lang="pt-BR" dirty="0" smtClean="0">
              <a:ea typeface="MS Mincho" pitchFamily="49" charset="-128"/>
            </a:endParaRPr>
          </a:p>
          <a:p>
            <a:pPr>
              <a:spcBef>
                <a:spcPct val="0"/>
              </a:spcBef>
            </a:pPr>
            <a:endParaRPr lang="pt-BR" dirty="0" smtClean="0">
              <a:ea typeface="MS Mincho" pitchFamily="49" charset="-128"/>
            </a:endParaRPr>
          </a:p>
          <a:p>
            <a:pPr>
              <a:spcBef>
                <a:spcPct val="0"/>
              </a:spcBef>
            </a:pPr>
            <a:endParaRPr lang="pt-BR" dirty="0" smtClean="0">
              <a:ea typeface="MS Mincho" pitchFamily="49" charset="-128"/>
            </a:endParaRPr>
          </a:p>
          <a:p>
            <a:pPr>
              <a:spcBef>
                <a:spcPct val="0"/>
              </a:spcBef>
            </a:pPr>
            <a:endParaRPr lang="pt-BR" dirty="0" smtClean="0">
              <a:ea typeface="MS Mincho" pitchFamily="49" charset="-128"/>
            </a:endParaRPr>
          </a:p>
          <a:p>
            <a:pPr>
              <a:spcBef>
                <a:spcPct val="0"/>
              </a:spcBef>
            </a:pPr>
            <a:endParaRPr lang="pt-BR" dirty="0" smtClean="0">
              <a:ea typeface="MS Mincho" pitchFamily="49" charset="-128"/>
            </a:endParaRPr>
          </a:p>
          <a:p>
            <a:pPr>
              <a:spcBef>
                <a:spcPct val="0"/>
              </a:spcBef>
            </a:pPr>
            <a:endParaRPr lang="pt-BR" dirty="0" smtClean="0">
              <a:ea typeface="MS Mincho" pitchFamily="49" charset="-128"/>
            </a:endParaRPr>
          </a:p>
        </p:txBody>
      </p:sp>
      <p:sp>
        <p:nvSpPr>
          <p:cNvPr id="39940" name="Slide Number Placeholder 3"/>
          <p:cNvSpPr txBox="1">
            <a:spLocks noGrp="1"/>
          </p:cNvSpPr>
          <p:nvPr/>
        </p:nvSpPr>
        <p:spPr bwMode="auto">
          <a:xfrm>
            <a:off x="6432552" y="8748713"/>
            <a:ext cx="163513" cy="106362"/>
          </a:xfrm>
          <a:prstGeom prst="rect">
            <a:avLst/>
          </a:prstGeom>
          <a:noFill/>
          <a:ln w="9525" algn="ctr">
            <a:noFill/>
            <a:miter lim="800000"/>
            <a:headEnd/>
            <a:tailEnd/>
          </a:ln>
        </p:spPr>
        <p:txBody>
          <a:bodyPr lIns="0" tIns="0" rIns="0" bIns="0"/>
          <a:lstStyle/>
          <a:p>
            <a:pPr algn="ctr"/>
            <a:fld id="{CB82A40E-4EA0-41DC-9B29-0E9C09164760}" type="slidenum">
              <a:rPr lang="en-US" sz="800" b="1">
                <a:solidFill>
                  <a:srgbClr val="988888"/>
                </a:solidFill>
              </a:rPr>
              <a:pPr algn="ctr"/>
              <a:t>8</a:t>
            </a:fld>
            <a:endParaRPr lang="en-US" sz="800" b="1" dirty="0">
              <a:solidFill>
                <a:srgbClr val="988888"/>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609600"/>
            <a:ext cx="4073525" cy="30559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ACC511-CDEE-422F-8D46-0A905B11568A}" type="slidenum">
              <a:rPr lang="en-US" smtClean="0"/>
              <a:pPr/>
              <a:t>9</a:t>
            </a:fld>
            <a:endParaRPr lang="en-US" dirty="0"/>
          </a:p>
        </p:txBody>
      </p:sp>
    </p:spTree>
    <p:extLst>
      <p:ext uri="{BB962C8B-B14F-4D97-AF65-F5344CB8AC3E}">
        <p14:creationId xmlns:p14="http://schemas.microsoft.com/office/powerpoint/2010/main" val="4074455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609600"/>
            <a:ext cx="4073525" cy="30559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ACC511-CDEE-422F-8D46-0A905B11568A}" type="slidenum">
              <a:rPr lang="en-US" smtClean="0"/>
              <a:pPr/>
              <a:t>10</a:t>
            </a:fld>
            <a:endParaRPr lang="en-US" dirty="0"/>
          </a:p>
        </p:txBody>
      </p:sp>
    </p:spTree>
    <p:extLst>
      <p:ext uri="{BB962C8B-B14F-4D97-AF65-F5344CB8AC3E}">
        <p14:creationId xmlns:p14="http://schemas.microsoft.com/office/powerpoint/2010/main" val="40744556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3" name="Picture 32" descr="PowerOfWe.jpg"/>
          <p:cNvPicPr>
            <a:picLocks noChangeAspect="1"/>
          </p:cNvPicPr>
          <p:nvPr userDrawn="1"/>
        </p:nvPicPr>
        <p:blipFill>
          <a:blip r:embed="rId2" cstate="email"/>
          <a:stretch>
            <a:fillRect/>
          </a:stretch>
        </p:blipFill>
        <p:spPr>
          <a:xfrm>
            <a:off x="1005840" y="1905000"/>
            <a:ext cx="2194560" cy="867108"/>
          </a:xfrm>
          <a:prstGeom prst="rect">
            <a:avLst/>
          </a:prstGeom>
        </p:spPr>
      </p:pic>
      <p:sp>
        <p:nvSpPr>
          <p:cNvPr id="35" name="Rectangle 34"/>
          <p:cNvSpPr/>
          <p:nvPr/>
        </p:nvSpPr>
        <p:spPr bwMode="white">
          <a:xfrm>
            <a:off x="0" y="3169920"/>
            <a:ext cx="9144000" cy="2926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42"/>
          <p:cNvSpPr>
            <a:spLocks noChangeArrowheads="1"/>
          </p:cNvSpPr>
          <p:nvPr/>
        </p:nvSpPr>
        <p:spPr bwMode="invGray">
          <a:xfrm flipH="1">
            <a:off x="0" y="-6350"/>
            <a:ext cx="9144000" cy="365125"/>
          </a:xfrm>
          <a:prstGeom prst="rect">
            <a:avLst/>
          </a:prstGeom>
          <a:gradFill rotWithShape="1">
            <a:gsLst>
              <a:gs pos="0">
                <a:srgbClr val="91050F"/>
              </a:gs>
              <a:gs pos="100000">
                <a:srgbClr val="D10811"/>
              </a:gs>
            </a:gsLst>
            <a:lin ang="0" scaled="1"/>
          </a:gradFill>
          <a:ln w="9525">
            <a:noFill/>
            <a:miter lim="800000"/>
            <a:headEnd/>
            <a:tailEnd/>
          </a:ln>
        </p:spPr>
        <p:txBody>
          <a:bodyPr wrap="none" anchor="ctr"/>
          <a:lstStyle/>
          <a:p>
            <a:pPr>
              <a:defRPr/>
            </a:pPr>
            <a:endParaRPr lang="en-US" dirty="0">
              <a:solidFill>
                <a:srgbClr val="323232"/>
              </a:solidFill>
            </a:endParaRPr>
          </a:p>
        </p:txBody>
      </p:sp>
      <p:grpSp>
        <p:nvGrpSpPr>
          <p:cNvPr id="4" name="Group 97"/>
          <p:cNvGrpSpPr>
            <a:grpSpLocks/>
          </p:cNvGrpSpPr>
          <p:nvPr/>
        </p:nvGrpSpPr>
        <p:grpSpPr bwMode="auto">
          <a:xfrm>
            <a:off x="2324100" y="-6350"/>
            <a:ext cx="6821488" cy="365760"/>
            <a:chOff x="3784600" y="0"/>
            <a:chExt cx="5359400" cy="281857"/>
          </a:xfrm>
        </p:grpSpPr>
        <p:sp>
          <p:nvSpPr>
            <p:cNvPr id="9" name="Rectangle 496"/>
            <p:cNvSpPr>
              <a:spLocks noChangeArrowheads="1"/>
            </p:cNvSpPr>
            <p:nvPr/>
          </p:nvSpPr>
          <p:spPr bwMode="invGray">
            <a:xfrm>
              <a:off x="4100153" y="0"/>
              <a:ext cx="305574" cy="274374"/>
            </a:xfrm>
            <a:prstGeom prst="rect">
              <a:avLst/>
            </a:prstGeom>
            <a:solidFill>
              <a:srgbClr val="D10811">
                <a:alpha val="70195"/>
              </a:srgbClr>
            </a:solidFill>
            <a:ln w="9525">
              <a:noFill/>
              <a:miter lim="800000"/>
              <a:headEnd/>
              <a:tailEnd/>
            </a:ln>
          </p:spPr>
          <p:txBody>
            <a:bodyPr wrap="none" anchor="ctr"/>
            <a:lstStyle/>
            <a:p>
              <a:pPr>
                <a:defRPr/>
              </a:pPr>
              <a:endParaRPr lang="en-US" dirty="0">
                <a:solidFill>
                  <a:srgbClr val="323232"/>
                </a:solidFill>
              </a:endParaRPr>
            </a:p>
          </p:txBody>
        </p:sp>
        <p:sp>
          <p:nvSpPr>
            <p:cNvPr id="10" name="Rectangle 497"/>
            <p:cNvSpPr>
              <a:spLocks noChangeArrowheads="1"/>
            </p:cNvSpPr>
            <p:nvPr/>
          </p:nvSpPr>
          <p:spPr bwMode="invGray">
            <a:xfrm>
              <a:off x="3784600" y="0"/>
              <a:ext cx="304327" cy="274374"/>
            </a:xfrm>
            <a:prstGeom prst="rect">
              <a:avLst/>
            </a:prstGeom>
            <a:solidFill>
              <a:srgbClr val="D10811">
                <a:alpha val="59999"/>
              </a:srgbClr>
            </a:solidFill>
            <a:ln w="9525">
              <a:noFill/>
              <a:miter lim="800000"/>
              <a:headEnd/>
              <a:tailEnd/>
            </a:ln>
          </p:spPr>
          <p:txBody>
            <a:bodyPr wrap="none" anchor="ctr"/>
            <a:lstStyle/>
            <a:p>
              <a:pPr>
                <a:defRPr/>
              </a:pPr>
              <a:endParaRPr lang="en-US" dirty="0">
                <a:solidFill>
                  <a:srgbClr val="323232"/>
                </a:solidFill>
              </a:endParaRPr>
            </a:p>
          </p:txBody>
        </p:sp>
        <p:sp>
          <p:nvSpPr>
            <p:cNvPr id="11" name="Rectangle 498"/>
            <p:cNvSpPr>
              <a:spLocks noChangeArrowheads="1"/>
            </p:cNvSpPr>
            <p:nvPr/>
          </p:nvSpPr>
          <p:spPr bwMode="invGray">
            <a:xfrm>
              <a:off x="8519131" y="0"/>
              <a:ext cx="624869" cy="278115"/>
            </a:xfrm>
            <a:prstGeom prst="rect">
              <a:avLst/>
            </a:prstGeom>
            <a:solidFill>
              <a:srgbClr val="D10811">
                <a:alpha val="45882"/>
              </a:srgbClr>
            </a:solidFill>
            <a:ln w="9525" algn="ctr">
              <a:noFill/>
              <a:miter lim="800000"/>
              <a:headEnd/>
              <a:tailEnd/>
            </a:ln>
          </p:spPr>
          <p:txBody>
            <a:bodyPr wrap="none" anchor="ctr"/>
            <a:lstStyle/>
            <a:p>
              <a:pPr>
                <a:defRPr/>
              </a:pPr>
              <a:endParaRPr lang="en-US" dirty="0">
                <a:solidFill>
                  <a:srgbClr val="323232"/>
                </a:solidFill>
              </a:endParaRPr>
            </a:p>
          </p:txBody>
        </p:sp>
        <p:sp>
          <p:nvSpPr>
            <p:cNvPr id="12" name="Rectangle 499"/>
            <p:cNvSpPr>
              <a:spLocks noChangeArrowheads="1"/>
            </p:cNvSpPr>
            <p:nvPr/>
          </p:nvSpPr>
          <p:spPr bwMode="invGray">
            <a:xfrm>
              <a:off x="7875554" y="0"/>
              <a:ext cx="304327" cy="274374"/>
            </a:xfrm>
            <a:prstGeom prst="rect">
              <a:avLst/>
            </a:prstGeom>
            <a:solidFill>
              <a:srgbClr val="D10811">
                <a:alpha val="79999"/>
              </a:srgbClr>
            </a:solidFill>
            <a:ln w="9525" algn="ctr">
              <a:noFill/>
              <a:miter lim="800000"/>
              <a:headEnd/>
              <a:tailEnd/>
            </a:ln>
          </p:spPr>
          <p:txBody>
            <a:bodyPr wrap="none" anchor="ctr"/>
            <a:lstStyle/>
            <a:p>
              <a:pPr>
                <a:defRPr/>
              </a:pPr>
              <a:endParaRPr lang="en-US" dirty="0">
                <a:solidFill>
                  <a:srgbClr val="323232"/>
                </a:solidFill>
              </a:endParaRPr>
            </a:p>
          </p:txBody>
        </p:sp>
        <p:sp>
          <p:nvSpPr>
            <p:cNvPr id="13" name="Rectangle 500"/>
            <p:cNvSpPr>
              <a:spLocks noChangeArrowheads="1"/>
            </p:cNvSpPr>
            <p:nvPr/>
          </p:nvSpPr>
          <p:spPr bwMode="invGray">
            <a:xfrm>
              <a:off x="5677914" y="0"/>
              <a:ext cx="305575" cy="274374"/>
            </a:xfrm>
            <a:prstGeom prst="rect">
              <a:avLst/>
            </a:prstGeom>
            <a:solidFill>
              <a:srgbClr val="D10811">
                <a:alpha val="79999"/>
              </a:srgbClr>
            </a:solidFill>
            <a:ln w="9525">
              <a:noFill/>
              <a:miter lim="800000"/>
              <a:headEnd/>
              <a:tailEnd/>
            </a:ln>
          </p:spPr>
          <p:txBody>
            <a:bodyPr wrap="none" anchor="ctr"/>
            <a:lstStyle/>
            <a:p>
              <a:pPr>
                <a:defRPr/>
              </a:pPr>
              <a:endParaRPr lang="en-US" dirty="0">
                <a:solidFill>
                  <a:srgbClr val="323232"/>
                </a:solidFill>
              </a:endParaRPr>
            </a:p>
          </p:txBody>
        </p:sp>
        <p:sp>
          <p:nvSpPr>
            <p:cNvPr id="14" name="Rectangle 501"/>
            <p:cNvSpPr>
              <a:spLocks noChangeArrowheads="1"/>
            </p:cNvSpPr>
            <p:nvPr/>
          </p:nvSpPr>
          <p:spPr bwMode="invGray">
            <a:xfrm>
              <a:off x="5362362" y="0"/>
              <a:ext cx="305574" cy="274374"/>
            </a:xfrm>
            <a:prstGeom prst="rect">
              <a:avLst/>
            </a:prstGeom>
            <a:solidFill>
              <a:srgbClr val="D10811">
                <a:alpha val="70195"/>
              </a:srgbClr>
            </a:solidFill>
            <a:ln w="9525">
              <a:noFill/>
              <a:miter lim="800000"/>
              <a:headEnd/>
              <a:tailEnd/>
            </a:ln>
          </p:spPr>
          <p:txBody>
            <a:bodyPr wrap="none" anchor="ctr"/>
            <a:lstStyle/>
            <a:p>
              <a:pPr>
                <a:defRPr/>
              </a:pPr>
              <a:endParaRPr lang="en-US" dirty="0">
                <a:solidFill>
                  <a:srgbClr val="323232"/>
                </a:solidFill>
              </a:endParaRPr>
            </a:p>
          </p:txBody>
        </p:sp>
        <p:sp>
          <p:nvSpPr>
            <p:cNvPr id="15" name="Rectangle 602"/>
            <p:cNvSpPr>
              <a:spLocks noChangeArrowheads="1"/>
            </p:cNvSpPr>
            <p:nvPr/>
          </p:nvSpPr>
          <p:spPr bwMode="invGray">
            <a:xfrm>
              <a:off x="6962573" y="1"/>
              <a:ext cx="922959" cy="281856"/>
            </a:xfrm>
            <a:prstGeom prst="rect">
              <a:avLst/>
            </a:prstGeom>
            <a:solidFill>
              <a:srgbClr val="D10811"/>
            </a:solidFill>
            <a:ln w="9525">
              <a:noFill/>
              <a:miter lim="800000"/>
              <a:headEnd/>
              <a:tailEnd/>
            </a:ln>
          </p:spPr>
          <p:txBody>
            <a:bodyPr wrap="none" anchor="ctr"/>
            <a:lstStyle/>
            <a:p>
              <a:pPr>
                <a:defRPr/>
              </a:pPr>
              <a:endParaRPr lang="en-US" dirty="0">
                <a:solidFill>
                  <a:srgbClr val="323232"/>
                </a:solidFill>
              </a:endParaRPr>
            </a:p>
          </p:txBody>
        </p:sp>
        <p:sp>
          <p:nvSpPr>
            <p:cNvPr id="16" name="Rectangle 609"/>
            <p:cNvSpPr>
              <a:spLocks noChangeArrowheads="1"/>
            </p:cNvSpPr>
            <p:nvPr/>
          </p:nvSpPr>
          <p:spPr bwMode="invGray">
            <a:xfrm>
              <a:off x="6166833" y="0"/>
              <a:ext cx="305575" cy="274374"/>
            </a:xfrm>
            <a:prstGeom prst="rect">
              <a:avLst/>
            </a:prstGeom>
            <a:solidFill>
              <a:srgbClr val="D10811">
                <a:alpha val="38039"/>
              </a:srgbClr>
            </a:solidFill>
            <a:ln w="9525">
              <a:noFill/>
              <a:miter lim="800000"/>
              <a:headEnd/>
              <a:tailEnd/>
            </a:ln>
          </p:spPr>
          <p:txBody>
            <a:bodyPr wrap="none" anchor="ctr"/>
            <a:lstStyle/>
            <a:p>
              <a:pPr>
                <a:defRPr/>
              </a:pPr>
              <a:endParaRPr lang="en-US" dirty="0">
                <a:solidFill>
                  <a:srgbClr val="323232"/>
                </a:solidFill>
              </a:endParaRPr>
            </a:p>
          </p:txBody>
        </p:sp>
      </p:grpSp>
      <p:grpSp>
        <p:nvGrpSpPr>
          <p:cNvPr id="5" name="Group 97"/>
          <p:cNvGrpSpPr>
            <a:grpSpLocks/>
          </p:cNvGrpSpPr>
          <p:nvPr/>
        </p:nvGrpSpPr>
        <p:grpSpPr bwMode="auto">
          <a:xfrm>
            <a:off x="2322513" y="-6350"/>
            <a:ext cx="6821487" cy="352425"/>
            <a:chOff x="3784600" y="0"/>
            <a:chExt cx="5359400" cy="276868"/>
          </a:xfrm>
        </p:grpSpPr>
        <p:sp>
          <p:nvSpPr>
            <p:cNvPr id="18" name="Rectangle 496"/>
            <p:cNvSpPr>
              <a:spLocks noChangeArrowheads="1"/>
            </p:cNvSpPr>
            <p:nvPr/>
          </p:nvSpPr>
          <p:spPr bwMode="invGray">
            <a:xfrm>
              <a:off x="4100152" y="0"/>
              <a:ext cx="305575" cy="274374"/>
            </a:xfrm>
            <a:prstGeom prst="rect">
              <a:avLst/>
            </a:prstGeom>
            <a:solidFill>
              <a:srgbClr val="D10811">
                <a:alpha val="70195"/>
              </a:srgbClr>
            </a:solidFill>
            <a:ln w="9525">
              <a:noFill/>
              <a:miter lim="800000"/>
              <a:headEnd/>
              <a:tailEnd/>
            </a:ln>
          </p:spPr>
          <p:txBody>
            <a:bodyPr wrap="none" anchor="ctr"/>
            <a:lstStyle/>
            <a:p>
              <a:pPr>
                <a:defRPr/>
              </a:pPr>
              <a:endParaRPr lang="en-US" dirty="0">
                <a:solidFill>
                  <a:srgbClr val="323232"/>
                </a:solidFill>
              </a:endParaRPr>
            </a:p>
          </p:txBody>
        </p:sp>
        <p:sp>
          <p:nvSpPr>
            <p:cNvPr id="19" name="Rectangle 497"/>
            <p:cNvSpPr>
              <a:spLocks noChangeArrowheads="1"/>
            </p:cNvSpPr>
            <p:nvPr/>
          </p:nvSpPr>
          <p:spPr bwMode="invGray">
            <a:xfrm>
              <a:off x="3784600" y="0"/>
              <a:ext cx="304327" cy="274374"/>
            </a:xfrm>
            <a:prstGeom prst="rect">
              <a:avLst/>
            </a:prstGeom>
            <a:solidFill>
              <a:srgbClr val="D10811">
                <a:alpha val="59999"/>
              </a:srgbClr>
            </a:solidFill>
            <a:ln w="9525">
              <a:noFill/>
              <a:miter lim="800000"/>
              <a:headEnd/>
              <a:tailEnd/>
            </a:ln>
          </p:spPr>
          <p:txBody>
            <a:bodyPr wrap="none" anchor="ctr"/>
            <a:lstStyle/>
            <a:p>
              <a:pPr>
                <a:defRPr/>
              </a:pPr>
              <a:endParaRPr lang="en-US" dirty="0">
                <a:solidFill>
                  <a:srgbClr val="323232"/>
                </a:solidFill>
              </a:endParaRPr>
            </a:p>
          </p:txBody>
        </p:sp>
        <p:sp>
          <p:nvSpPr>
            <p:cNvPr id="20" name="Rectangle 498"/>
            <p:cNvSpPr>
              <a:spLocks noChangeArrowheads="1"/>
            </p:cNvSpPr>
            <p:nvPr/>
          </p:nvSpPr>
          <p:spPr bwMode="invGray">
            <a:xfrm>
              <a:off x="8519132" y="0"/>
              <a:ext cx="624868" cy="276868"/>
            </a:xfrm>
            <a:prstGeom prst="rect">
              <a:avLst/>
            </a:prstGeom>
            <a:solidFill>
              <a:srgbClr val="D10811">
                <a:alpha val="45882"/>
              </a:srgbClr>
            </a:solidFill>
            <a:ln w="9525" algn="ctr">
              <a:noFill/>
              <a:miter lim="800000"/>
              <a:headEnd/>
              <a:tailEnd/>
            </a:ln>
          </p:spPr>
          <p:txBody>
            <a:bodyPr wrap="none" anchor="ctr"/>
            <a:lstStyle/>
            <a:p>
              <a:pPr>
                <a:defRPr/>
              </a:pPr>
              <a:endParaRPr lang="en-US" dirty="0">
                <a:solidFill>
                  <a:srgbClr val="323232"/>
                </a:solidFill>
              </a:endParaRPr>
            </a:p>
          </p:txBody>
        </p:sp>
        <p:sp>
          <p:nvSpPr>
            <p:cNvPr id="21" name="Rectangle 499"/>
            <p:cNvSpPr>
              <a:spLocks noChangeArrowheads="1"/>
            </p:cNvSpPr>
            <p:nvPr/>
          </p:nvSpPr>
          <p:spPr bwMode="invGray">
            <a:xfrm>
              <a:off x="7875555" y="0"/>
              <a:ext cx="304327" cy="274374"/>
            </a:xfrm>
            <a:prstGeom prst="rect">
              <a:avLst/>
            </a:prstGeom>
            <a:solidFill>
              <a:srgbClr val="D10811">
                <a:alpha val="79999"/>
              </a:srgbClr>
            </a:solidFill>
            <a:ln w="9525" algn="ctr">
              <a:noFill/>
              <a:miter lim="800000"/>
              <a:headEnd/>
              <a:tailEnd/>
            </a:ln>
          </p:spPr>
          <p:txBody>
            <a:bodyPr wrap="none" anchor="ctr"/>
            <a:lstStyle/>
            <a:p>
              <a:pPr>
                <a:defRPr/>
              </a:pPr>
              <a:endParaRPr lang="en-US" dirty="0">
                <a:solidFill>
                  <a:srgbClr val="323232"/>
                </a:solidFill>
              </a:endParaRPr>
            </a:p>
          </p:txBody>
        </p:sp>
        <p:sp>
          <p:nvSpPr>
            <p:cNvPr id="22" name="Rectangle 500"/>
            <p:cNvSpPr>
              <a:spLocks noChangeArrowheads="1"/>
            </p:cNvSpPr>
            <p:nvPr/>
          </p:nvSpPr>
          <p:spPr bwMode="invGray">
            <a:xfrm>
              <a:off x="5677914" y="0"/>
              <a:ext cx="305574" cy="274374"/>
            </a:xfrm>
            <a:prstGeom prst="rect">
              <a:avLst/>
            </a:prstGeom>
            <a:solidFill>
              <a:srgbClr val="D10811">
                <a:alpha val="79999"/>
              </a:srgbClr>
            </a:solidFill>
            <a:ln w="9525">
              <a:noFill/>
              <a:miter lim="800000"/>
              <a:headEnd/>
              <a:tailEnd/>
            </a:ln>
          </p:spPr>
          <p:txBody>
            <a:bodyPr wrap="none" anchor="ctr"/>
            <a:lstStyle/>
            <a:p>
              <a:pPr>
                <a:defRPr/>
              </a:pPr>
              <a:endParaRPr lang="en-US" dirty="0">
                <a:solidFill>
                  <a:srgbClr val="323232"/>
                </a:solidFill>
              </a:endParaRPr>
            </a:p>
          </p:txBody>
        </p:sp>
        <p:sp>
          <p:nvSpPr>
            <p:cNvPr id="23" name="Rectangle 501"/>
            <p:cNvSpPr>
              <a:spLocks noChangeArrowheads="1"/>
            </p:cNvSpPr>
            <p:nvPr/>
          </p:nvSpPr>
          <p:spPr bwMode="invGray">
            <a:xfrm>
              <a:off x="5362361" y="0"/>
              <a:ext cx="305575" cy="274374"/>
            </a:xfrm>
            <a:prstGeom prst="rect">
              <a:avLst/>
            </a:prstGeom>
            <a:solidFill>
              <a:srgbClr val="D10811">
                <a:alpha val="70195"/>
              </a:srgbClr>
            </a:solidFill>
            <a:ln w="9525">
              <a:noFill/>
              <a:miter lim="800000"/>
              <a:headEnd/>
              <a:tailEnd/>
            </a:ln>
          </p:spPr>
          <p:txBody>
            <a:bodyPr wrap="none" anchor="ctr"/>
            <a:lstStyle/>
            <a:p>
              <a:pPr>
                <a:defRPr/>
              </a:pPr>
              <a:endParaRPr lang="en-US" dirty="0">
                <a:solidFill>
                  <a:srgbClr val="323232"/>
                </a:solidFill>
              </a:endParaRPr>
            </a:p>
          </p:txBody>
        </p:sp>
        <p:sp>
          <p:nvSpPr>
            <p:cNvPr id="24" name="Rectangle 609"/>
            <p:cNvSpPr>
              <a:spLocks noChangeArrowheads="1"/>
            </p:cNvSpPr>
            <p:nvPr/>
          </p:nvSpPr>
          <p:spPr bwMode="invGray">
            <a:xfrm>
              <a:off x="6166833" y="0"/>
              <a:ext cx="305574" cy="274374"/>
            </a:xfrm>
            <a:prstGeom prst="rect">
              <a:avLst/>
            </a:prstGeom>
            <a:solidFill>
              <a:srgbClr val="D10811">
                <a:alpha val="38039"/>
              </a:srgbClr>
            </a:solidFill>
            <a:ln w="9525">
              <a:noFill/>
              <a:miter lim="800000"/>
              <a:headEnd/>
              <a:tailEnd/>
            </a:ln>
          </p:spPr>
          <p:txBody>
            <a:bodyPr wrap="none" anchor="ctr"/>
            <a:lstStyle/>
            <a:p>
              <a:pPr>
                <a:defRPr/>
              </a:pPr>
              <a:endParaRPr lang="en-US" dirty="0">
                <a:solidFill>
                  <a:srgbClr val="323232"/>
                </a:solidFill>
              </a:endParaRPr>
            </a:p>
          </p:txBody>
        </p:sp>
      </p:grpSp>
      <p:cxnSp>
        <p:nvCxnSpPr>
          <p:cNvPr id="31" name="Straight Connector 30"/>
          <p:cNvCxnSpPr/>
          <p:nvPr/>
        </p:nvCxnSpPr>
        <p:spPr bwMode="ltGray">
          <a:xfrm>
            <a:off x="0" y="3171825"/>
            <a:ext cx="913923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682496" y="3429000"/>
            <a:ext cx="6089904" cy="1365504"/>
          </a:xfrm>
        </p:spPr>
        <p:txBody>
          <a:bodyPr>
            <a:noAutofit/>
          </a:bodyPr>
          <a:lstStyle/>
          <a:p>
            <a:r>
              <a:rPr lang="en-US" smtClean="0"/>
              <a:t>Click to edit Master title style</a:t>
            </a:r>
            <a:endParaRPr lang="en-US"/>
          </a:p>
        </p:txBody>
      </p:sp>
      <p:sp>
        <p:nvSpPr>
          <p:cNvPr id="3" name="Subtitle 2"/>
          <p:cNvSpPr>
            <a:spLocks noGrp="1"/>
          </p:cNvSpPr>
          <p:nvPr>
            <p:ph type="subTitle" idx="1"/>
          </p:nvPr>
        </p:nvSpPr>
        <p:spPr>
          <a:xfrm>
            <a:off x="1676400" y="4876800"/>
            <a:ext cx="6089904" cy="990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cxnSp>
        <p:nvCxnSpPr>
          <p:cNvPr id="32" name="Straight Connector 31"/>
          <p:cNvCxnSpPr/>
          <p:nvPr/>
        </p:nvCxnSpPr>
        <p:spPr bwMode="ltGray">
          <a:xfrm>
            <a:off x="0" y="6100763"/>
            <a:ext cx="913923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34715"/>
            <a:ext cx="8229600" cy="838200"/>
          </a:xfrm>
        </p:spPr>
        <p:txBody>
          <a:bodyPr anchor="b"/>
          <a:lstStyle>
            <a:lvl1pPr algn="l">
              <a:defRPr sz="2800" b="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447800"/>
            <a:ext cx="8229600" cy="4267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6172200"/>
            <a:ext cx="8229600" cy="228600"/>
          </a:xfrm>
        </p:spPr>
        <p:txBody>
          <a:bodyPr>
            <a:noAutofit/>
          </a:bodyPr>
          <a:lstStyle>
            <a:lvl1pPr marL="0" indent="0">
              <a:buNone/>
              <a:defRPr sz="11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34715"/>
            <a:ext cx="8229600" cy="838200"/>
          </a:xfrm>
        </p:spPr>
        <p:txBody>
          <a:bodyPr anchor="b"/>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bwMode="gray">
          <a:xfrm>
            <a:off x="5186597" y="1600200"/>
            <a:ext cx="3342806" cy="3789206"/>
          </a:xfrm>
          <a:ln w="152400">
            <a:solidFill>
              <a:schemeClr val="bg2"/>
            </a:solidFill>
            <a:miter lim="800000"/>
          </a:ln>
        </p:spPr>
        <p:txBody>
          <a:bodyPr tIns="18288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1447800"/>
            <a:ext cx="4267200" cy="4724400"/>
          </a:xfrm>
        </p:spPr>
        <p:txBody>
          <a:bodyPr anchor="t">
            <a:noAutofit/>
          </a:bodyPr>
          <a:lstStyle>
            <a:lvl1pPr marL="0" indent="0" algn="l">
              <a:spcBef>
                <a:spcPts val="0"/>
              </a:spcBef>
              <a:buNone/>
              <a:defRPr sz="2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icture with Bulleted Text">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457200" y="1447800"/>
            <a:ext cx="4343400" cy="4724400"/>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
        <p:nvSpPr>
          <p:cNvPr id="9" name="Picture Placeholder 8"/>
          <p:cNvSpPr>
            <a:spLocks noGrp="1"/>
          </p:cNvSpPr>
          <p:nvPr>
            <p:ph type="pic" sz="quarter" idx="13"/>
          </p:nvPr>
        </p:nvSpPr>
        <p:spPr bwMode="gray">
          <a:xfrm>
            <a:off x="5184648" y="1600200"/>
            <a:ext cx="3346704" cy="3785616"/>
          </a:xfrm>
          <a:ln w="152400">
            <a:solidFill>
              <a:schemeClr val="bg2"/>
            </a:solidFill>
            <a:miter lim="800000"/>
          </a:ln>
        </p:spPr>
        <p:txBody>
          <a:bodyPr tIns="182880">
            <a:normAutofit/>
          </a:bodyPr>
          <a:lstStyle>
            <a:lvl1pPr algn="ctr">
              <a:buNone/>
              <a:defRPr sz="2000"/>
            </a:lvl1pPr>
          </a:lstStyle>
          <a:p>
            <a:r>
              <a:rPr lang="en-US" dirty="0" smtClean="0"/>
              <a:t>Click icon to add picture</a:t>
            </a:r>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Pictures with Bulleted Text">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457200" y="3886200"/>
            <a:ext cx="3886200" cy="2286000"/>
          </a:xfrm>
        </p:spPr>
        <p:txBody>
          <a:bodyPr>
            <a:noAutofit/>
          </a:bodyPr>
          <a:lstStyle>
            <a:lvl1pPr marL="231775" indent="-231775">
              <a:defRPr sz="1800"/>
            </a:lvl1pPr>
            <a:lvl2pPr marL="508000" indent="-217488">
              <a:defRPr sz="1600"/>
            </a:lvl2pPr>
            <a:lvl3pPr marL="798513" indent="-174625">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9" name="Picture Placeholder 8"/>
          <p:cNvSpPr>
            <a:spLocks noGrp="1"/>
          </p:cNvSpPr>
          <p:nvPr>
            <p:ph type="pic" sz="quarter" idx="13"/>
          </p:nvPr>
        </p:nvSpPr>
        <p:spPr bwMode="gray">
          <a:xfrm>
            <a:off x="4876800" y="1600200"/>
            <a:ext cx="3657600" cy="2057400"/>
          </a:xfrm>
          <a:ln w="152400">
            <a:solidFill>
              <a:schemeClr val="bg2"/>
            </a:solidFill>
            <a:miter lim="800000"/>
          </a:ln>
        </p:spPr>
        <p:txBody>
          <a:bodyPr tIns="182880">
            <a:normAutofit/>
          </a:bodyPr>
          <a:lstStyle>
            <a:lvl1pPr algn="ctr">
              <a:buNone/>
              <a:defRPr sz="2000"/>
            </a:lvl1pPr>
          </a:lstStyle>
          <a:p>
            <a:r>
              <a:rPr lang="en-US" dirty="0" smtClean="0"/>
              <a:t>Click icon to add picture</a:t>
            </a:r>
            <a:endParaRPr lang="en-US" dirty="0"/>
          </a:p>
        </p:txBody>
      </p:sp>
      <p:sp>
        <p:nvSpPr>
          <p:cNvPr id="10" name="Text Placeholder 10"/>
          <p:cNvSpPr>
            <a:spLocks noGrp="1"/>
          </p:cNvSpPr>
          <p:nvPr>
            <p:ph type="body" sz="quarter" idx="15"/>
          </p:nvPr>
        </p:nvSpPr>
        <p:spPr>
          <a:xfrm>
            <a:off x="4724400" y="3886200"/>
            <a:ext cx="3962400" cy="2286000"/>
          </a:xfrm>
        </p:spPr>
        <p:txBody>
          <a:bodyPr>
            <a:noAutofit/>
          </a:bodyPr>
          <a:lstStyle>
            <a:lvl1pPr marL="231775" indent="-231775">
              <a:defRPr sz="1800"/>
            </a:lvl1pPr>
            <a:lvl2pPr marL="566738" indent="-219075">
              <a:defRPr sz="1600"/>
            </a:lvl2pPr>
            <a:lvl3pPr marL="914400" indent="-231775">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p:txBody>
      </p:sp>
      <p:sp>
        <p:nvSpPr>
          <p:cNvPr id="12" name="Picture Placeholder 8"/>
          <p:cNvSpPr>
            <a:spLocks noGrp="1"/>
          </p:cNvSpPr>
          <p:nvPr>
            <p:ph type="pic" sz="quarter" idx="16"/>
          </p:nvPr>
        </p:nvSpPr>
        <p:spPr bwMode="gray">
          <a:xfrm>
            <a:off x="601835" y="1600200"/>
            <a:ext cx="3657600" cy="2057400"/>
          </a:xfrm>
          <a:ln w="152400">
            <a:solidFill>
              <a:schemeClr val="bg2"/>
            </a:solidFill>
            <a:miter lim="800000"/>
          </a:ln>
        </p:spPr>
        <p:txBody>
          <a:bodyPr tIns="182880">
            <a:normAutofit/>
          </a:bodyPr>
          <a:lstStyle>
            <a:lvl1pPr algn="ctr">
              <a:buNone/>
              <a:defRPr sz="2000"/>
            </a:lvl1pPr>
          </a:lstStyle>
          <a:p>
            <a:r>
              <a:rPr lang="en-US" dirty="0" smtClean="0"/>
              <a:t>Click icon to add picture</a:t>
            </a:r>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hree Pictures with Bulleted Text">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457200" y="3657600"/>
            <a:ext cx="2423160" cy="2514600"/>
          </a:xfrm>
        </p:spPr>
        <p:txBody>
          <a:bodyPr>
            <a:noAutofit/>
          </a:bodyPr>
          <a:lstStyle>
            <a:lvl1pPr marL="231775" indent="-231775">
              <a:defRPr sz="1800"/>
            </a:lvl1pPr>
            <a:lvl2pPr marL="566738" indent="-219075">
              <a:defRPr sz="1600"/>
            </a:lvl2pPr>
            <a:lvl3pPr marL="914400" indent="-231775">
              <a:defRPr sz="1400"/>
            </a:lvl3pPr>
            <a:lvl4pPr>
              <a:defRPr sz="1400"/>
            </a:lvl4pPr>
            <a:lvl5pPr>
              <a:defRPr sz="1400"/>
            </a:lvl5pPr>
          </a:lstStyle>
          <a:p>
            <a:pPr lvl="0"/>
            <a:r>
              <a:rPr lang="en-US" smtClean="0"/>
              <a:t>Click to edit Master text styles</a:t>
            </a:r>
          </a:p>
          <a:p>
            <a:pPr lvl="1"/>
            <a:r>
              <a:rPr lang="en-US" smtClean="0"/>
              <a:t>Second level</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0" name="Text Placeholder 10"/>
          <p:cNvSpPr>
            <a:spLocks noGrp="1"/>
          </p:cNvSpPr>
          <p:nvPr>
            <p:ph type="body" sz="quarter" idx="15"/>
          </p:nvPr>
        </p:nvSpPr>
        <p:spPr>
          <a:xfrm>
            <a:off x="3338286" y="3657600"/>
            <a:ext cx="2423160" cy="2514600"/>
          </a:xfrm>
        </p:spPr>
        <p:txBody>
          <a:bodyPr>
            <a:noAutofit/>
          </a:bodyPr>
          <a:lstStyle>
            <a:lvl1pPr marL="231775" indent="-231775">
              <a:defRPr sz="1800"/>
            </a:lvl1pPr>
            <a:lvl2pPr marL="566738" indent="-219075">
              <a:defRPr sz="1600"/>
            </a:lvl2pPr>
            <a:lvl3pPr marL="914400" indent="-231775">
              <a:defRPr sz="1400"/>
            </a:lvl3pPr>
            <a:lvl4pPr>
              <a:defRPr sz="1400"/>
            </a:lvl4pPr>
            <a:lvl5pPr>
              <a:defRPr sz="1400"/>
            </a:lvl5pPr>
          </a:lstStyle>
          <a:p>
            <a:pPr lvl="0"/>
            <a:r>
              <a:rPr lang="en-US" smtClean="0"/>
              <a:t>Click to edit Master text styles</a:t>
            </a:r>
          </a:p>
          <a:p>
            <a:pPr lvl="1"/>
            <a:r>
              <a:rPr lang="en-US" smtClean="0"/>
              <a:t>Second level</a:t>
            </a:r>
          </a:p>
        </p:txBody>
      </p:sp>
      <p:sp>
        <p:nvSpPr>
          <p:cNvPr id="12" name="Picture Placeholder 8"/>
          <p:cNvSpPr>
            <a:spLocks noGrp="1"/>
          </p:cNvSpPr>
          <p:nvPr>
            <p:ph type="pic" sz="quarter" idx="16"/>
          </p:nvPr>
        </p:nvSpPr>
        <p:spPr bwMode="gray">
          <a:xfrm>
            <a:off x="632867" y="1600200"/>
            <a:ext cx="2200274" cy="1777144"/>
          </a:xfrm>
          <a:ln w="152400">
            <a:solidFill>
              <a:schemeClr val="bg2"/>
            </a:solidFill>
            <a:miter lim="800000"/>
          </a:ln>
        </p:spPr>
        <p:txBody>
          <a:bodyPr tIns="182880">
            <a:normAutofit/>
          </a:bodyPr>
          <a:lstStyle>
            <a:lvl1pPr marL="0" indent="0" algn="ctr">
              <a:buNone/>
              <a:tabLst/>
              <a:defRPr sz="1800"/>
            </a:lvl1pPr>
          </a:lstStyle>
          <a:p>
            <a:r>
              <a:rPr lang="en-US" dirty="0" smtClean="0"/>
              <a:t>Click icon to add picture</a:t>
            </a:r>
            <a:endParaRPr lang="en-US" dirty="0"/>
          </a:p>
        </p:txBody>
      </p:sp>
      <p:sp>
        <p:nvSpPr>
          <p:cNvPr id="13" name="Picture Placeholder 8"/>
          <p:cNvSpPr>
            <a:spLocks noGrp="1"/>
          </p:cNvSpPr>
          <p:nvPr>
            <p:ph type="pic" sz="quarter" idx="17"/>
          </p:nvPr>
        </p:nvSpPr>
        <p:spPr bwMode="gray">
          <a:xfrm>
            <a:off x="3470148" y="1600200"/>
            <a:ext cx="2203704" cy="1773936"/>
          </a:xfrm>
          <a:ln w="152400">
            <a:solidFill>
              <a:schemeClr val="bg2"/>
            </a:solidFill>
            <a:miter lim="800000"/>
          </a:ln>
        </p:spPr>
        <p:txBody>
          <a:bodyPr tIns="182880">
            <a:normAutofit/>
          </a:bodyPr>
          <a:lstStyle>
            <a:lvl1pPr marL="0" indent="0" algn="ctr">
              <a:buNone/>
              <a:defRPr sz="1800"/>
            </a:lvl1pPr>
          </a:lstStyle>
          <a:p>
            <a:r>
              <a:rPr lang="en-US" dirty="0" smtClean="0"/>
              <a:t>Click icon to add picture</a:t>
            </a:r>
            <a:endParaRPr lang="en-US" dirty="0"/>
          </a:p>
        </p:txBody>
      </p:sp>
      <p:sp>
        <p:nvSpPr>
          <p:cNvPr id="9" name="Picture Placeholder 8"/>
          <p:cNvSpPr>
            <a:spLocks noGrp="1"/>
          </p:cNvSpPr>
          <p:nvPr>
            <p:ph type="pic" sz="quarter" idx="13"/>
          </p:nvPr>
        </p:nvSpPr>
        <p:spPr bwMode="gray">
          <a:xfrm>
            <a:off x="6314857" y="1600200"/>
            <a:ext cx="2199556" cy="1776564"/>
          </a:xfrm>
          <a:ln w="152400">
            <a:solidFill>
              <a:schemeClr val="bg2"/>
            </a:solidFill>
            <a:miter lim="800000"/>
          </a:ln>
        </p:spPr>
        <p:txBody>
          <a:bodyPr tIns="182880">
            <a:normAutofit/>
          </a:bodyPr>
          <a:lstStyle>
            <a:lvl1pPr marL="0" indent="0" algn="ctr">
              <a:buNone/>
              <a:defRPr sz="1800"/>
            </a:lvl1pPr>
          </a:lstStyle>
          <a:p>
            <a:r>
              <a:rPr lang="en-US" dirty="0" smtClean="0"/>
              <a:t>Click icon to add picture</a:t>
            </a:r>
            <a:endParaRPr lang="en-US" dirty="0"/>
          </a:p>
        </p:txBody>
      </p:sp>
      <p:sp>
        <p:nvSpPr>
          <p:cNvPr id="14" name="Text Placeholder 10"/>
          <p:cNvSpPr>
            <a:spLocks noGrp="1"/>
          </p:cNvSpPr>
          <p:nvPr>
            <p:ph type="body" sz="quarter" idx="18"/>
          </p:nvPr>
        </p:nvSpPr>
        <p:spPr>
          <a:xfrm>
            <a:off x="6204858" y="3657600"/>
            <a:ext cx="2423160" cy="2514600"/>
          </a:xfrm>
        </p:spPr>
        <p:txBody>
          <a:bodyPr>
            <a:noAutofit/>
          </a:bodyPr>
          <a:lstStyle>
            <a:lvl1pPr marL="231775" indent="-231775">
              <a:defRPr sz="1800"/>
            </a:lvl1pPr>
            <a:lvl2pPr marL="566738" indent="-219075">
              <a:defRPr sz="1600"/>
            </a:lvl2pPr>
            <a:lvl3pPr marL="914400" indent="-231775">
              <a:defRPr sz="1400"/>
            </a:lvl3pPr>
            <a:lvl4pPr>
              <a:defRPr sz="1400"/>
            </a:lvl4pPr>
            <a:lvl5pPr>
              <a:defRPr sz="1400"/>
            </a:lvl5pPr>
          </a:lstStyle>
          <a:p>
            <a:pPr lvl="0"/>
            <a:r>
              <a:rPr lang="en-US" smtClean="0"/>
              <a:t>Click to edit Master text styles</a:t>
            </a:r>
          </a:p>
          <a:p>
            <a:pPr lvl="1"/>
            <a:r>
              <a:rPr lang="en-US" smtClean="0"/>
              <a:t>Second level</a:t>
            </a: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37028" y="3657600"/>
            <a:ext cx="2343332" cy="2514600"/>
          </a:xfrm>
        </p:spPr>
        <p:txBody>
          <a:bodyPr>
            <a:noAutofit/>
          </a:bodyPr>
          <a:lstStyle>
            <a:lvl1pPr marL="0" indent="0">
              <a:spcBef>
                <a:spcPts val="0"/>
              </a:spcBef>
              <a:buNone/>
              <a:defRPr sz="1800"/>
            </a:lvl1pPr>
            <a:lvl2pPr marL="0" indent="0">
              <a:buNone/>
              <a:defRPr sz="1800"/>
            </a:lvl2pPr>
            <a:lvl3pPr marL="914400" indent="-231775">
              <a:defRPr sz="1400"/>
            </a:lvl3pPr>
            <a:lvl4pPr>
              <a:defRPr sz="1400"/>
            </a:lvl4pPr>
            <a:lvl5pPr>
              <a:defRPr sz="1400"/>
            </a:lvl5pPr>
          </a:lstStyle>
          <a:p>
            <a:pPr lvl="0"/>
            <a:r>
              <a:rPr lang="en-US"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5" name="Text Placeholder 10"/>
          <p:cNvSpPr>
            <a:spLocks noGrp="1"/>
          </p:cNvSpPr>
          <p:nvPr>
            <p:ph type="body" sz="quarter" idx="19"/>
          </p:nvPr>
        </p:nvSpPr>
        <p:spPr>
          <a:xfrm>
            <a:off x="3418114" y="3657600"/>
            <a:ext cx="2343332" cy="2514600"/>
          </a:xfrm>
        </p:spPr>
        <p:txBody>
          <a:bodyPr>
            <a:noAutofit/>
          </a:bodyPr>
          <a:lstStyle>
            <a:lvl1pPr marL="0" indent="0">
              <a:spcBef>
                <a:spcPts val="0"/>
              </a:spcBef>
              <a:buNone/>
              <a:defRPr sz="1800"/>
            </a:lvl1pPr>
            <a:lvl2pPr marL="0" indent="0">
              <a:buNone/>
              <a:defRPr sz="1800"/>
            </a:lvl2pPr>
            <a:lvl3pPr marL="914400" indent="-231775">
              <a:defRPr sz="1400"/>
            </a:lvl3pPr>
            <a:lvl4pPr>
              <a:defRPr sz="1400"/>
            </a:lvl4pPr>
            <a:lvl5pPr>
              <a:defRPr sz="1400"/>
            </a:lvl5pPr>
          </a:lstStyle>
          <a:p>
            <a:pPr lvl="0"/>
            <a:r>
              <a:rPr lang="en-US" smtClean="0"/>
              <a:t>Click to edit Master text styles</a:t>
            </a:r>
          </a:p>
        </p:txBody>
      </p:sp>
      <p:sp>
        <p:nvSpPr>
          <p:cNvPr id="16" name="Text Placeholder 10"/>
          <p:cNvSpPr>
            <a:spLocks noGrp="1"/>
          </p:cNvSpPr>
          <p:nvPr>
            <p:ph type="body" sz="quarter" idx="20"/>
          </p:nvPr>
        </p:nvSpPr>
        <p:spPr>
          <a:xfrm>
            <a:off x="6284686" y="3657600"/>
            <a:ext cx="2343332" cy="2514600"/>
          </a:xfrm>
        </p:spPr>
        <p:txBody>
          <a:bodyPr>
            <a:noAutofit/>
          </a:bodyPr>
          <a:lstStyle>
            <a:lvl1pPr marL="0" indent="0">
              <a:spcBef>
                <a:spcPts val="0"/>
              </a:spcBef>
              <a:buNone/>
              <a:defRPr sz="1800"/>
            </a:lvl1pPr>
            <a:lvl2pPr marL="0" indent="0">
              <a:buNone/>
              <a:defRPr sz="1800"/>
            </a:lvl2pPr>
            <a:lvl3pPr marL="914400" indent="-231775">
              <a:defRPr sz="1400"/>
            </a:lvl3pPr>
            <a:lvl4pPr>
              <a:defRPr sz="1400"/>
            </a:lvl4pPr>
            <a:lvl5pPr>
              <a:defRPr sz="1400"/>
            </a:lvl5pPr>
          </a:lstStyle>
          <a:p>
            <a:pPr lvl="0"/>
            <a:r>
              <a:rPr lang="en-US" smtClean="0"/>
              <a:t>Click to edit Master text styles</a:t>
            </a:r>
          </a:p>
        </p:txBody>
      </p:sp>
      <p:sp>
        <p:nvSpPr>
          <p:cNvPr id="14" name="Picture Placeholder 8"/>
          <p:cNvSpPr>
            <a:spLocks noGrp="1"/>
          </p:cNvSpPr>
          <p:nvPr>
            <p:ph type="pic" sz="quarter" idx="16"/>
          </p:nvPr>
        </p:nvSpPr>
        <p:spPr bwMode="gray">
          <a:xfrm>
            <a:off x="632867" y="1600200"/>
            <a:ext cx="2200274" cy="1777144"/>
          </a:xfrm>
          <a:ln w="152400">
            <a:solidFill>
              <a:schemeClr val="bg2"/>
            </a:solidFill>
            <a:miter lim="800000"/>
          </a:ln>
        </p:spPr>
        <p:txBody>
          <a:bodyPr tIns="182880">
            <a:normAutofit/>
          </a:bodyPr>
          <a:lstStyle>
            <a:lvl1pPr marL="0" indent="0" algn="ctr">
              <a:buNone/>
              <a:tabLst/>
              <a:defRPr sz="1800"/>
            </a:lvl1pPr>
          </a:lstStyle>
          <a:p>
            <a:r>
              <a:rPr lang="en-US" dirty="0" smtClean="0"/>
              <a:t>Click icon to add picture</a:t>
            </a:r>
            <a:endParaRPr lang="en-US" dirty="0"/>
          </a:p>
        </p:txBody>
      </p:sp>
      <p:sp>
        <p:nvSpPr>
          <p:cNvPr id="17" name="Picture Placeholder 8"/>
          <p:cNvSpPr>
            <a:spLocks noGrp="1"/>
          </p:cNvSpPr>
          <p:nvPr>
            <p:ph type="pic" sz="quarter" idx="17"/>
          </p:nvPr>
        </p:nvSpPr>
        <p:spPr bwMode="gray">
          <a:xfrm>
            <a:off x="3470148" y="1600200"/>
            <a:ext cx="2203704" cy="1773936"/>
          </a:xfrm>
          <a:ln w="152400">
            <a:solidFill>
              <a:schemeClr val="bg2"/>
            </a:solidFill>
            <a:miter lim="800000"/>
          </a:ln>
        </p:spPr>
        <p:txBody>
          <a:bodyPr tIns="182880">
            <a:normAutofit/>
          </a:bodyPr>
          <a:lstStyle>
            <a:lvl1pPr marL="0" indent="0" algn="ctr">
              <a:buNone/>
              <a:defRPr sz="1800"/>
            </a:lvl1pPr>
          </a:lstStyle>
          <a:p>
            <a:r>
              <a:rPr lang="en-US" dirty="0" smtClean="0"/>
              <a:t>Click icon to add picture</a:t>
            </a:r>
            <a:endParaRPr lang="en-US" dirty="0"/>
          </a:p>
        </p:txBody>
      </p:sp>
      <p:sp>
        <p:nvSpPr>
          <p:cNvPr id="18" name="Picture Placeholder 8"/>
          <p:cNvSpPr>
            <a:spLocks noGrp="1"/>
          </p:cNvSpPr>
          <p:nvPr>
            <p:ph type="pic" sz="quarter" idx="13"/>
          </p:nvPr>
        </p:nvSpPr>
        <p:spPr bwMode="gray">
          <a:xfrm>
            <a:off x="6314857" y="1600200"/>
            <a:ext cx="2199556" cy="1776564"/>
          </a:xfrm>
          <a:ln w="152400">
            <a:solidFill>
              <a:schemeClr val="bg2"/>
            </a:solidFill>
            <a:miter lim="800000"/>
          </a:ln>
        </p:spPr>
        <p:txBody>
          <a:bodyPr tIns="182880">
            <a:normAutofit/>
          </a:bodyPr>
          <a:lstStyle>
            <a:lvl1pPr marL="0" indent="0" algn="ctr">
              <a:buNone/>
              <a:defRPr sz="1800"/>
            </a:lvl1pPr>
          </a:lstStyle>
          <a:p>
            <a:r>
              <a:rPr lang="en-US" dirty="0" smtClean="0"/>
              <a:t>Click icon to add picture</a:t>
            </a:r>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hree Pictures with One Textbox">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457200" y="3657600"/>
            <a:ext cx="8229600" cy="2514600"/>
          </a:xfrm>
        </p:spPr>
        <p:txBody>
          <a:bodyPr>
            <a:noAutofit/>
          </a:bodyPr>
          <a:lstStyle>
            <a:lvl1pPr marL="231775" indent="-231775">
              <a:defRPr sz="1800"/>
            </a:lvl1pPr>
            <a:lvl2pPr marL="566738" indent="-219075">
              <a:defRPr sz="1600"/>
            </a:lvl2pPr>
            <a:lvl3pPr marL="914400" indent="-231775">
              <a:defRPr sz="1400"/>
            </a:lvl3pPr>
            <a:lvl4pPr>
              <a:defRPr sz="1400"/>
            </a:lvl4pPr>
            <a:lvl5pPr>
              <a:defRPr sz="1400"/>
            </a:lvl5pPr>
          </a:lstStyle>
          <a:p>
            <a:pPr lvl="0"/>
            <a:r>
              <a:rPr lang="en-US" smtClean="0"/>
              <a:t>Click to edit Master text styles</a:t>
            </a:r>
          </a:p>
          <a:p>
            <a:pPr lvl="1"/>
            <a:r>
              <a:rPr lang="en-US" smtClean="0"/>
              <a:t>Second level</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0" name="Picture Placeholder 8"/>
          <p:cNvSpPr>
            <a:spLocks noGrp="1"/>
          </p:cNvSpPr>
          <p:nvPr>
            <p:ph type="pic" sz="quarter" idx="16"/>
          </p:nvPr>
        </p:nvSpPr>
        <p:spPr bwMode="gray">
          <a:xfrm>
            <a:off x="632867" y="1600200"/>
            <a:ext cx="2200274" cy="1777144"/>
          </a:xfrm>
          <a:ln w="152400">
            <a:solidFill>
              <a:schemeClr val="bg2"/>
            </a:solidFill>
            <a:miter lim="800000"/>
          </a:ln>
        </p:spPr>
        <p:txBody>
          <a:bodyPr tIns="182880">
            <a:normAutofit/>
          </a:bodyPr>
          <a:lstStyle>
            <a:lvl1pPr marL="0" indent="0" algn="ctr">
              <a:buNone/>
              <a:tabLst/>
              <a:defRPr sz="1800"/>
            </a:lvl1pPr>
          </a:lstStyle>
          <a:p>
            <a:r>
              <a:rPr lang="en-US" dirty="0" smtClean="0"/>
              <a:t>Click icon to add picture</a:t>
            </a:r>
            <a:endParaRPr lang="en-US" dirty="0"/>
          </a:p>
        </p:txBody>
      </p:sp>
      <p:sp>
        <p:nvSpPr>
          <p:cNvPr id="14" name="Picture Placeholder 8"/>
          <p:cNvSpPr>
            <a:spLocks noGrp="1"/>
          </p:cNvSpPr>
          <p:nvPr>
            <p:ph type="pic" sz="quarter" idx="17"/>
          </p:nvPr>
        </p:nvSpPr>
        <p:spPr bwMode="gray">
          <a:xfrm>
            <a:off x="3470148" y="1600200"/>
            <a:ext cx="2203704" cy="1773936"/>
          </a:xfrm>
          <a:ln w="152400">
            <a:solidFill>
              <a:schemeClr val="bg2"/>
            </a:solidFill>
            <a:miter lim="800000"/>
          </a:ln>
        </p:spPr>
        <p:txBody>
          <a:bodyPr tIns="182880">
            <a:normAutofit/>
          </a:bodyPr>
          <a:lstStyle>
            <a:lvl1pPr marL="0" indent="0" algn="ctr">
              <a:buNone/>
              <a:defRPr sz="1800"/>
            </a:lvl1pPr>
          </a:lstStyle>
          <a:p>
            <a:r>
              <a:rPr lang="en-US" dirty="0" smtClean="0"/>
              <a:t>Click icon to add picture</a:t>
            </a:r>
            <a:endParaRPr lang="en-US" dirty="0"/>
          </a:p>
        </p:txBody>
      </p:sp>
      <p:sp>
        <p:nvSpPr>
          <p:cNvPr id="15" name="Picture Placeholder 8"/>
          <p:cNvSpPr>
            <a:spLocks noGrp="1"/>
          </p:cNvSpPr>
          <p:nvPr>
            <p:ph type="pic" sz="quarter" idx="13"/>
          </p:nvPr>
        </p:nvSpPr>
        <p:spPr bwMode="gray">
          <a:xfrm>
            <a:off x="6314857" y="1600200"/>
            <a:ext cx="2199556" cy="1776564"/>
          </a:xfrm>
          <a:ln w="152400">
            <a:solidFill>
              <a:schemeClr val="bg2"/>
            </a:solidFill>
            <a:miter lim="800000"/>
          </a:ln>
        </p:spPr>
        <p:txBody>
          <a:bodyPr tIns="182880">
            <a:normAutofit/>
          </a:bodyPr>
          <a:lstStyle>
            <a:lvl1pPr marL="0" indent="0" algn="ctr">
              <a:buNone/>
              <a:defRPr sz="1800"/>
            </a:lvl1pPr>
          </a:lstStyle>
          <a:p>
            <a:r>
              <a:rPr lang="en-US" dirty="0" smtClean="0"/>
              <a:t>Click icon to add picture</a:t>
            </a:r>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Horizontal 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434715"/>
            <a:ext cx="8229600" cy="838200"/>
          </a:xfrm>
        </p:spPr>
        <p:txBody>
          <a:bodyPr anchor="b"/>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bwMode="gray">
          <a:xfrm>
            <a:off x="1573968" y="1740674"/>
            <a:ext cx="5996066" cy="3837480"/>
          </a:xfrm>
          <a:ln w="152400">
            <a:solidFill>
              <a:schemeClr val="bg2"/>
            </a:solidFill>
            <a:miter lim="800000"/>
          </a:ln>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Avaya Logo">
    <p:bg>
      <p:bgPr>
        <a:blipFill dpi="0" rotWithShape="1">
          <a:blip r:embed="rId2" cstate="email">
            <a:lum/>
          </a:blip>
          <a:srcRect/>
          <a:stretch>
            <a:fillRect/>
          </a:stretch>
        </a:blipFill>
        <a:effectLst/>
      </p:bgPr>
    </p:bg>
    <p:spTree>
      <p:nvGrpSpPr>
        <p:cNvPr id="1" name=""/>
        <p:cNvGrpSpPr/>
        <p:nvPr/>
      </p:nvGrpSpPr>
      <p:grpSpPr>
        <a:xfrm>
          <a:off x="0" y="0"/>
          <a:ext cx="0" cy="0"/>
          <a:chOff x="0" y="0"/>
          <a:chExt cx="0" cy="0"/>
        </a:xfrm>
      </p:grpSpPr>
      <p:pic>
        <p:nvPicPr>
          <p:cNvPr id="14" name="Picture 13" descr="PowerOfWe_reverse2.png"/>
          <p:cNvPicPr>
            <a:picLocks noChangeAspect="1"/>
          </p:cNvPicPr>
          <p:nvPr userDrawn="1"/>
        </p:nvPicPr>
        <p:blipFill>
          <a:blip r:embed="rId3" cstate="email"/>
          <a:stretch>
            <a:fillRect/>
          </a:stretch>
        </p:blipFill>
        <p:spPr bwMode="black">
          <a:xfrm>
            <a:off x="2595608" y="2645764"/>
            <a:ext cx="3952784" cy="1566472"/>
          </a:xfrm>
          <a:prstGeom prst="rect">
            <a:avLst/>
          </a:prstGeom>
        </p:spPr>
      </p:pic>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6065"/>
            <a:ext cx="2057400" cy="571613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6065"/>
            <a:ext cx="6019800" cy="571613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384048"/>
            <a:ext cx="6705600" cy="763752"/>
          </a:xfrm>
        </p:spPr>
        <p:txBody>
          <a:bodyPr/>
          <a:lstStyle/>
          <a:p>
            <a:r>
              <a:rPr lang="en-US" smtClean="0"/>
              <a:t>Click to edit Master title style</a:t>
            </a:r>
            <a:endParaRPr lang="en-US" dirty="0"/>
          </a:p>
        </p:txBody>
      </p:sp>
      <p:sp>
        <p:nvSpPr>
          <p:cNvPr id="3" name="Table Placeholder 2"/>
          <p:cNvSpPr>
            <a:spLocks noGrp="1"/>
          </p:cNvSpPr>
          <p:nvPr>
            <p:ph type="tbl" idx="1"/>
          </p:nvPr>
        </p:nvSpPr>
        <p:spPr>
          <a:xfrm>
            <a:off x="457200" y="1323474"/>
            <a:ext cx="8229600" cy="4025900"/>
          </a:xfrm>
        </p:spPr>
        <p:txBody>
          <a:bodyPr/>
          <a:lstStyle/>
          <a:p>
            <a:pPr lvl="0"/>
            <a:r>
              <a:rPr lang="en-US" noProof="0" dirty="0" smtClean="0"/>
              <a:t>Click icon to add table</a:t>
            </a:r>
            <a:endParaRPr lang="en-US" noProof="0" dirty="0"/>
          </a:p>
        </p:txBody>
      </p:sp>
      <p:sp>
        <p:nvSpPr>
          <p:cNvPr id="4" name="Rectangle 6"/>
          <p:cNvSpPr>
            <a:spLocks noGrp="1" noChangeArrowheads="1"/>
          </p:cNvSpPr>
          <p:nvPr>
            <p:ph type="sldNum" sz="quarter" idx="10"/>
          </p:nvPr>
        </p:nvSpPr>
        <p:spPr>
          <a:xfrm>
            <a:off x="6553200" y="6557963"/>
            <a:ext cx="2133600" cy="244475"/>
          </a:xfrm>
          <a:prstGeom prst="rect">
            <a:avLst/>
          </a:prstGeom>
          <a:ln/>
        </p:spPr>
        <p:txBody>
          <a:bodyPr/>
          <a:lstStyle>
            <a:lvl1pPr>
              <a:defRPr/>
            </a:lvl1pPr>
          </a:lstStyle>
          <a:p>
            <a:pPr>
              <a:defRPr/>
            </a:pPr>
            <a:fld id="{7C2FAC2C-5715-477C-9F9C-411431FC6705}" type="slidenum">
              <a:rPr lang="en-US" smtClean="0">
                <a:solidFill>
                  <a:srgbClr val="323232"/>
                </a:solidFill>
              </a:rPr>
              <a:pPr>
                <a:defRPr/>
              </a:pPr>
              <a:t>‹#›</a:t>
            </a:fld>
            <a:endParaRPr lang="en-US" dirty="0">
              <a:solidFill>
                <a:srgbClr val="323232"/>
              </a:solidFill>
            </a:endParaRPr>
          </a:p>
        </p:txBody>
      </p:sp>
    </p:spTree>
  </p:cSld>
  <p:clrMapOvr>
    <a:masterClrMapping/>
  </p:clrMapOvr>
  <p:transition>
    <p:fade/>
  </p:transition>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905000"/>
            <a:ext cx="82296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p:nvPr>
        </p:nvSpPr>
        <p:spPr>
          <a:xfrm>
            <a:off x="457200" y="1295400"/>
            <a:ext cx="8229600" cy="457200"/>
          </a:xfrm>
        </p:spPr>
        <p:txBody>
          <a:bodyPr>
            <a:noAutofit/>
          </a:bodyPr>
          <a:lstStyle>
            <a:lvl1pPr marL="0" indent="0">
              <a:spcBef>
                <a:spcPts val="0"/>
              </a:spcBef>
              <a:buNone/>
              <a:defRPr sz="2200">
                <a:solidFill>
                  <a:schemeClr val="accent1"/>
                </a:solidFill>
              </a:defRPr>
            </a:lvl1pPr>
            <a:lvl2pPr marL="0" indent="0">
              <a:spcBef>
                <a:spcPts val="0"/>
              </a:spcBef>
              <a:buNone/>
              <a:defRPr sz="2200"/>
            </a:lvl2pPr>
            <a:lvl3pPr>
              <a:spcBef>
                <a:spcPts val="0"/>
              </a:spcBef>
              <a:buNone/>
              <a:defRPr sz="2200"/>
            </a:lvl3pPr>
            <a:lvl4pPr>
              <a:spcBef>
                <a:spcPts val="0"/>
              </a:spcBef>
              <a:buNone/>
              <a:defRPr sz="2200"/>
            </a:lvl4pPr>
            <a:lvl5pPr>
              <a:spcBef>
                <a:spcPts val="0"/>
              </a:spcBef>
              <a:buNone/>
              <a:defRPr sz="2200"/>
            </a:lvl5pPr>
          </a:lstStyle>
          <a:p>
            <a:pPr lvl="0"/>
            <a:r>
              <a:rPr lang="en-US" smtClean="0"/>
              <a:t>Click to edit Master text styles</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42"/>
          <p:cNvSpPr>
            <a:spLocks noChangeArrowheads="1"/>
          </p:cNvSpPr>
          <p:nvPr/>
        </p:nvSpPr>
        <p:spPr bwMode="invGray">
          <a:xfrm>
            <a:off x="0" y="1581151"/>
            <a:ext cx="9144000" cy="3475038"/>
          </a:xfrm>
          <a:prstGeom prst="rect">
            <a:avLst/>
          </a:prstGeom>
          <a:gradFill rotWithShape="1">
            <a:gsLst>
              <a:gs pos="0">
                <a:srgbClr val="98050E"/>
              </a:gs>
              <a:gs pos="100000">
                <a:srgbClr val="D10811"/>
              </a:gs>
            </a:gsLst>
            <a:lin ang="0" scaled="1"/>
          </a:gradFill>
          <a:ln w="9525">
            <a:noFill/>
            <a:miter lim="800000"/>
            <a:headEnd/>
            <a:tailEnd/>
          </a:ln>
        </p:spPr>
        <p:txBody>
          <a:bodyPr wrap="none" anchor="ctr"/>
          <a:lstStyle/>
          <a:p>
            <a:endParaRPr lang="en-US" dirty="0">
              <a:solidFill>
                <a:srgbClr val="323232"/>
              </a:solidFill>
            </a:endParaRPr>
          </a:p>
        </p:txBody>
      </p:sp>
      <p:sp>
        <p:nvSpPr>
          <p:cNvPr id="9" name="Rectangle 7"/>
          <p:cNvSpPr>
            <a:spLocks noChangeArrowheads="1"/>
          </p:cNvSpPr>
          <p:nvPr/>
        </p:nvSpPr>
        <p:spPr bwMode="invGray">
          <a:xfrm>
            <a:off x="3159125" y="1581151"/>
            <a:ext cx="304800" cy="246063"/>
          </a:xfrm>
          <a:prstGeom prst="rect">
            <a:avLst/>
          </a:prstGeom>
          <a:solidFill>
            <a:srgbClr val="D10811">
              <a:alpha val="70195"/>
            </a:srgbClr>
          </a:solidFill>
          <a:ln w="9525">
            <a:noFill/>
            <a:miter lim="800000"/>
            <a:headEnd/>
            <a:tailEnd/>
          </a:ln>
        </p:spPr>
        <p:txBody>
          <a:bodyPr wrap="none" anchor="ctr"/>
          <a:lstStyle/>
          <a:p>
            <a:endParaRPr lang="en-US" dirty="0">
              <a:solidFill>
                <a:srgbClr val="323232"/>
              </a:solidFill>
            </a:endParaRPr>
          </a:p>
        </p:txBody>
      </p:sp>
      <p:sp>
        <p:nvSpPr>
          <p:cNvPr id="10" name="Rectangle 8"/>
          <p:cNvSpPr>
            <a:spLocks noChangeArrowheads="1"/>
          </p:cNvSpPr>
          <p:nvPr/>
        </p:nvSpPr>
        <p:spPr bwMode="invGray">
          <a:xfrm>
            <a:off x="2843213" y="1581151"/>
            <a:ext cx="304800" cy="246063"/>
          </a:xfrm>
          <a:prstGeom prst="rect">
            <a:avLst/>
          </a:prstGeom>
          <a:solidFill>
            <a:srgbClr val="D10811">
              <a:alpha val="59999"/>
            </a:srgbClr>
          </a:solidFill>
          <a:ln w="9525">
            <a:noFill/>
            <a:miter lim="800000"/>
            <a:headEnd/>
            <a:tailEnd/>
          </a:ln>
        </p:spPr>
        <p:txBody>
          <a:bodyPr wrap="none" anchor="ctr"/>
          <a:lstStyle/>
          <a:p>
            <a:endParaRPr lang="en-US" dirty="0">
              <a:solidFill>
                <a:srgbClr val="323232"/>
              </a:solidFill>
            </a:endParaRPr>
          </a:p>
        </p:txBody>
      </p:sp>
      <p:sp>
        <p:nvSpPr>
          <p:cNvPr id="11" name="Rectangle 14"/>
          <p:cNvSpPr>
            <a:spLocks noChangeArrowheads="1"/>
          </p:cNvSpPr>
          <p:nvPr/>
        </p:nvSpPr>
        <p:spPr bwMode="invGray">
          <a:xfrm>
            <a:off x="8526463" y="1581151"/>
            <a:ext cx="304800" cy="250825"/>
          </a:xfrm>
          <a:prstGeom prst="rect">
            <a:avLst/>
          </a:prstGeom>
          <a:solidFill>
            <a:srgbClr val="D10811">
              <a:alpha val="79999"/>
            </a:srgbClr>
          </a:solidFill>
          <a:ln w="9525">
            <a:noFill/>
            <a:miter lim="800000"/>
            <a:headEnd/>
            <a:tailEnd/>
          </a:ln>
        </p:spPr>
        <p:txBody>
          <a:bodyPr wrap="none" anchor="ctr"/>
          <a:lstStyle/>
          <a:p>
            <a:endParaRPr lang="en-US" dirty="0">
              <a:solidFill>
                <a:srgbClr val="323232"/>
              </a:solidFill>
            </a:endParaRPr>
          </a:p>
        </p:txBody>
      </p:sp>
      <p:sp>
        <p:nvSpPr>
          <p:cNvPr id="12" name="Rectangle 15"/>
          <p:cNvSpPr>
            <a:spLocks noChangeArrowheads="1"/>
          </p:cNvSpPr>
          <p:nvPr/>
        </p:nvSpPr>
        <p:spPr bwMode="invGray">
          <a:xfrm>
            <a:off x="8210550" y="1581151"/>
            <a:ext cx="304800" cy="250825"/>
          </a:xfrm>
          <a:prstGeom prst="rect">
            <a:avLst/>
          </a:prstGeom>
          <a:solidFill>
            <a:srgbClr val="D10811">
              <a:alpha val="79999"/>
            </a:srgbClr>
          </a:solidFill>
          <a:ln w="9525">
            <a:noFill/>
            <a:miter lim="800000"/>
            <a:headEnd/>
            <a:tailEnd/>
          </a:ln>
        </p:spPr>
        <p:txBody>
          <a:bodyPr wrap="none" anchor="ctr"/>
          <a:lstStyle/>
          <a:p>
            <a:endParaRPr lang="en-US" dirty="0">
              <a:solidFill>
                <a:srgbClr val="323232"/>
              </a:solidFill>
            </a:endParaRPr>
          </a:p>
        </p:txBody>
      </p:sp>
      <p:sp>
        <p:nvSpPr>
          <p:cNvPr id="13" name="Rectangle 16"/>
          <p:cNvSpPr>
            <a:spLocks noChangeArrowheads="1"/>
          </p:cNvSpPr>
          <p:nvPr/>
        </p:nvSpPr>
        <p:spPr bwMode="invGray">
          <a:xfrm>
            <a:off x="7894638" y="1581151"/>
            <a:ext cx="304800" cy="250825"/>
          </a:xfrm>
          <a:prstGeom prst="rect">
            <a:avLst/>
          </a:prstGeom>
          <a:solidFill>
            <a:srgbClr val="D10811">
              <a:alpha val="79999"/>
            </a:srgbClr>
          </a:solidFill>
          <a:ln w="9525">
            <a:noFill/>
            <a:miter lim="800000"/>
            <a:headEnd/>
            <a:tailEnd/>
          </a:ln>
        </p:spPr>
        <p:txBody>
          <a:bodyPr wrap="none" anchor="ctr"/>
          <a:lstStyle/>
          <a:p>
            <a:endParaRPr lang="en-US" dirty="0">
              <a:solidFill>
                <a:srgbClr val="323232"/>
              </a:solidFill>
            </a:endParaRPr>
          </a:p>
        </p:txBody>
      </p:sp>
      <p:sp>
        <p:nvSpPr>
          <p:cNvPr id="14" name="Rectangle 17"/>
          <p:cNvSpPr>
            <a:spLocks noChangeArrowheads="1"/>
          </p:cNvSpPr>
          <p:nvPr/>
        </p:nvSpPr>
        <p:spPr bwMode="invGray">
          <a:xfrm>
            <a:off x="7578725" y="1581151"/>
            <a:ext cx="304800" cy="250825"/>
          </a:xfrm>
          <a:prstGeom prst="rect">
            <a:avLst/>
          </a:prstGeom>
          <a:solidFill>
            <a:srgbClr val="D10811">
              <a:alpha val="79999"/>
            </a:srgbClr>
          </a:solidFill>
          <a:ln w="9525">
            <a:noFill/>
            <a:miter lim="800000"/>
            <a:headEnd/>
            <a:tailEnd/>
          </a:ln>
        </p:spPr>
        <p:txBody>
          <a:bodyPr wrap="none" anchor="ctr"/>
          <a:lstStyle/>
          <a:p>
            <a:endParaRPr lang="en-US" dirty="0">
              <a:solidFill>
                <a:srgbClr val="323232"/>
              </a:solidFill>
            </a:endParaRPr>
          </a:p>
        </p:txBody>
      </p:sp>
      <p:sp>
        <p:nvSpPr>
          <p:cNvPr id="15" name="Rectangle 18"/>
          <p:cNvSpPr>
            <a:spLocks noChangeArrowheads="1"/>
          </p:cNvSpPr>
          <p:nvPr/>
        </p:nvSpPr>
        <p:spPr bwMode="invGray">
          <a:xfrm>
            <a:off x="7262813" y="1581151"/>
            <a:ext cx="304800" cy="250825"/>
          </a:xfrm>
          <a:prstGeom prst="rect">
            <a:avLst/>
          </a:prstGeom>
          <a:solidFill>
            <a:srgbClr val="D10811">
              <a:alpha val="79999"/>
            </a:srgbClr>
          </a:solidFill>
          <a:ln w="9525">
            <a:noFill/>
            <a:miter lim="800000"/>
            <a:headEnd/>
            <a:tailEnd/>
          </a:ln>
        </p:spPr>
        <p:txBody>
          <a:bodyPr wrap="none" anchor="ctr"/>
          <a:lstStyle/>
          <a:p>
            <a:endParaRPr lang="en-US" dirty="0">
              <a:solidFill>
                <a:srgbClr val="323232"/>
              </a:solidFill>
            </a:endParaRPr>
          </a:p>
        </p:txBody>
      </p:sp>
      <p:sp>
        <p:nvSpPr>
          <p:cNvPr id="16" name="Rectangle 19"/>
          <p:cNvSpPr>
            <a:spLocks noChangeArrowheads="1"/>
          </p:cNvSpPr>
          <p:nvPr/>
        </p:nvSpPr>
        <p:spPr bwMode="invGray">
          <a:xfrm>
            <a:off x="6946900" y="1581151"/>
            <a:ext cx="304800" cy="250825"/>
          </a:xfrm>
          <a:prstGeom prst="rect">
            <a:avLst/>
          </a:prstGeom>
          <a:solidFill>
            <a:srgbClr val="D10811">
              <a:alpha val="79999"/>
            </a:srgbClr>
          </a:solidFill>
          <a:ln w="9525">
            <a:noFill/>
            <a:miter lim="800000"/>
            <a:headEnd/>
            <a:tailEnd/>
          </a:ln>
        </p:spPr>
        <p:txBody>
          <a:bodyPr wrap="none" anchor="ctr"/>
          <a:lstStyle/>
          <a:p>
            <a:endParaRPr lang="en-US" dirty="0">
              <a:solidFill>
                <a:srgbClr val="323232"/>
              </a:solidFill>
            </a:endParaRPr>
          </a:p>
        </p:txBody>
      </p:sp>
      <p:sp>
        <p:nvSpPr>
          <p:cNvPr id="17" name="Rectangle 20"/>
          <p:cNvSpPr>
            <a:spLocks noChangeArrowheads="1"/>
          </p:cNvSpPr>
          <p:nvPr/>
        </p:nvSpPr>
        <p:spPr bwMode="invGray">
          <a:xfrm>
            <a:off x="6630988" y="1581151"/>
            <a:ext cx="304800" cy="250825"/>
          </a:xfrm>
          <a:prstGeom prst="rect">
            <a:avLst/>
          </a:prstGeom>
          <a:solidFill>
            <a:srgbClr val="D10811">
              <a:alpha val="79999"/>
            </a:srgbClr>
          </a:solidFill>
          <a:ln w="9525">
            <a:noFill/>
            <a:miter lim="800000"/>
            <a:headEnd/>
            <a:tailEnd/>
          </a:ln>
        </p:spPr>
        <p:txBody>
          <a:bodyPr wrap="none" anchor="ctr"/>
          <a:lstStyle/>
          <a:p>
            <a:endParaRPr lang="en-US" dirty="0">
              <a:solidFill>
                <a:srgbClr val="323232"/>
              </a:solidFill>
            </a:endParaRPr>
          </a:p>
        </p:txBody>
      </p:sp>
      <p:sp>
        <p:nvSpPr>
          <p:cNvPr id="18" name="Rectangle 21"/>
          <p:cNvSpPr>
            <a:spLocks noChangeArrowheads="1"/>
          </p:cNvSpPr>
          <p:nvPr/>
        </p:nvSpPr>
        <p:spPr bwMode="invGray">
          <a:xfrm>
            <a:off x="6316663" y="1581151"/>
            <a:ext cx="304800" cy="250825"/>
          </a:xfrm>
          <a:prstGeom prst="rect">
            <a:avLst/>
          </a:prstGeom>
          <a:solidFill>
            <a:srgbClr val="D10811"/>
          </a:solidFill>
          <a:ln w="9525">
            <a:noFill/>
            <a:miter lim="800000"/>
            <a:headEnd/>
            <a:tailEnd/>
          </a:ln>
        </p:spPr>
        <p:txBody>
          <a:bodyPr wrap="none" anchor="ctr"/>
          <a:lstStyle/>
          <a:p>
            <a:endParaRPr lang="en-US" dirty="0">
              <a:solidFill>
                <a:srgbClr val="323232"/>
              </a:solidFill>
            </a:endParaRPr>
          </a:p>
        </p:txBody>
      </p:sp>
      <p:sp>
        <p:nvSpPr>
          <p:cNvPr id="19" name="Rectangle 22"/>
          <p:cNvSpPr>
            <a:spLocks noChangeArrowheads="1"/>
          </p:cNvSpPr>
          <p:nvPr/>
        </p:nvSpPr>
        <p:spPr bwMode="invGray">
          <a:xfrm>
            <a:off x="6000750" y="1581151"/>
            <a:ext cx="304800" cy="250825"/>
          </a:xfrm>
          <a:prstGeom prst="rect">
            <a:avLst/>
          </a:prstGeom>
          <a:solidFill>
            <a:srgbClr val="D10811">
              <a:alpha val="79999"/>
            </a:srgbClr>
          </a:solidFill>
          <a:ln w="9525">
            <a:noFill/>
            <a:miter lim="800000"/>
            <a:headEnd/>
            <a:tailEnd/>
          </a:ln>
        </p:spPr>
        <p:txBody>
          <a:bodyPr wrap="none" anchor="ctr"/>
          <a:lstStyle/>
          <a:p>
            <a:endParaRPr lang="en-US" dirty="0">
              <a:solidFill>
                <a:srgbClr val="323232"/>
              </a:solidFill>
            </a:endParaRPr>
          </a:p>
        </p:txBody>
      </p:sp>
      <p:sp>
        <p:nvSpPr>
          <p:cNvPr id="20" name="Rectangle 23"/>
          <p:cNvSpPr>
            <a:spLocks noChangeArrowheads="1"/>
          </p:cNvSpPr>
          <p:nvPr/>
        </p:nvSpPr>
        <p:spPr bwMode="invGray">
          <a:xfrm>
            <a:off x="5684838" y="1581151"/>
            <a:ext cx="304800" cy="250825"/>
          </a:xfrm>
          <a:prstGeom prst="rect">
            <a:avLst/>
          </a:prstGeom>
          <a:solidFill>
            <a:srgbClr val="D10811">
              <a:alpha val="79999"/>
            </a:srgbClr>
          </a:solidFill>
          <a:ln w="9525">
            <a:noFill/>
            <a:miter lim="800000"/>
            <a:headEnd/>
            <a:tailEnd/>
          </a:ln>
        </p:spPr>
        <p:txBody>
          <a:bodyPr wrap="none" anchor="ctr"/>
          <a:lstStyle/>
          <a:p>
            <a:endParaRPr lang="en-US" dirty="0">
              <a:solidFill>
                <a:srgbClr val="323232"/>
              </a:solidFill>
            </a:endParaRPr>
          </a:p>
        </p:txBody>
      </p:sp>
      <p:sp>
        <p:nvSpPr>
          <p:cNvPr id="21" name="Rectangle 24"/>
          <p:cNvSpPr>
            <a:spLocks noChangeArrowheads="1"/>
          </p:cNvSpPr>
          <p:nvPr/>
        </p:nvSpPr>
        <p:spPr bwMode="invGray">
          <a:xfrm>
            <a:off x="5368925" y="1581151"/>
            <a:ext cx="304800" cy="250825"/>
          </a:xfrm>
          <a:prstGeom prst="rect">
            <a:avLst/>
          </a:prstGeom>
          <a:solidFill>
            <a:srgbClr val="D10811">
              <a:alpha val="38039"/>
            </a:srgbClr>
          </a:solidFill>
          <a:ln w="9525">
            <a:noFill/>
            <a:miter lim="800000"/>
            <a:headEnd/>
            <a:tailEnd/>
          </a:ln>
        </p:spPr>
        <p:txBody>
          <a:bodyPr wrap="none" anchor="ctr"/>
          <a:lstStyle/>
          <a:p>
            <a:endParaRPr lang="en-US" dirty="0">
              <a:solidFill>
                <a:srgbClr val="323232"/>
              </a:solidFill>
            </a:endParaRPr>
          </a:p>
        </p:txBody>
      </p:sp>
      <p:sp>
        <p:nvSpPr>
          <p:cNvPr id="22" name="Rectangle 26"/>
          <p:cNvSpPr>
            <a:spLocks noChangeArrowheads="1"/>
          </p:cNvSpPr>
          <p:nvPr/>
        </p:nvSpPr>
        <p:spPr bwMode="invGray">
          <a:xfrm>
            <a:off x="4737100" y="1581151"/>
            <a:ext cx="304800" cy="250825"/>
          </a:xfrm>
          <a:prstGeom prst="rect">
            <a:avLst/>
          </a:prstGeom>
          <a:solidFill>
            <a:srgbClr val="D10811">
              <a:alpha val="79999"/>
            </a:srgbClr>
          </a:solidFill>
          <a:ln w="9525">
            <a:noFill/>
            <a:miter lim="800000"/>
            <a:headEnd/>
            <a:tailEnd/>
          </a:ln>
        </p:spPr>
        <p:txBody>
          <a:bodyPr wrap="none" anchor="ctr"/>
          <a:lstStyle/>
          <a:p>
            <a:endParaRPr lang="en-US" dirty="0">
              <a:solidFill>
                <a:srgbClr val="323232"/>
              </a:solidFill>
            </a:endParaRPr>
          </a:p>
        </p:txBody>
      </p:sp>
      <p:sp>
        <p:nvSpPr>
          <p:cNvPr id="23" name="Rectangle 27"/>
          <p:cNvSpPr>
            <a:spLocks noChangeArrowheads="1"/>
          </p:cNvSpPr>
          <p:nvPr/>
        </p:nvSpPr>
        <p:spPr bwMode="invGray">
          <a:xfrm>
            <a:off x="4421188" y="1581151"/>
            <a:ext cx="304800" cy="250825"/>
          </a:xfrm>
          <a:prstGeom prst="rect">
            <a:avLst/>
          </a:prstGeom>
          <a:solidFill>
            <a:srgbClr val="D10811">
              <a:alpha val="70195"/>
            </a:srgbClr>
          </a:solidFill>
          <a:ln w="9525">
            <a:noFill/>
            <a:miter lim="800000"/>
            <a:headEnd/>
            <a:tailEnd/>
          </a:ln>
        </p:spPr>
        <p:txBody>
          <a:bodyPr wrap="none" anchor="ctr"/>
          <a:lstStyle/>
          <a:p>
            <a:endParaRPr lang="en-US" dirty="0">
              <a:solidFill>
                <a:srgbClr val="323232"/>
              </a:solidFill>
            </a:endParaRPr>
          </a:p>
        </p:txBody>
      </p:sp>
      <p:sp>
        <p:nvSpPr>
          <p:cNvPr id="24" name="Rectangle 301"/>
          <p:cNvSpPr>
            <a:spLocks noChangeArrowheads="1"/>
          </p:cNvSpPr>
          <p:nvPr/>
        </p:nvSpPr>
        <p:spPr bwMode="invGray">
          <a:xfrm>
            <a:off x="3473450" y="4767264"/>
            <a:ext cx="304800" cy="274638"/>
          </a:xfrm>
          <a:prstGeom prst="rect">
            <a:avLst/>
          </a:prstGeom>
          <a:solidFill>
            <a:srgbClr val="D10811">
              <a:alpha val="70195"/>
            </a:srgbClr>
          </a:solidFill>
          <a:ln w="9525">
            <a:noFill/>
            <a:miter lim="800000"/>
            <a:headEnd/>
            <a:tailEnd/>
          </a:ln>
        </p:spPr>
        <p:txBody>
          <a:bodyPr wrap="none" anchor="ctr"/>
          <a:lstStyle/>
          <a:p>
            <a:endParaRPr lang="en-US" dirty="0">
              <a:solidFill>
                <a:srgbClr val="323232"/>
              </a:solidFill>
            </a:endParaRPr>
          </a:p>
        </p:txBody>
      </p:sp>
      <p:sp>
        <p:nvSpPr>
          <p:cNvPr id="25" name="Rectangle 302"/>
          <p:cNvSpPr>
            <a:spLocks noChangeArrowheads="1"/>
          </p:cNvSpPr>
          <p:nvPr/>
        </p:nvSpPr>
        <p:spPr bwMode="invGray">
          <a:xfrm>
            <a:off x="3157538" y="4767264"/>
            <a:ext cx="304800" cy="274638"/>
          </a:xfrm>
          <a:prstGeom prst="rect">
            <a:avLst/>
          </a:prstGeom>
          <a:solidFill>
            <a:srgbClr val="D10811">
              <a:alpha val="38039"/>
            </a:srgbClr>
          </a:solidFill>
          <a:ln w="9525">
            <a:noFill/>
            <a:miter lim="800000"/>
            <a:headEnd/>
            <a:tailEnd/>
          </a:ln>
        </p:spPr>
        <p:txBody>
          <a:bodyPr wrap="none" anchor="ctr"/>
          <a:lstStyle/>
          <a:p>
            <a:endParaRPr lang="en-US" dirty="0">
              <a:solidFill>
                <a:srgbClr val="323232"/>
              </a:solidFill>
            </a:endParaRPr>
          </a:p>
        </p:txBody>
      </p:sp>
      <p:sp>
        <p:nvSpPr>
          <p:cNvPr id="26" name="Rectangle 304"/>
          <p:cNvSpPr>
            <a:spLocks noChangeArrowheads="1"/>
          </p:cNvSpPr>
          <p:nvPr/>
        </p:nvSpPr>
        <p:spPr bwMode="invGray">
          <a:xfrm>
            <a:off x="2525713" y="4767264"/>
            <a:ext cx="304800" cy="274638"/>
          </a:xfrm>
          <a:prstGeom prst="rect">
            <a:avLst/>
          </a:prstGeom>
          <a:solidFill>
            <a:srgbClr val="D10811">
              <a:alpha val="59999"/>
            </a:srgbClr>
          </a:solidFill>
          <a:ln w="9525">
            <a:noFill/>
            <a:miter lim="800000"/>
            <a:headEnd/>
            <a:tailEnd/>
          </a:ln>
        </p:spPr>
        <p:txBody>
          <a:bodyPr wrap="none" anchor="ctr"/>
          <a:lstStyle/>
          <a:p>
            <a:endParaRPr lang="en-US" dirty="0">
              <a:solidFill>
                <a:srgbClr val="323232"/>
              </a:solidFill>
            </a:endParaRPr>
          </a:p>
        </p:txBody>
      </p:sp>
      <p:sp>
        <p:nvSpPr>
          <p:cNvPr id="27" name="Rectangle 305"/>
          <p:cNvSpPr>
            <a:spLocks noChangeArrowheads="1"/>
          </p:cNvSpPr>
          <p:nvPr/>
        </p:nvSpPr>
        <p:spPr bwMode="invGray">
          <a:xfrm>
            <a:off x="2209800" y="4767264"/>
            <a:ext cx="304800" cy="274638"/>
          </a:xfrm>
          <a:prstGeom prst="rect">
            <a:avLst/>
          </a:prstGeom>
          <a:solidFill>
            <a:srgbClr val="D10811">
              <a:alpha val="36862"/>
            </a:srgbClr>
          </a:solidFill>
          <a:ln w="9525">
            <a:noFill/>
            <a:miter lim="800000"/>
            <a:headEnd/>
            <a:tailEnd/>
          </a:ln>
        </p:spPr>
        <p:txBody>
          <a:bodyPr wrap="none" anchor="ctr"/>
          <a:lstStyle/>
          <a:p>
            <a:endParaRPr lang="en-US" dirty="0">
              <a:solidFill>
                <a:srgbClr val="323232"/>
              </a:solidFill>
            </a:endParaRPr>
          </a:p>
        </p:txBody>
      </p:sp>
      <p:sp>
        <p:nvSpPr>
          <p:cNvPr id="28" name="Rectangle 307"/>
          <p:cNvSpPr>
            <a:spLocks noChangeArrowheads="1"/>
          </p:cNvSpPr>
          <p:nvPr/>
        </p:nvSpPr>
        <p:spPr bwMode="invGray">
          <a:xfrm>
            <a:off x="1579563" y="4767264"/>
            <a:ext cx="304800" cy="274638"/>
          </a:xfrm>
          <a:prstGeom prst="rect">
            <a:avLst/>
          </a:prstGeom>
          <a:solidFill>
            <a:srgbClr val="D10811">
              <a:alpha val="36862"/>
            </a:srgbClr>
          </a:solidFill>
          <a:ln w="9525">
            <a:noFill/>
            <a:miter lim="800000"/>
            <a:headEnd/>
            <a:tailEnd/>
          </a:ln>
        </p:spPr>
        <p:txBody>
          <a:bodyPr wrap="none" anchor="ctr"/>
          <a:lstStyle/>
          <a:p>
            <a:endParaRPr lang="en-US" dirty="0">
              <a:solidFill>
                <a:srgbClr val="323232"/>
              </a:solidFill>
            </a:endParaRPr>
          </a:p>
        </p:txBody>
      </p:sp>
      <p:sp>
        <p:nvSpPr>
          <p:cNvPr id="29" name="Rectangle 311"/>
          <p:cNvSpPr>
            <a:spLocks noChangeArrowheads="1"/>
          </p:cNvSpPr>
          <p:nvPr/>
        </p:nvSpPr>
        <p:spPr bwMode="invGray">
          <a:xfrm>
            <a:off x="8524875" y="4767264"/>
            <a:ext cx="304800" cy="274638"/>
          </a:xfrm>
          <a:prstGeom prst="rect">
            <a:avLst/>
          </a:prstGeom>
          <a:solidFill>
            <a:srgbClr val="D10811">
              <a:alpha val="79999"/>
            </a:srgbClr>
          </a:solidFill>
          <a:ln w="9525">
            <a:noFill/>
            <a:miter lim="800000"/>
            <a:headEnd/>
            <a:tailEnd/>
          </a:ln>
        </p:spPr>
        <p:txBody>
          <a:bodyPr wrap="none" anchor="ctr"/>
          <a:lstStyle/>
          <a:p>
            <a:endParaRPr lang="en-US" dirty="0">
              <a:solidFill>
                <a:srgbClr val="323232"/>
              </a:solidFill>
            </a:endParaRPr>
          </a:p>
        </p:txBody>
      </p:sp>
      <p:sp>
        <p:nvSpPr>
          <p:cNvPr id="30" name="Rectangle 312"/>
          <p:cNvSpPr>
            <a:spLocks noChangeArrowheads="1"/>
          </p:cNvSpPr>
          <p:nvPr/>
        </p:nvSpPr>
        <p:spPr bwMode="invGray">
          <a:xfrm>
            <a:off x="8208963" y="4767264"/>
            <a:ext cx="304800" cy="274638"/>
          </a:xfrm>
          <a:prstGeom prst="rect">
            <a:avLst/>
          </a:prstGeom>
          <a:solidFill>
            <a:srgbClr val="D10811">
              <a:alpha val="79999"/>
            </a:srgbClr>
          </a:solidFill>
          <a:ln w="9525">
            <a:noFill/>
            <a:miter lim="800000"/>
            <a:headEnd/>
            <a:tailEnd/>
          </a:ln>
        </p:spPr>
        <p:txBody>
          <a:bodyPr wrap="none" anchor="ctr"/>
          <a:lstStyle/>
          <a:p>
            <a:endParaRPr lang="en-US" dirty="0">
              <a:solidFill>
                <a:srgbClr val="323232"/>
              </a:solidFill>
            </a:endParaRPr>
          </a:p>
        </p:txBody>
      </p:sp>
      <p:sp>
        <p:nvSpPr>
          <p:cNvPr id="31" name="Rectangle 314"/>
          <p:cNvSpPr>
            <a:spLocks noChangeArrowheads="1"/>
          </p:cNvSpPr>
          <p:nvPr/>
        </p:nvSpPr>
        <p:spPr bwMode="invGray">
          <a:xfrm>
            <a:off x="7577138" y="4767264"/>
            <a:ext cx="304800" cy="274638"/>
          </a:xfrm>
          <a:prstGeom prst="rect">
            <a:avLst/>
          </a:prstGeom>
          <a:solidFill>
            <a:srgbClr val="D10811">
              <a:alpha val="79999"/>
            </a:srgbClr>
          </a:solidFill>
          <a:ln w="9525">
            <a:noFill/>
            <a:miter lim="800000"/>
            <a:headEnd/>
            <a:tailEnd/>
          </a:ln>
        </p:spPr>
        <p:txBody>
          <a:bodyPr wrap="none" anchor="ctr"/>
          <a:lstStyle/>
          <a:p>
            <a:endParaRPr lang="en-US" dirty="0">
              <a:solidFill>
                <a:srgbClr val="323232"/>
              </a:solidFill>
            </a:endParaRPr>
          </a:p>
        </p:txBody>
      </p:sp>
      <p:sp>
        <p:nvSpPr>
          <p:cNvPr id="32" name="Rectangle 315"/>
          <p:cNvSpPr>
            <a:spLocks noChangeArrowheads="1"/>
          </p:cNvSpPr>
          <p:nvPr/>
        </p:nvSpPr>
        <p:spPr bwMode="invGray">
          <a:xfrm>
            <a:off x="7261225" y="4767264"/>
            <a:ext cx="304800" cy="274638"/>
          </a:xfrm>
          <a:prstGeom prst="rect">
            <a:avLst/>
          </a:prstGeom>
          <a:solidFill>
            <a:srgbClr val="D10811">
              <a:alpha val="79999"/>
            </a:srgbClr>
          </a:solidFill>
          <a:ln w="9525">
            <a:noFill/>
            <a:miter lim="800000"/>
            <a:headEnd/>
            <a:tailEnd/>
          </a:ln>
        </p:spPr>
        <p:txBody>
          <a:bodyPr wrap="none" anchor="ctr"/>
          <a:lstStyle/>
          <a:p>
            <a:endParaRPr lang="en-US" dirty="0">
              <a:solidFill>
                <a:srgbClr val="323232"/>
              </a:solidFill>
            </a:endParaRPr>
          </a:p>
        </p:txBody>
      </p:sp>
      <p:sp>
        <p:nvSpPr>
          <p:cNvPr id="33" name="Rectangle 317"/>
          <p:cNvSpPr>
            <a:spLocks noChangeArrowheads="1"/>
          </p:cNvSpPr>
          <p:nvPr/>
        </p:nvSpPr>
        <p:spPr bwMode="invGray">
          <a:xfrm>
            <a:off x="6629400" y="4767264"/>
            <a:ext cx="304800" cy="274638"/>
          </a:xfrm>
          <a:prstGeom prst="rect">
            <a:avLst/>
          </a:prstGeom>
          <a:solidFill>
            <a:srgbClr val="D10811">
              <a:alpha val="79999"/>
            </a:srgbClr>
          </a:solidFill>
          <a:ln w="9525">
            <a:noFill/>
            <a:miter lim="800000"/>
            <a:headEnd/>
            <a:tailEnd/>
          </a:ln>
        </p:spPr>
        <p:txBody>
          <a:bodyPr wrap="none" anchor="ctr"/>
          <a:lstStyle/>
          <a:p>
            <a:endParaRPr lang="en-US" dirty="0">
              <a:solidFill>
                <a:srgbClr val="323232"/>
              </a:solidFill>
            </a:endParaRPr>
          </a:p>
        </p:txBody>
      </p:sp>
      <p:sp>
        <p:nvSpPr>
          <p:cNvPr id="34" name="Rectangle 318"/>
          <p:cNvSpPr>
            <a:spLocks noChangeArrowheads="1"/>
          </p:cNvSpPr>
          <p:nvPr/>
        </p:nvSpPr>
        <p:spPr bwMode="invGray">
          <a:xfrm>
            <a:off x="6315075" y="4767264"/>
            <a:ext cx="304800" cy="274638"/>
          </a:xfrm>
          <a:prstGeom prst="rect">
            <a:avLst/>
          </a:prstGeom>
          <a:solidFill>
            <a:srgbClr val="D10811"/>
          </a:solidFill>
          <a:ln w="9525">
            <a:noFill/>
            <a:miter lim="800000"/>
            <a:headEnd/>
            <a:tailEnd/>
          </a:ln>
        </p:spPr>
        <p:txBody>
          <a:bodyPr wrap="none" anchor="ctr"/>
          <a:lstStyle/>
          <a:p>
            <a:endParaRPr lang="en-US" dirty="0">
              <a:solidFill>
                <a:srgbClr val="323232"/>
              </a:solidFill>
            </a:endParaRPr>
          </a:p>
        </p:txBody>
      </p:sp>
      <p:sp>
        <p:nvSpPr>
          <p:cNvPr id="35" name="Rectangle 321"/>
          <p:cNvSpPr>
            <a:spLocks noChangeArrowheads="1"/>
          </p:cNvSpPr>
          <p:nvPr/>
        </p:nvSpPr>
        <p:spPr bwMode="invGray">
          <a:xfrm>
            <a:off x="5367338" y="4767264"/>
            <a:ext cx="304800" cy="274638"/>
          </a:xfrm>
          <a:prstGeom prst="rect">
            <a:avLst/>
          </a:prstGeom>
          <a:solidFill>
            <a:srgbClr val="D10811">
              <a:alpha val="38039"/>
            </a:srgbClr>
          </a:solidFill>
          <a:ln w="9525" algn="ctr">
            <a:noFill/>
            <a:miter lim="800000"/>
            <a:headEnd/>
            <a:tailEnd/>
          </a:ln>
        </p:spPr>
        <p:txBody>
          <a:bodyPr wrap="none" anchor="ctr"/>
          <a:lstStyle/>
          <a:p>
            <a:endParaRPr lang="en-US" dirty="0">
              <a:solidFill>
                <a:srgbClr val="323232"/>
              </a:solidFill>
            </a:endParaRPr>
          </a:p>
        </p:txBody>
      </p:sp>
      <p:sp>
        <p:nvSpPr>
          <p:cNvPr id="36" name="Rectangle 323"/>
          <p:cNvSpPr>
            <a:spLocks noChangeArrowheads="1"/>
          </p:cNvSpPr>
          <p:nvPr/>
        </p:nvSpPr>
        <p:spPr bwMode="invGray">
          <a:xfrm>
            <a:off x="4735513" y="4767264"/>
            <a:ext cx="304800" cy="274638"/>
          </a:xfrm>
          <a:prstGeom prst="rect">
            <a:avLst/>
          </a:prstGeom>
          <a:solidFill>
            <a:srgbClr val="D10811">
              <a:alpha val="38039"/>
            </a:srgbClr>
          </a:solidFill>
          <a:ln w="9525" algn="ctr">
            <a:noFill/>
            <a:miter lim="800000"/>
            <a:headEnd/>
            <a:tailEnd/>
          </a:ln>
        </p:spPr>
        <p:txBody>
          <a:bodyPr wrap="none" anchor="ctr"/>
          <a:lstStyle/>
          <a:p>
            <a:endParaRPr lang="en-US" dirty="0">
              <a:solidFill>
                <a:srgbClr val="323232"/>
              </a:solidFill>
            </a:endParaRPr>
          </a:p>
        </p:txBody>
      </p:sp>
      <p:sp>
        <p:nvSpPr>
          <p:cNvPr id="41" name="Rectangle 40"/>
          <p:cNvSpPr/>
          <p:nvPr/>
        </p:nvSpPr>
        <p:spPr bwMode="white">
          <a:xfrm>
            <a:off x="0" y="1847088"/>
            <a:ext cx="9144000" cy="2926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4" name="Group 818"/>
          <p:cNvGrpSpPr>
            <a:grpSpLocks/>
          </p:cNvGrpSpPr>
          <p:nvPr/>
        </p:nvGrpSpPr>
        <p:grpSpPr bwMode="black">
          <a:xfrm>
            <a:off x="7472363" y="701675"/>
            <a:ext cx="1111250" cy="314325"/>
            <a:chOff x="3063" y="4976"/>
            <a:chExt cx="2916" cy="828"/>
          </a:xfrm>
        </p:grpSpPr>
        <p:sp>
          <p:nvSpPr>
            <p:cNvPr id="43" name="Freeform 819"/>
            <p:cNvSpPr>
              <a:spLocks/>
            </p:cNvSpPr>
            <p:nvPr/>
          </p:nvSpPr>
          <p:spPr bwMode="black">
            <a:xfrm>
              <a:off x="5307" y="4976"/>
              <a:ext cx="672" cy="606"/>
            </a:xfrm>
            <a:custGeom>
              <a:avLst/>
              <a:gdLst>
                <a:gd name="T0" fmla="*/ 199 w 672"/>
                <a:gd name="T1" fmla="*/ 433 h 606"/>
                <a:gd name="T2" fmla="*/ 399 w 672"/>
                <a:gd name="T3" fmla="*/ 433 h 606"/>
                <a:gd name="T4" fmla="*/ 430 w 672"/>
                <a:gd name="T5" fmla="*/ 512 h 606"/>
                <a:gd name="T6" fmla="*/ 161 w 672"/>
                <a:gd name="T7" fmla="*/ 512 h 606"/>
                <a:gd name="T8" fmla="*/ 117 w 672"/>
                <a:gd name="T9" fmla="*/ 606 h 606"/>
                <a:gd name="T10" fmla="*/ 0 w 672"/>
                <a:gd name="T11" fmla="*/ 606 h 606"/>
                <a:gd name="T12" fmla="*/ 294 w 672"/>
                <a:gd name="T13" fmla="*/ 0 h 606"/>
                <a:gd name="T14" fmla="*/ 375 w 672"/>
                <a:gd name="T15" fmla="*/ 0 h 606"/>
                <a:gd name="T16" fmla="*/ 672 w 672"/>
                <a:gd name="T17" fmla="*/ 606 h 606"/>
                <a:gd name="T18" fmla="*/ 552 w 672"/>
                <a:gd name="T19" fmla="*/ 606 h 606"/>
                <a:gd name="T20" fmla="*/ 337 w 672"/>
                <a:gd name="T21" fmla="*/ 138 h 606"/>
                <a:gd name="T22" fmla="*/ 199 w 672"/>
                <a:gd name="T23" fmla="*/ 433 h 606"/>
                <a:gd name="T24" fmla="*/ 199 w 672"/>
                <a:gd name="T25" fmla="*/ 433 h 606"/>
                <a:gd name="T26" fmla="*/ 199 w 672"/>
                <a:gd name="T27" fmla="*/ 433 h 6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2"/>
                <a:gd name="T43" fmla="*/ 0 h 606"/>
                <a:gd name="T44" fmla="*/ 672 w 672"/>
                <a:gd name="T45" fmla="*/ 606 h 60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2" h="606">
                  <a:moveTo>
                    <a:pt x="199" y="433"/>
                  </a:moveTo>
                  <a:lnTo>
                    <a:pt x="399" y="433"/>
                  </a:lnTo>
                  <a:lnTo>
                    <a:pt x="430" y="512"/>
                  </a:lnTo>
                  <a:lnTo>
                    <a:pt x="161" y="512"/>
                  </a:lnTo>
                  <a:lnTo>
                    <a:pt x="117" y="606"/>
                  </a:lnTo>
                  <a:lnTo>
                    <a:pt x="0" y="606"/>
                  </a:lnTo>
                  <a:lnTo>
                    <a:pt x="294" y="0"/>
                  </a:lnTo>
                  <a:lnTo>
                    <a:pt x="375" y="0"/>
                  </a:lnTo>
                  <a:lnTo>
                    <a:pt x="672" y="606"/>
                  </a:lnTo>
                  <a:lnTo>
                    <a:pt x="552" y="606"/>
                  </a:lnTo>
                  <a:lnTo>
                    <a:pt x="337" y="138"/>
                  </a:lnTo>
                  <a:lnTo>
                    <a:pt x="199" y="433"/>
                  </a:lnTo>
                  <a:close/>
                </a:path>
              </a:pathLst>
            </a:custGeom>
            <a:solidFill>
              <a:srgbClr val="CC0000"/>
            </a:solidFill>
            <a:ln w="9525">
              <a:noFill/>
              <a:round/>
              <a:headEnd/>
              <a:tailEnd/>
            </a:ln>
          </p:spPr>
          <p:txBody>
            <a:bodyPr/>
            <a:lstStyle/>
            <a:p>
              <a:endParaRPr lang="en-US" dirty="0">
                <a:solidFill>
                  <a:srgbClr val="323232"/>
                </a:solidFill>
              </a:endParaRPr>
            </a:p>
          </p:txBody>
        </p:sp>
        <p:sp>
          <p:nvSpPr>
            <p:cNvPr id="44" name="Freeform 820"/>
            <p:cNvSpPr>
              <a:spLocks/>
            </p:cNvSpPr>
            <p:nvPr/>
          </p:nvSpPr>
          <p:spPr bwMode="black">
            <a:xfrm>
              <a:off x="3063" y="4982"/>
              <a:ext cx="672" cy="600"/>
            </a:xfrm>
            <a:custGeom>
              <a:avLst/>
              <a:gdLst>
                <a:gd name="T0" fmla="*/ 199 w 672"/>
                <a:gd name="T1" fmla="*/ 430 h 600"/>
                <a:gd name="T2" fmla="*/ 399 w 672"/>
                <a:gd name="T3" fmla="*/ 430 h 600"/>
                <a:gd name="T4" fmla="*/ 434 w 672"/>
                <a:gd name="T5" fmla="*/ 507 h 600"/>
                <a:gd name="T6" fmla="*/ 165 w 672"/>
                <a:gd name="T7" fmla="*/ 507 h 600"/>
                <a:gd name="T8" fmla="*/ 122 w 672"/>
                <a:gd name="T9" fmla="*/ 600 h 600"/>
                <a:gd name="T10" fmla="*/ 0 w 672"/>
                <a:gd name="T11" fmla="*/ 600 h 600"/>
                <a:gd name="T12" fmla="*/ 298 w 672"/>
                <a:gd name="T13" fmla="*/ 0 h 600"/>
                <a:gd name="T14" fmla="*/ 380 w 672"/>
                <a:gd name="T15" fmla="*/ 0 h 600"/>
                <a:gd name="T16" fmla="*/ 672 w 672"/>
                <a:gd name="T17" fmla="*/ 600 h 600"/>
                <a:gd name="T18" fmla="*/ 555 w 672"/>
                <a:gd name="T19" fmla="*/ 600 h 600"/>
                <a:gd name="T20" fmla="*/ 337 w 672"/>
                <a:gd name="T21" fmla="*/ 135 h 600"/>
                <a:gd name="T22" fmla="*/ 199 w 672"/>
                <a:gd name="T23" fmla="*/ 430 h 600"/>
                <a:gd name="T24" fmla="*/ 199 w 672"/>
                <a:gd name="T25" fmla="*/ 430 h 600"/>
                <a:gd name="T26" fmla="*/ 199 w 672"/>
                <a:gd name="T27" fmla="*/ 430 h 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2"/>
                <a:gd name="T43" fmla="*/ 0 h 600"/>
                <a:gd name="T44" fmla="*/ 672 w 672"/>
                <a:gd name="T45" fmla="*/ 600 h 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2" h="600">
                  <a:moveTo>
                    <a:pt x="199" y="430"/>
                  </a:moveTo>
                  <a:lnTo>
                    <a:pt x="399" y="430"/>
                  </a:lnTo>
                  <a:lnTo>
                    <a:pt x="434" y="507"/>
                  </a:lnTo>
                  <a:lnTo>
                    <a:pt x="165" y="507"/>
                  </a:lnTo>
                  <a:lnTo>
                    <a:pt x="122" y="600"/>
                  </a:lnTo>
                  <a:lnTo>
                    <a:pt x="0" y="600"/>
                  </a:lnTo>
                  <a:lnTo>
                    <a:pt x="298" y="0"/>
                  </a:lnTo>
                  <a:lnTo>
                    <a:pt x="380" y="0"/>
                  </a:lnTo>
                  <a:lnTo>
                    <a:pt x="672" y="600"/>
                  </a:lnTo>
                  <a:lnTo>
                    <a:pt x="555" y="600"/>
                  </a:lnTo>
                  <a:lnTo>
                    <a:pt x="337" y="135"/>
                  </a:lnTo>
                  <a:lnTo>
                    <a:pt x="199" y="430"/>
                  </a:lnTo>
                  <a:close/>
                </a:path>
              </a:pathLst>
            </a:custGeom>
            <a:solidFill>
              <a:srgbClr val="CC0000"/>
            </a:solidFill>
            <a:ln w="9525">
              <a:noFill/>
              <a:round/>
              <a:headEnd/>
              <a:tailEnd/>
            </a:ln>
          </p:spPr>
          <p:txBody>
            <a:bodyPr/>
            <a:lstStyle/>
            <a:p>
              <a:endParaRPr lang="en-US" dirty="0">
                <a:solidFill>
                  <a:srgbClr val="323232"/>
                </a:solidFill>
              </a:endParaRPr>
            </a:p>
          </p:txBody>
        </p:sp>
        <p:sp>
          <p:nvSpPr>
            <p:cNvPr id="45" name="Freeform 821"/>
            <p:cNvSpPr>
              <a:spLocks/>
            </p:cNvSpPr>
            <p:nvPr/>
          </p:nvSpPr>
          <p:spPr bwMode="black">
            <a:xfrm>
              <a:off x="4179" y="4982"/>
              <a:ext cx="672" cy="600"/>
            </a:xfrm>
            <a:custGeom>
              <a:avLst/>
              <a:gdLst>
                <a:gd name="T0" fmla="*/ 199 w 672"/>
                <a:gd name="T1" fmla="*/ 430 h 600"/>
                <a:gd name="T2" fmla="*/ 402 w 672"/>
                <a:gd name="T3" fmla="*/ 430 h 600"/>
                <a:gd name="T4" fmla="*/ 434 w 672"/>
                <a:gd name="T5" fmla="*/ 507 h 600"/>
                <a:gd name="T6" fmla="*/ 164 w 672"/>
                <a:gd name="T7" fmla="*/ 507 h 600"/>
                <a:gd name="T8" fmla="*/ 121 w 672"/>
                <a:gd name="T9" fmla="*/ 600 h 600"/>
                <a:gd name="T10" fmla="*/ 0 w 672"/>
                <a:gd name="T11" fmla="*/ 600 h 600"/>
                <a:gd name="T12" fmla="*/ 297 w 672"/>
                <a:gd name="T13" fmla="*/ 0 h 600"/>
                <a:gd name="T14" fmla="*/ 379 w 672"/>
                <a:gd name="T15" fmla="*/ 0 h 600"/>
                <a:gd name="T16" fmla="*/ 672 w 672"/>
                <a:gd name="T17" fmla="*/ 600 h 600"/>
                <a:gd name="T18" fmla="*/ 555 w 672"/>
                <a:gd name="T19" fmla="*/ 600 h 600"/>
                <a:gd name="T20" fmla="*/ 336 w 672"/>
                <a:gd name="T21" fmla="*/ 135 h 600"/>
                <a:gd name="T22" fmla="*/ 199 w 672"/>
                <a:gd name="T23" fmla="*/ 430 h 600"/>
                <a:gd name="T24" fmla="*/ 199 w 672"/>
                <a:gd name="T25" fmla="*/ 430 h 600"/>
                <a:gd name="T26" fmla="*/ 199 w 672"/>
                <a:gd name="T27" fmla="*/ 430 h 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2"/>
                <a:gd name="T43" fmla="*/ 0 h 600"/>
                <a:gd name="T44" fmla="*/ 672 w 672"/>
                <a:gd name="T45" fmla="*/ 600 h 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2" h="600">
                  <a:moveTo>
                    <a:pt x="199" y="430"/>
                  </a:moveTo>
                  <a:lnTo>
                    <a:pt x="402" y="430"/>
                  </a:lnTo>
                  <a:lnTo>
                    <a:pt x="434" y="507"/>
                  </a:lnTo>
                  <a:lnTo>
                    <a:pt x="164" y="507"/>
                  </a:lnTo>
                  <a:lnTo>
                    <a:pt x="121" y="600"/>
                  </a:lnTo>
                  <a:lnTo>
                    <a:pt x="0" y="600"/>
                  </a:lnTo>
                  <a:lnTo>
                    <a:pt x="297" y="0"/>
                  </a:lnTo>
                  <a:lnTo>
                    <a:pt x="379" y="0"/>
                  </a:lnTo>
                  <a:lnTo>
                    <a:pt x="672" y="600"/>
                  </a:lnTo>
                  <a:lnTo>
                    <a:pt x="555" y="600"/>
                  </a:lnTo>
                  <a:lnTo>
                    <a:pt x="336" y="135"/>
                  </a:lnTo>
                  <a:lnTo>
                    <a:pt x="199" y="430"/>
                  </a:lnTo>
                  <a:close/>
                </a:path>
              </a:pathLst>
            </a:custGeom>
            <a:solidFill>
              <a:srgbClr val="CC0000"/>
            </a:solidFill>
            <a:ln w="9525">
              <a:noFill/>
              <a:round/>
              <a:headEnd/>
              <a:tailEnd/>
            </a:ln>
          </p:spPr>
          <p:txBody>
            <a:bodyPr/>
            <a:lstStyle/>
            <a:p>
              <a:endParaRPr lang="en-US" dirty="0">
                <a:solidFill>
                  <a:srgbClr val="323232"/>
                </a:solidFill>
              </a:endParaRPr>
            </a:p>
          </p:txBody>
        </p:sp>
        <p:sp>
          <p:nvSpPr>
            <p:cNvPr id="46" name="Freeform 822"/>
            <p:cNvSpPr>
              <a:spLocks/>
            </p:cNvSpPr>
            <p:nvPr/>
          </p:nvSpPr>
          <p:spPr bwMode="black">
            <a:xfrm>
              <a:off x="3627" y="4976"/>
              <a:ext cx="666" cy="606"/>
            </a:xfrm>
            <a:custGeom>
              <a:avLst/>
              <a:gdLst>
                <a:gd name="T0" fmla="*/ 0 w 666"/>
                <a:gd name="T1" fmla="*/ 0 h 606"/>
                <a:gd name="T2" fmla="*/ 291 w 666"/>
                <a:gd name="T3" fmla="*/ 606 h 606"/>
                <a:gd name="T4" fmla="*/ 298 w 666"/>
                <a:gd name="T5" fmla="*/ 606 h 606"/>
                <a:gd name="T6" fmla="*/ 369 w 666"/>
                <a:gd name="T7" fmla="*/ 606 h 606"/>
                <a:gd name="T8" fmla="*/ 376 w 666"/>
                <a:gd name="T9" fmla="*/ 606 h 606"/>
                <a:gd name="T10" fmla="*/ 666 w 666"/>
                <a:gd name="T11" fmla="*/ 0 h 606"/>
                <a:gd name="T12" fmla="*/ 550 w 666"/>
                <a:gd name="T13" fmla="*/ 0 h 606"/>
                <a:gd name="T14" fmla="*/ 334 w 666"/>
                <a:gd name="T15" fmla="*/ 477 h 606"/>
                <a:gd name="T16" fmla="*/ 117 w 666"/>
                <a:gd name="T17" fmla="*/ 0 h 606"/>
                <a:gd name="T18" fmla="*/ 0 w 666"/>
                <a:gd name="T19" fmla="*/ 0 h 606"/>
                <a:gd name="T20" fmla="*/ 0 w 666"/>
                <a:gd name="T21" fmla="*/ 0 h 606"/>
                <a:gd name="T22" fmla="*/ 0 w 666"/>
                <a:gd name="T23" fmla="*/ 0 h 60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66"/>
                <a:gd name="T37" fmla="*/ 0 h 606"/>
                <a:gd name="T38" fmla="*/ 666 w 666"/>
                <a:gd name="T39" fmla="*/ 606 h 60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66" h="606">
                  <a:moveTo>
                    <a:pt x="0" y="0"/>
                  </a:moveTo>
                  <a:lnTo>
                    <a:pt x="291" y="606"/>
                  </a:lnTo>
                  <a:lnTo>
                    <a:pt x="298" y="606"/>
                  </a:lnTo>
                  <a:lnTo>
                    <a:pt x="369" y="606"/>
                  </a:lnTo>
                  <a:lnTo>
                    <a:pt x="376" y="606"/>
                  </a:lnTo>
                  <a:lnTo>
                    <a:pt x="666" y="0"/>
                  </a:lnTo>
                  <a:lnTo>
                    <a:pt x="550" y="0"/>
                  </a:lnTo>
                  <a:lnTo>
                    <a:pt x="334" y="477"/>
                  </a:lnTo>
                  <a:lnTo>
                    <a:pt x="117" y="0"/>
                  </a:lnTo>
                  <a:lnTo>
                    <a:pt x="0" y="0"/>
                  </a:lnTo>
                  <a:close/>
                </a:path>
              </a:pathLst>
            </a:custGeom>
            <a:solidFill>
              <a:srgbClr val="CC0000"/>
            </a:solidFill>
            <a:ln w="9525">
              <a:noFill/>
              <a:round/>
              <a:headEnd/>
              <a:tailEnd/>
            </a:ln>
          </p:spPr>
          <p:txBody>
            <a:bodyPr/>
            <a:lstStyle/>
            <a:p>
              <a:endParaRPr lang="en-US" dirty="0">
                <a:solidFill>
                  <a:srgbClr val="323232"/>
                </a:solidFill>
              </a:endParaRPr>
            </a:p>
          </p:txBody>
        </p:sp>
        <p:sp>
          <p:nvSpPr>
            <p:cNvPr id="47" name="Freeform 823"/>
            <p:cNvSpPr>
              <a:spLocks/>
            </p:cNvSpPr>
            <p:nvPr/>
          </p:nvSpPr>
          <p:spPr bwMode="black">
            <a:xfrm>
              <a:off x="4755" y="4976"/>
              <a:ext cx="666" cy="828"/>
            </a:xfrm>
            <a:custGeom>
              <a:avLst/>
              <a:gdLst>
                <a:gd name="T0" fmla="*/ 264 w 666"/>
                <a:gd name="T1" fmla="*/ 828 h 828"/>
                <a:gd name="T2" fmla="*/ 666 w 666"/>
                <a:gd name="T3" fmla="*/ 0 h 828"/>
                <a:gd name="T4" fmla="*/ 546 w 666"/>
                <a:gd name="T5" fmla="*/ 0 h 828"/>
                <a:gd name="T6" fmla="*/ 325 w 666"/>
                <a:gd name="T7" fmla="*/ 482 h 828"/>
                <a:gd name="T8" fmla="*/ 115 w 666"/>
                <a:gd name="T9" fmla="*/ 0 h 828"/>
                <a:gd name="T10" fmla="*/ 0 w 666"/>
                <a:gd name="T11" fmla="*/ 0 h 828"/>
                <a:gd name="T12" fmla="*/ 264 w 666"/>
                <a:gd name="T13" fmla="*/ 603 h 828"/>
                <a:gd name="T14" fmla="*/ 151 w 666"/>
                <a:gd name="T15" fmla="*/ 828 h 828"/>
                <a:gd name="T16" fmla="*/ 264 w 666"/>
                <a:gd name="T17" fmla="*/ 828 h 828"/>
                <a:gd name="T18" fmla="*/ 264 w 666"/>
                <a:gd name="T19" fmla="*/ 828 h 828"/>
                <a:gd name="T20" fmla="*/ 264 w 666"/>
                <a:gd name="T21" fmla="*/ 828 h 8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6"/>
                <a:gd name="T34" fmla="*/ 0 h 828"/>
                <a:gd name="T35" fmla="*/ 666 w 666"/>
                <a:gd name="T36" fmla="*/ 828 h 8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6" h="828">
                  <a:moveTo>
                    <a:pt x="264" y="828"/>
                  </a:moveTo>
                  <a:lnTo>
                    <a:pt x="666" y="0"/>
                  </a:lnTo>
                  <a:lnTo>
                    <a:pt x="546" y="0"/>
                  </a:lnTo>
                  <a:lnTo>
                    <a:pt x="325" y="482"/>
                  </a:lnTo>
                  <a:lnTo>
                    <a:pt x="115" y="0"/>
                  </a:lnTo>
                  <a:lnTo>
                    <a:pt x="0" y="0"/>
                  </a:lnTo>
                  <a:lnTo>
                    <a:pt x="264" y="603"/>
                  </a:lnTo>
                  <a:lnTo>
                    <a:pt x="151" y="828"/>
                  </a:lnTo>
                  <a:lnTo>
                    <a:pt x="264" y="828"/>
                  </a:lnTo>
                  <a:close/>
                </a:path>
              </a:pathLst>
            </a:custGeom>
            <a:solidFill>
              <a:srgbClr val="CC0000"/>
            </a:solidFill>
            <a:ln w="9525">
              <a:noFill/>
              <a:round/>
              <a:headEnd/>
              <a:tailEnd/>
            </a:ln>
          </p:spPr>
          <p:txBody>
            <a:bodyPr/>
            <a:lstStyle/>
            <a:p>
              <a:endParaRPr lang="en-US" dirty="0">
                <a:solidFill>
                  <a:srgbClr val="323232"/>
                </a:solidFill>
              </a:endParaRPr>
            </a:p>
          </p:txBody>
        </p:sp>
      </p:grpSp>
      <p:sp>
        <p:nvSpPr>
          <p:cNvPr id="2" name="Title 1"/>
          <p:cNvSpPr>
            <a:spLocks noGrp="1"/>
          </p:cNvSpPr>
          <p:nvPr>
            <p:ph type="title"/>
          </p:nvPr>
        </p:nvSpPr>
        <p:spPr>
          <a:xfrm>
            <a:off x="722312" y="2130552"/>
            <a:ext cx="6400800" cy="1097280"/>
          </a:xfrm>
        </p:spPr>
        <p:txBody>
          <a:bodyPr anchor="b"/>
          <a:lstStyle>
            <a:lvl1pPr algn="r">
              <a:defRPr sz="2800" b="0" i="0" cap="none" baseline="0">
                <a:solidFill>
                  <a:schemeClr val="accent1"/>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722312" y="3300984"/>
            <a:ext cx="6400800" cy="1130300"/>
          </a:xfrm>
        </p:spPr>
        <p:txBody>
          <a:bodyPr anchor="t">
            <a:noAutofit/>
          </a:bodyPr>
          <a:lstStyle>
            <a:lvl1pPr marL="0" indent="0" algn="r">
              <a:buNone/>
              <a:defRPr sz="24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8" name="TextBox 47"/>
          <p:cNvSpPr txBox="1"/>
          <p:nvPr userDrawn="1"/>
        </p:nvSpPr>
        <p:spPr>
          <a:xfrm>
            <a:off x="457200" y="6537960"/>
            <a:ext cx="4812536" cy="203133"/>
          </a:xfrm>
          <a:prstGeom prst="rect">
            <a:avLst/>
          </a:prstGeom>
          <a:noFill/>
        </p:spPr>
        <p:txBody>
          <a:bodyPr wrap="none" rtlCol="0" anchor="ctr">
            <a:spAutoFit/>
          </a:bodyPr>
          <a:lstStyle/>
          <a:p>
            <a:pPr>
              <a:lnSpc>
                <a:spcPct val="90000"/>
              </a:lnSpc>
              <a:defRPr/>
            </a:pPr>
            <a:r>
              <a:rPr lang="en-US" sz="800" dirty="0" smtClean="0">
                <a:solidFill>
                  <a:srgbClr val="8F8F8F"/>
                </a:solidFill>
              </a:rPr>
              <a:t>© 2011 Avaya – Proprietary &amp; Confidential.  Use pursuant to your signed agreement or Avaya policy. </a:t>
            </a: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Quote Slide">
    <p:spTree>
      <p:nvGrpSpPr>
        <p:cNvPr id="1" name=""/>
        <p:cNvGrpSpPr/>
        <p:nvPr/>
      </p:nvGrpSpPr>
      <p:grpSpPr>
        <a:xfrm>
          <a:off x="0" y="0"/>
          <a:ext cx="0" cy="0"/>
          <a:chOff x="0" y="0"/>
          <a:chExt cx="0" cy="0"/>
        </a:xfrm>
      </p:grpSpPr>
      <p:sp>
        <p:nvSpPr>
          <p:cNvPr id="8" name="Rectangle 42"/>
          <p:cNvSpPr>
            <a:spLocks noChangeArrowheads="1"/>
          </p:cNvSpPr>
          <p:nvPr/>
        </p:nvSpPr>
        <p:spPr bwMode="invGray">
          <a:xfrm>
            <a:off x="0" y="1581151"/>
            <a:ext cx="9144000" cy="3475038"/>
          </a:xfrm>
          <a:prstGeom prst="rect">
            <a:avLst/>
          </a:prstGeom>
          <a:gradFill rotWithShape="1">
            <a:gsLst>
              <a:gs pos="0">
                <a:srgbClr val="98050E"/>
              </a:gs>
              <a:gs pos="100000">
                <a:srgbClr val="D10811"/>
              </a:gs>
            </a:gsLst>
            <a:lin ang="0" scaled="1"/>
          </a:gradFill>
          <a:ln w="9525">
            <a:noFill/>
            <a:miter lim="800000"/>
            <a:headEnd/>
            <a:tailEnd/>
          </a:ln>
        </p:spPr>
        <p:txBody>
          <a:bodyPr wrap="none" anchor="ctr"/>
          <a:lstStyle/>
          <a:p>
            <a:endParaRPr lang="en-US" dirty="0">
              <a:solidFill>
                <a:srgbClr val="323232"/>
              </a:solidFill>
            </a:endParaRPr>
          </a:p>
        </p:txBody>
      </p:sp>
      <p:sp>
        <p:nvSpPr>
          <p:cNvPr id="9" name="Rectangle 7"/>
          <p:cNvSpPr>
            <a:spLocks noChangeArrowheads="1"/>
          </p:cNvSpPr>
          <p:nvPr/>
        </p:nvSpPr>
        <p:spPr bwMode="invGray">
          <a:xfrm>
            <a:off x="3159125" y="1581151"/>
            <a:ext cx="304800" cy="246063"/>
          </a:xfrm>
          <a:prstGeom prst="rect">
            <a:avLst/>
          </a:prstGeom>
          <a:solidFill>
            <a:srgbClr val="D10811">
              <a:alpha val="70195"/>
            </a:srgbClr>
          </a:solidFill>
          <a:ln w="9525">
            <a:noFill/>
            <a:miter lim="800000"/>
            <a:headEnd/>
            <a:tailEnd/>
          </a:ln>
        </p:spPr>
        <p:txBody>
          <a:bodyPr wrap="none" anchor="ctr"/>
          <a:lstStyle/>
          <a:p>
            <a:endParaRPr lang="en-US" dirty="0">
              <a:solidFill>
                <a:srgbClr val="323232"/>
              </a:solidFill>
            </a:endParaRPr>
          </a:p>
        </p:txBody>
      </p:sp>
      <p:sp>
        <p:nvSpPr>
          <p:cNvPr id="10" name="Rectangle 8"/>
          <p:cNvSpPr>
            <a:spLocks noChangeArrowheads="1"/>
          </p:cNvSpPr>
          <p:nvPr/>
        </p:nvSpPr>
        <p:spPr bwMode="invGray">
          <a:xfrm>
            <a:off x="2843213" y="1581151"/>
            <a:ext cx="304800" cy="246063"/>
          </a:xfrm>
          <a:prstGeom prst="rect">
            <a:avLst/>
          </a:prstGeom>
          <a:solidFill>
            <a:srgbClr val="D10811">
              <a:alpha val="59999"/>
            </a:srgbClr>
          </a:solidFill>
          <a:ln w="9525">
            <a:noFill/>
            <a:miter lim="800000"/>
            <a:headEnd/>
            <a:tailEnd/>
          </a:ln>
        </p:spPr>
        <p:txBody>
          <a:bodyPr wrap="none" anchor="ctr"/>
          <a:lstStyle/>
          <a:p>
            <a:endParaRPr lang="en-US" dirty="0">
              <a:solidFill>
                <a:srgbClr val="323232"/>
              </a:solidFill>
            </a:endParaRPr>
          </a:p>
        </p:txBody>
      </p:sp>
      <p:sp>
        <p:nvSpPr>
          <p:cNvPr id="11" name="Rectangle 14"/>
          <p:cNvSpPr>
            <a:spLocks noChangeArrowheads="1"/>
          </p:cNvSpPr>
          <p:nvPr/>
        </p:nvSpPr>
        <p:spPr bwMode="invGray">
          <a:xfrm>
            <a:off x="8526463" y="1581151"/>
            <a:ext cx="304800" cy="250825"/>
          </a:xfrm>
          <a:prstGeom prst="rect">
            <a:avLst/>
          </a:prstGeom>
          <a:solidFill>
            <a:srgbClr val="D10811">
              <a:alpha val="79999"/>
            </a:srgbClr>
          </a:solidFill>
          <a:ln w="9525">
            <a:noFill/>
            <a:miter lim="800000"/>
            <a:headEnd/>
            <a:tailEnd/>
          </a:ln>
        </p:spPr>
        <p:txBody>
          <a:bodyPr wrap="none" anchor="ctr"/>
          <a:lstStyle/>
          <a:p>
            <a:endParaRPr lang="en-US" dirty="0">
              <a:solidFill>
                <a:srgbClr val="323232"/>
              </a:solidFill>
            </a:endParaRPr>
          </a:p>
        </p:txBody>
      </p:sp>
      <p:sp>
        <p:nvSpPr>
          <p:cNvPr id="12" name="Rectangle 15"/>
          <p:cNvSpPr>
            <a:spLocks noChangeArrowheads="1"/>
          </p:cNvSpPr>
          <p:nvPr/>
        </p:nvSpPr>
        <p:spPr bwMode="invGray">
          <a:xfrm>
            <a:off x="8210550" y="1581151"/>
            <a:ext cx="304800" cy="250825"/>
          </a:xfrm>
          <a:prstGeom prst="rect">
            <a:avLst/>
          </a:prstGeom>
          <a:solidFill>
            <a:srgbClr val="D10811">
              <a:alpha val="79999"/>
            </a:srgbClr>
          </a:solidFill>
          <a:ln w="9525">
            <a:noFill/>
            <a:miter lim="800000"/>
            <a:headEnd/>
            <a:tailEnd/>
          </a:ln>
        </p:spPr>
        <p:txBody>
          <a:bodyPr wrap="none" anchor="ctr"/>
          <a:lstStyle/>
          <a:p>
            <a:endParaRPr lang="en-US" dirty="0">
              <a:solidFill>
                <a:srgbClr val="323232"/>
              </a:solidFill>
            </a:endParaRPr>
          </a:p>
        </p:txBody>
      </p:sp>
      <p:sp>
        <p:nvSpPr>
          <p:cNvPr id="13" name="Rectangle 16"/>
          <p:cNvSpPr>
            <a:spLocks noChangeArrowheads="1"/>
          </p:cNvSpPr>
          <p:nvPr/>
        </p:nvSpPr>
        <p:spPr bwMode="invGray">
          <a:xfrm>
            <a:off x="7894638" y="1581151"/>
            <a:ext cx="304800" cy="250825"/>
          </a:xfrm>
          <a:prstGeom prst="rect">
            <a:avLst/>
          </a:prstGeom>
          <a:solidFill>
            <a:srgbClr val="D10811">
              <a:alpha val="79999"/>
            </a:srgbClr>
          </a:solidFill>
          <a:ln w="9525">
            <a:noFill/>
            <a:miter lim="800000"/>
            <a:headEnd/>
            <a:tailEnd/>
          </a:ln>
        </p:spPr>
        <p:txBody>
          <a:bodyPr wrap="none" anchor="ctr"/>
          <a:lstStyle/>
          <a:p>
            <a:endParaRPr lang="en-US" dirty="0">
              <a:solidFill>
                <a:srgbClr val="323232"/>
              </a:solidFill>
            </a:endParaRPr>
          </a:p>
        </p:txBody>
      </p:sp>
      <p:sp>
        <p:nvSpPr>
          <p:cNvPr id="14" name="Rectangle 17"/>
          <p:cNvSpPr>
            <a:spLocks noChangeArrowheads="1"/>
          </p:cNvSpPr>
          <p:nvPr/>
        </p:nvSpPr>
        <p:spPr bwMode="invGray">
          <a:xfrm>
            <a:off x="7578725" y="1581151"/>
            <a:ext cx="304800" cy="250825"/>
          </a:xfrm>
          <a:prstGeom prst="rect">
            <a:avLst/>
          </a:prstGeom>
          <a:solidFill>
            <a:srgbClr val="D10811">
              <a:alpha val="79999"/>
            </a:srgbClr>
          </a:solidFill>
          <a:ln w="9525">
            <a:noFill/>
            <a:miter lim="800000"/>
            <a:headEnd/>
            <a:tailEnd/>
          </a:ln>
        </p:spPr>
        <p:txBody>
          <a:bodyPr wrap="none" anchor="ctr"/>
          <a:lstStyle/>
          <a:p>
            <a:endParaRPr lang="en-US" dirty="0">
              <a:solidFill>
                <a:srgbClr val="323232"/>
              </a:solidFill>
            </a:endParaRPr>
          </a:p>
        </p:txBody>
      </p:sp>
      <p:sp>
        <p:nvSpPr>
          <p:cNvPr id="15" name="Rectangle 18"/>
          <p:cNvSpPr>
            <a:spLocks noChangeArrowheads="1"/>
          </p:cNvSpPr>
          <p:nvPr/>
        </p:nvSpPr>
        <p:spPr bwMode="invGray">
          <a:xfrm>
            <a:off x="7262813" y="1581151"/>
            <a:ext cx="304800" cy="250825"/>
          </a:xfrm>
          <a:prstGeom prst="rect">
            <a:avLst/>
          </a:prstGeom>
          <a:solidFill>
            <a:srgbClr val="D10811">
              <a:alpha val="79999"/>
            </a:srgbClr>
          </a:solidFill>
          <a:ln w="9525">
            <a:noFill/>
            <a:miter lim="800000"/>
            <a:headEnd/>
            <a:tailEnd/>
          </a:ln>
        </p:spPr>
        <p:txBody>
          <a:bodyPr wrap="none" anchor="ctr"/>
          <a:lstStyle/>
          <a:p>
            <a:endParaRPr lang="en-US" dirty="0">
              <a:solidFill>
                <a:srgbClr val="323232"/>
              </a:solidFill>
            </a:endParaRPr>
          </a:p>
        </p:txBody>
      </p:sp>
      <p:sp>
        <p:nvSpPr>
          <p:cNvPr id="16" name="Rectangle 19"/>
          <p:cNvSpPr>
            <a:spLocks noChangeArrowheads="1"/>
          </p:cNvSpPr>
          <p:nvPr/>
        </p:nvSpPr>
        <p:spPr bwMode="invGray">
          <a:xfrm>
            <a:off x="6946900" y="1581151"/>
            <a:ext cx="304800" cy="250825"/>
          </a:xfrm>
          <a:prstGeom prst="rect">
            <a:avLst/>
          </a:prstGeom>
          <a:solidFill>
            <a:srgbClr val="D10811">
              <a:alpha val="79999"/>
            </a:srgbClr>
          </a:solidFill>
          <a:ln w="9525">
            <a:noFill/>
            <a:miter lim="800000"/>
            <a:headEnd/>
            <a:tailEnd/>
          </a:ln>
        </p:spPr>
        <p:txBody>
          <a:bodyPr wrap="none" anchor="ctr"/>
          <a:lstStyle/>
          <a:p>
            <a:endParaRPr lang="en-US" dirty="0">
              <a:solidFill>
                <a:srgbClr val="323232"/>
              </a:solidFill>
            </a:endParaRPr>
          </a:p>
        </p:txBody>
      </p:sp>
      <p:sp>
        <p:nvSpPr>
          <p:cNvPr id="17" name="Rectangle 20"/>
          <p:cNvSpPr>
            <a:spLocks noChangeArrowheads="1"/>
          </p:cNvSpPr>
          <p:nvPr/>
        </p:nvSpPr>
        <p:spPr bwMode="invGray">
          <a:xfrm>
            <a:off x="6630988" y="1581151"/>
            <a:ext cx="304800" cy="250825"/>
          </a:xfrm>
          <a:prstGeom prst="rect">
            <a:avLst/>
          </a:prstGeom>
          <a:solidFill>
            <a:srgbClr val="D10811">
              <a:alpha val="79999"/>
            </a:srgbClr>
          </a:solidFill>
          <a:ln w="9525">
            <a:noFill/>
            <a:miter lim="800000"/>
            <a:headEnd/>
            <a:tailEnd/>
          </a:ln>
        </p:spPr>
        <p:txBody>
          <a:bodyPr wrap="none" anchor="ctr"/>
          <a:lstStyle/>
          <a:p>
            <a:endParaRPr lang="en-US" dirty="0">
              <a:solidFill>
                <a:srgbClr val="323232"/>
              </a:solidFill>
            </a:endParaRPr>
          </a:p>
        </p:txBody>
      </p:sp>
      <p:sp>
        <p:nvSpPr>
          <p:cNvPr id="18" name="Rectangle 21"/>
          <p:cNvSpPr>
            <a:spLocks noChangeArrowheads="1"/>
          </p:cNvSpPr>
          <p:nvPr/>
        </p:nvSpPr>
        <p:spPr bwMode="invGray">
          <a:xfrm>
            <a:off x="6316663" y="1581151"/>
            <a:ext cx="304800" cy="250825"/>
          </a:xfrm>
          <a:prstGeom prst="rect">
            <a:avLst/>
          </a:prstGeom>
          <a:solidFill>
            <a:srgbClr val="D10811"/>
          </a:solidFill>
          <a:ln w="9525">
            <a:noFill/>
            <a:miter lim="800000"/>
            <a:headEnd/>
            <a:tailEnd/>
          </a:ln>
        </p:spPr>
        <p:txBody>
          <a:bodyPr wrap="none" anchor="ctr"/>
          <a:lstStyle/>
          <a:p>
            <a:endParaRPr lang="en-US" dirty="0">
              <a:solidFill>
                <a:srgbClr val="323232"/>
              </a:solidFill>
            </a:endParaRPr>
          </a:p>
        </p:txBody>
      </p:sp>
      <p:sp>
        <p:nvSpPr>
          <p:cNvPr id="19" name="Rectangle 22"/>
          <p:cNvSpPr>
            <a:spLocks noChangeArrowheads="1"/>
          </p:cNvSpPr>
          <p:nvPr/>
        </p:nvSpPr>
        <p:spPr bwMode="invGray">
          <a:xfrm>
            <a:off x="6000750" y="1581151"/>
            <a:ext cx="304800" cy="250825"/>
          </a:xfrm>
          <a:prstGeom prst="rect">
            <a:avLst/>
          </a:prstGeom>
          <a:solidFill>
            <a:srgbClr val="D10811">
              <a:alpha val="79999"/>
            </a:srgbClr>
          </a:solidFill>
          <a:ln w="9525">
            <a:noFill/>
            <a:miter lim="800000"/>
            <a:headEnd/>
            <a:tailEnd/>
          </a:ln>
        </p:spPr>
        <p:txBody>
          <a:bodyPr wrap="none" anchor="ctr"/>
          <a:lstStyle/>
          <a:p>
            <a:endParaRPr lang="en-US" dirty="0">
              <a:solidFill>
                <a:srgbClr val="323232"/>
              </a:solidFill>
            </a:endParaRPr>
          </a:p>
        </p:txBody>
      </p:sp>
      <p:sp>
        <p:nvSpPr>
          <p:cNvPr id="20" name="Rectangle 23"/>
          <p:cNvSpPr>
            <a:spLocks noChangeArrowheads="1"/>
          </p:cNvSpPr>
          <p:nvPr/>
        </p:nvSpPr>
        <p:spPr bwMode="invGray">
          <a:xfrm>
            <a:off x="5684838" y="1581151"/>
            <a:ext cx="304800" cy="250825"/>
          </a:xfrm>
          <a:prstGeom prst="rect">
            <a:avLst/>
          </a:prstGeom>
          <a:solidFill>
            <a:srgbClr val="D10811">
              <a:alpha val="79999"/>
            </a:srgbClr>
          </a:solidFill>
          <a:ln w="9525">
            <a:noFill/>
            <a:miter lim="800000"/>
            <a:headEnd/>
            <a:tailEnd/>
          </a:ln>
        </p:spPr>
        <p:txBody>
          <a:bodyPr wrap="none" anchor="ctr"/>
          <a:lstStyle/>
          <a:p>
            <a:endParaRPr lang="en-US" dirty="0">
              <a:solidFill>
                <a:srgbClr val="323232"/>
              </a:solidFill>
            </a:endParaRPr>
          </a:p>
        </p:txBody>
      </p:sp>
      <p:sp>
        <p:nvSpPr>
          <p:cNvPr id="21" name="Rectangle 24"/>
          <p:cNvSpPr>
            <a:spLocks noChangeArrowheads="1"/>
          </p:cNvSpPr>
          <p:nvPr/>
        </p:nvSpPr>
        <p:spPr bwMode="invGray">
          <a:xfrm>
            <a:off x="5368925" y="1581151"/>
            <a:ext cx="304800" cy="250825"/>
          </a:xfrm>
          <a:prstGeom prst="rect">
            <a:avLst/>
          </a:prstGeom>
          <a:solidFill>
            <a:srgbClr val="D10811">
              <a:alpha val="38039"/>
            </a:srgbClr>
          </a:solidFill>
          <a:ln w="9525">
            <a:noFill/>
            <a:miter lim="800000"/>
            <a:headEnd/>
            <a:tailEnd/>
          </a:ln>
        </p:spPr>
        <p:txBody>
          <a:bodyPr wrap="none" anchor="ctr"/>
          <a:lstStyle/>
          <a:p>
            <a:endParaRPr lang="en-US" dirty="0">
              <a:solidFill>
                <a:srgbClr val="323232"/>
              </a:solidFill>
            </a:endParaRPr>
          </a:p>
        </p:txBody>
      </p:sp>
      <p:sp>
        <p:nvSpPr>
          <p:cNvPr id="22" name="Rectangle 26"/>
          <p:cNvSpPr>
            <a:spLocks noChangeArrowheads="1"/>
          </p:cNvSpPr>
          <p:nvPr/>
        </p:nvSpPr>
        <p:spPr bwMode="invGray">
          <a:xfrm>
            <a:off x="4737100" y="1581151"/>
            <a:ext cx="304800" cy="250825"/>
          </a:xfrm>
          <a:prstGeom prst="rect">
            <a:avLst/>
          </a:prstGeom>
          <a:solidFill>
            <a:srgbClr val="D10811">
              <a:alpha val="79999"/>
            </a:srgbClr>
          </a:solidFill>
          <a:ln w="9525">
            <a:noFill/>
            <a:miter lim="800000"/>
            <a:headEnd/>
            <a:tailEnd/>
          </a:ln>
        </p:spPr>
        <p:txBody>
          <a:bodyPr wrap="none" anchor="ctr"/>
          <a:lstStyle/>
          <a:p>
            <a:endParaRPr lang="en-US" dirty="0">
              <a:solidFill>
                <a:srgbClr val="323232"/>
              </a:solidFill>
            </a:endParaRPr>
          </a:p>
        </p:txBody>
      </p:sp>
      <p:sp>
        <p:nvSpPr>
          <p:cNvPr id="23" name="Rectangle 27"/>
          <p:cNvSpPr>
            <a:spLocks noChangeArrowheads="1"/>
          </p:cNvSpPr>
          <p:nvPr/>
        </p:nvSpPr>
        <p:spPr bwMode="invGray">
          <a:xfrm>
            <a:off x="4421188" y="1581151"/>
            <a:ext cx="304800" cy="250825"/>
          </a:xfrm>
          <a:prstGeom prst="rect">
            <a:avLst/>
          </a:prstGeom>
          <a:solidFill>
            <a:srgbClr val="D10811">
              <a:alpha val="70195"/>
            </a:srgbClr>
          </a:solidFill>
          <a:ln w="9525">
            <a:noFill/>
            <a:miter lim="800000"/>
            <a:headEnd/>
            <a:tailEnd/>
          </a:ln>
        </p:spPr>
        <p:txBody>
          <a:bodyPr wrap="none" anchor="ctr"/>
          <a:lstStyle/>
          <a:p>
            <a:endParaRPr lang="en-US" dirty="0">
              <a:solidFill>
                <a:srgbClr val="323232"/>
              </a:solidFill>
            </a:endParaRPr>
          </a:p>
        </p:txBody>
      </p:sp>
      <p:sp>
        <p:nvSpPr>
          <p:cNvPr id="24" name="Rectangle 301"/>
          <p:cNvSpPr>
            <a:spLocks noChangeArrowheads="1"/>
          </p:cNvSpPr>
          <p:nvPr/>
        </p:nvSpPr>
        <p:spPr bwMode="invGray">
          <a:xfrm>
            <a:off x="3473450" y="4767264"/>
            <a:ext cx="304800" cy="274638"/>
          </a:xfrm>
          <a:prstGeom prst="rect">
            <a:avLst/>
          </a:prstGeom>
          <a:solidFill>
            <a:srgbClr val="D10811">
              <a:alpha val="70195"/>
            </a:srgbClr>
          </a:solidFill>
          <a:ln w="9525">
            <a:noFill/>
            <a:miter lim="800000"/>
            <a:headEnd/>
            <a:tailEnd/>
          </a:ln>
        </p:spPr>
        <p:txBody>
          <a:bodyPr wrap="none" anchor="ctr"/>
          <a:lstStyle/>
          <a:p>
            <a:endParaRPr lang="en-US" dirty="0">
              <a:solidFill>
                <a:srgbClr val="323232"/>
              </a:solidFill>
            </a:endParaRPr>
          </a:p>
        </p:txBody>
      </p:sp>
      <p:sp>
        <p:nvSpPr>
          <p:cNvPr id="25" name="Rectangle 302"/>
          <p:cNvSpPr>
            <a:spLocks noChangeArrowheads="1"/>
          </p:cNvSpPr>
          <p:nvPr/>
        </p:nvSpPr>
        <p:spPr bwMode="invGray">
          <a:xfrm>
            <a:off x="3157538" y="4767264"/>
            <a:ext cx="304800" cy="274638"/>
          </a:xfrm>
          <a:prstGeom prst="rect">
            <a:avLst/>
          </a:prstGeom>
          <a:solidFill>
            <a:srgbClr val="D10811">
              <a:alpha val="38039"/>
            </a:srgbClr>
          </a:solidFill>
          <a:ln w="9525">
            <a:noFill/>
            <a:miter lim="800000"/>
            <a:headEnd/>
            <a:tailEnd/>
          </a:ln>
        </p:spPr>
        <p:txBody>
          <a:bodyPr wrap="none" anchor="ctr"/>
          <a:lstStyle/>
          <a:p>
            <a:endParaRPr lang="en-US" dirty="0">
              <a:solidFill>
                <a:srgbClr val="323232"/>
              </a:solidFill>
            </a:endParaRPr>
          </a:p>
        </p:txBody>
      </p:sp>
      <p:sp>
        <p:nvSpPr>
          <p:cNvPr id="26" name="Rectangle 304"/>
          <p:cNvSpPr>
            <a:spLocks noChangeArrowheads="1"/>
          </p:cNvSpPr>
          <p:nvPr/>
        </p:nvSpPr>
        <p:spPr bwMode="invGray">
          <a:xfrm>
            <a:off x="2525713" y="4767264"/>
            <a:ext cx="304800" cy="274638"/>
          </a:xfrm>
          <a:prstGeom prst="rect">
            <a:avLst/>
          </a:prstGeom>
          <a:solidFill>
            <a:srgbClr val="D10811">
              <a:alpha val="59999"/>
            </a:srgbClr>
          </a:solidFill>
          <a:ln w="9525">
            <a:noFill/>
            <a:miter lim="800000"/>
            <a:headEnd/>
            <a:tailEnd/>
          </a:ln>
        </p:spPr>
        <p:txBody>
          <a:bodyPr wrap="none" anchor="ctr"/>
          <a:lstStyle/>
          <a:p>
            <a:endParaRPr lang="en-US" dirty="0">
              <a:solidFill>
                <a:srgbClr val="323232"/>
              </a:solidFill>
            </a:endParaRPr>
          </a:p>
        </p:txBody>
      </p:sp>
      <p:sp>
        <p:nvSpPr>
          <p:cNvPr id="27" name="Rectangle 305"/>
          <p:cNvSpPr>
            <a:spLocks noChangeArrowheads="1"/>
          </p:cNvSpPr>
          <p:nvPr/>
        </p:nvSpPr>
        <p:spPr bwMode="invGray">
          <a:xfrm>
            <a:off x="2209800" y="4767264"/>
            <a:ext cx="304800" cy="274638"/>
          </a:xfrm>
          <a:prstGeom prst="rect">
            <a:avLst/>
          </a:prstGeom>
          <a:solidFill>
            <a:srgbClr val="D10811">
              <a:alpha val="36862"/>
            </a:srgbClr>
          </a:solidFill>
          <a:ln w="9525">
            <a:noFill/>
            <a:miter lim="800000"/>
            <a:headEnd/>
            <a:tailEnd/>
          </a:ln>
        </p:spPr>
        <p:txBody>
          <a:bodyPr wrap="none" anchor="ctr"/>
          <a:lstStyle/>
          <a:p>
            <a:endParaRPr lang="en-US" dirty="0">
              <a:solidFill>
                <a:srgbClr val="323232"/>
              </a:solidFill>
            </a:endParaRPr>
          </a:p>
        </p:txBody>
      </p:sp>
      <p:sp>
        <p:nvSpPr>
          <p:cNvPr id="28" name="Rectangle 307"/>
          <p:cNvSpPr>
            <a:spLocks noChangeArrowheads="1"/>
          </p:cNvSpPr>
          <p:nvPr/>
        </p:nvSpPr>
        <p:spPr bwMode="invGray">
          <a:xfrm>
            <a:off x="1579563" y="4767264"/>
            <a:ext cx="304800" cy="274638"/>
          </a:xfrm>
          <a:prstGeom prst="rect">
            <a:avLst/>
          </a:prstGeom>
          <a:solidFill>
            <a:srgbClr val="D10811">
              <a:alpha val="36862"/>
            </a:srgbClr>
          </a:solidFill>
          <a:ln w="9525">
            <a:noFill/>
            <a:miter lim="800000"/>
            <a:headEnd/>
            <a:tailEnd/>
          </a:ln>
        </p:spPr>
        <p:txBody>
          <a:bodyPr wrap="none" anchor="ctr"/>
          <a:lstStyle/>
          <a:p>
            <a:endParaRPr lang="en-US" dirty="0">
              <a:solidFill>
                <a:srgbClr val="323232"/>
              </a:solidFill>
            </a:endParaRPr>
          </a:p>
        </p:txBody>
      </p:sp>
      <p:sp>
        <p:nvSpPr>
          <p:cNvPr id="29" name="Rectangle 311"/>
          <p:cNvSpPr>
            <a:spLocks noChangeArrowheads="1"/>
          </p:cNvSpPr>
          <p:nvPr/>
        </p:nvSpPr>
        <p:spPr bwMode="invGray">
          <a:xfrm>
            <a:off x="8524875" y="4767264"/>
            <a:ext cx="304800" cy="274638"/>
          </a:xfrm>
          <a:prstGeom prst="rect">
            <a:avLst/>
          </a:prstGeom>
          <a:solidFill>
            <a:srgbClr val="D10811">
              <a:alpha val="79999"/>
            </a:srgbClr>
          </a:solidFill>
          <a:ln w="9525">
            <a:noFill/>
            <a:miter lim="800000"/>
            <a:headEnd/>
            <a:tailEnd/>
          </a:ln>
        </p:spPr>
        <p:txBody>
          <a:bodyPr wrap="none" anchor="ctr"/>
          <a:lstStyle/>
          <a:p>
            <a:endParaRPr lang="en-US" dirty="0">
              <a:solidFill>
                <a:srgbClr val="323232"/>
              </a:solidFill>
            </a:endParaRPr>
          </a:p>
        </p:txBody>
      </p:sp>
      <p:sp>
        <p:nvSpPr>
          <p:cNvPr id="30" name="Rectangle 312"/>
          <p:cNvSpPr>
            <a:spLocks noChangeArrowheads="1"/>
          </p:cNvSpPr>
          <p:nvPr/>
        </p:nvSpPr>
        <p:spPr bwMode="invGray">
          <a:xfrm>
            <a:off x="8208963" y="4767264"/>
            <a:ext cx="304800" cy="274638"/>
          </a:xfrm>
          <a:prstGeom prst="rect">
            <a:avLst/>
          </a:prstGeom>
          <a:solidFill>
            <a:srgbClr val="D10811">
              <a:alpha val="79999"/>
            </a:srgbClr>
          </a:solidFill>
          <a:ln w="9525">
            <a:noFill/>
            <a:miter lim="800000"/>
            <a:headEnd/>
            <a:tailEnd/>
          </a:ln>
        </p:spPr>
        <p:txBody>
          <a:bodyPr wrap="none" anchor="ctr"/>
          <a:lstStyle/>
          <a:p>
            <a:endParaRPr lang="en-US" dirty="0">
              <a:solidFill>
                <a:srgbClr val="323232"/>
              </a:solidFill>
            </a:endParaRPr>
          </a:p>
        </p:txBody>
      </p:sp>
      <p:sp>
        <p:nvSpPr>
          <p:cNvPr id="31" name="Rectangle 314"/>
          <p:cNvSpPr>
            <a:spLocks noChangeArrowheads="1"/>
          </p:cNvSpPr>
          <p:nvPr/>
        </p:nvSpPr>
        <p:spPr bwMode="invGray">
          <a:xfrm>
            <a:off x="7577138" y="4767264"/>
            <a:ext cx="304800" cy="274638"/>
          </a:xfrm>
          <a:prstGeom prst="rect">
            <a:avLst/>
          </a:prstGeom>
          <a:solidFill>
            <a:srgbClr val="D10811">
              <a:alpha val="79999"/>
            </a:srgbClr>
          </a:solidFill>
          <a:ln w="9525">
            <a:noFill/>
            <a:miter lim="800000"/>
            <a:headEnd/>
            <a:tailEnd/>
          </a:ln>
        </p:spPr>
        <p:txBody>
          <a:bodyPr wrap="none" anchor="ctr"/>
          <a:lstStyle/>
          <a:p>
            <a:endParaRPr lang="en-US" dirty="0">
              <a:solidFill>
                <a:srgbClr val="323232"/>
              </a:solidFill>
            </a:endParaRPr>
          </a:p>
        </p:txBody>
      </p:sp>
      <p:sp>
        <p:nvSpPr>
          <p:cNvPr id="32" name="Rectangle 315"/>
          <p:cNvSpPr>
            <a:spLocks noChangeArrowheads="1"/>
          </p:cNvSpPr>
          <p:nvPr/>
        </p:nvSpPr>
        <p:spPr bwMode="invGray">
          <a:xfrm>
            <a:off x="7261225" y="4767264"/>
            <a:ext cx="304800" cy="274638"/>
          </a:xfrm>
          <a:prstGeom prst="rect">
            <a:avLst/>
          </a:prstGeom>
          <a:solidFill>
            <a:srgbClr val="D10811">
              <a:alpha val="79999"/>
            </a:srgbClr>
          </a:solidFill>
          <a:ln w="9525">
            <a:noFill/>
            <a:miter lim="800000"/>
            <a:headEnd/>
            <a:tailEnd/>
          </a:ln>
        </p:spPr>
        <p:txBody>
          <a:bodyPr wrap="none" anchor="ctr"/>
          <a:lstStyle/>
          <a:p>
            <a:endParaRPr lang="en-US" dirty="0">
              <a:solidFill>
                <a:srgbClr val="323232"/>
              </a:solidFill>
            </a:endParaRPr>
          </a:p>
        </p:txBody>
      </p:sp>
      <p:sp>
        <p:nvSpPr>
          <p:cNvPr id="33" name="Rectangle 317"/>
          <p:cNvSpPr>
            <a:spLocks noChangeArrowheads="1"/>
          </p:cNvSpPr>
          <p:nvPr/>
        </p:nvSpPr>
        <p:spPr bwMode="invGray">
          <a:xfrm>
            <a:off x="6629400" y="4767264"/>
            <a:ext cx="304800" cy="274638"/>
          </a:xfrm>
          <a:prstGeom prst="rect">
            <a:avLst/>
          </a:prstGeom>
          <a:solidFill>
            <a:srgbClr val="D10811">
              <a:alpha val="79999"/>
            </a:srgbClr>
          </a:solidFill>
          <a:ln w="9525">
            <a:noFill/>
            <a:miter lim="800000"/>
            <a:headEnd/>
            <a:tailEnd/>
          </a:ln>
        </p:spPr>
        <p:txBody>
          <a:bodyPr wrap="none" anchor="ctr"/>
          <a:lstStyle/>
          <a:p>
            <a:endParaRPr lang="en-US" dirty="0">
              <a:solidFill>
                <a:srgbClr val="323232"/>
              </a:solidFill>
            </a:endParaRPr>
          </a:p>
        </p:txBody>
      </p:sp>
      <p:sp>
        <p:nvSpPr>
          <p:cNvPr id="34" name="Rectangle 318"/>
          <p:cNvSpPr>
            <a:spLocks noChangeArrowheads="1"/>
          </p:cNvSpPr>
          <p:nvPr/>
        </p:nvSpPr>
        <p:spPr bwMode="invGray">
          <a:xfrm>
            <a:off x="6315075" y="4767264"/>
            <a:ext cx="304800" cy="274638"/>
          </a:xfrm>
          <a:prstGeom prst="rect">
            <a:avLst/>
          </a:prstGeom>
          <a:solidFill>
            <a:srgbClr val="D10811"/>
          </a:solidFill>
          <a:ln w="9525">
            <a:noFill/>
            <a:miter lim="800000"/>
            <a:headEnd/>
            <a:tailEnd/>
          </a:ln>
        </p:spPr>
        <p:txBody>
          <a:bodyPr wrap="none" anchor="ctr"/>
          <a:lstStyle/>
          <a:p>
            <a:endParaRPr lang="en-US" dirty="0">
              <a:solidFill>
                <a:srgbClr val="323232"/>
              </a:solidFill>
            </a:endParaRPr>
          </a:p>
        </p:txBody>
      </p:sp>
      <p:sp>
        <p:nvSpPr>
          <p:cNvPr id="35" name="Rectangle 321"/>
          <p:cNvSpPr>
            <a:spLocks noChangeArrowheads="1"/>
          </p:cNvSpPr>
          <p:nvPr/>
        </p:nvSpPr>
        <p:spPr bwMode="invGray">
          <a:xfrm>
            <a:off x="5367338" y="4767264"/>
            <a:ext cx="304800" cy="274638"/>
          </a:xfrm>
          <a:prstGeom prst="rect">
            <a:avLst/>
          </a:prstGeom>
          <a:solidFill>
            <a:srgbClr val="D10811">
              <a:alpha val="38039"/>
            </a:srgbClr>
          </a:solidFill>
          <a:ln w="9525" algn="ctr">
            <a:noFill/>
            <a:miter lim="800000"/>
            <a:headEnd/>
            <a:tailEnd/>
          </a:ln>
        </p:spPr>
        <p:txBody>
          <a:bodyPr wrap="none" anchor="ctr"/>
          <a:lstStyle/>
          <a:p>
            <a:endParaRPr lang="en-US" dirty="0">
              <a:solidFill>
                <a:srgbClr val="323232"/>
              </a:solidFill>
            </a:endParaRPr>
          </a:p>
        </p:txBody>
      </p:sp>
      <p:sp>
        <p:nvSpPr>
          <p:cNvPr id="36" name="Rectangle 323"/>
          <p:cNvSpPr>
            <a:spLocks noChangeArrowheads="1"/>
          </p:cNvSpPr>
          <p:nvPr/>
        </p:nvSpPr>
        <p:spPr bwMode="invGray">
          <a:xfrm>
            <a:off x="4735513" y="4767264"/>
            <a:ext cx="304800" cy="274638"/>
          </a:xfrm>
          <a:prstGeom prst="rect">
            <a:avLst/>
          </a:prstGeom>
          <a:solidFill>
            <a:srgbClr val="D10811">
              <a:alpha val="38039"/>
            </a:srgbClr>
          </a:solidFill>
          <a:ln w="9525" algn="ctr">
            <a:noFill/>
            <a:miter lim="800000"/>
            <a:headEnd/>
            <a:tailEnd/>
          </a:ln>
        </p:spPr>
        <p:txBody>
          <a:bodyPr wrap="none" anchor="ctr"/>
          <a:lstStyle/>
          <a:p>
            <a:endParaRPr lang="en-US" dirty="0">
              <a:solidFill>
                <a:srgbClr val="323232"/>
              </a:solidFill>
            </a:endParaRPr>
          </a:p>
        </p:txBody>
      </p:sp>
      <p:sp>
        <p:nvSpPr>
          <p:cNvPr id="41" name="Rectangle 40"/>
          <p:cNvSpPr/>
          <p:nvPr/>
        </p:nvSpPr>
        <p:spPr bwMode="white">
          <a:xfrm>
            <a:off x="0" y="1847088"/>
            <a:ext cx="9144000" cy="2926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4" name="Group 818"/>
          <p:cNvGrpSpPr>
            <a:grpSpLocks/>
          </p:cNvGrpSpPr>
          <p:nvPr/>
        </p:nvGrpSpPr>
        <p:grpSpPr bwMode="black">
          <a:xfrm>
            <a:off x="7472363" y="701675"/>
            <a:ext cx="1111250" cy="314325"/>
            <a:chOff x="3063" y="4976"/>
            <a:chExt cx="2916" cy="828"/>
          </a:xfrm>
        </p:grpSpPr>
        <p:sp>
          <p:nvSpPr>
            <p:cNvPr id="43" name="Freeform 819"/>
            <p:cNvSpPr>
              <a:spLocks/>
            </p:cNvSpPr>
            <p:nvPr/>
          </p:nvSpPr>
          <p:spPr bwMode="black">
            <a:xfrm>
              <a:off x="5307" y="4976"/>
              <a:ext cx="672" cy="606"/>
            </a:xfrm>
            <a:custGeom>
              <a:avLst/>
              <a:gdLst>
                <a:gd name="T0" fmla="*/ 199 w 672"/>
                <a:gd name="T1" fmla="*/ 433 h 606"/>
                <a:gd name="T2" fmla="*/ 399 w 672"/>
                <a:gd name="T3" fmla="*/ 433 h 606"/>
                <a:gd name="T4" fmla="*/ 430 w 672"/>
                <a:gd name="T5" fmla="*/ 512 h 606"/>
                <a:gd name="T6" fmla="*/ 161 w 672"/>
                <a:gd name="T7" fmla="*/ 512 h 606"/>
                <a:gd name="T8" fmla="*/ 117 w 672"/>
                <a:gd name="T9" fmla="*/ 606 h 606"/>
                <a:gd name="T10" fmla="*/ 0 w 672"/>
                <a:gd name="T11" fmla="*/ 606 h 606"/>
                <a:gd name="T12" fmla="*/ 294 w 672"/>
                <a:gd name="T13" fmla="*/ 0 h 606"/>
                <a:gd name="T14" fmla="*/ 375 w 672"/>
                <a:gd name="T15" fmla="*/ 0 h 606"/>
                <a:gd name="T16" fmla="*/ 672 w 672"/>
                <a:gd name="T17" fmla="*/ 606 h 606"/>
                <a:gd name="T18" fmla="*/ 552 w 672"/>
                <a:gd name="T19" fmla="*/ 606 h 606"/>
                <a:gd name="T20" fmla="*/ 337 w 672"/>
                <a:gd name="T21" fmla="*/ 138 h 606"/>
                <a:gd name="T22" fmla="*/ 199 w 672"/>
                <a:gd name="T23" fmla="*/ 433 h 606"/>
                <a:gd name="T24" fmla="*/ 199 w 672"/>
                <a:gd name="T25" fmla="*/ 433 h 606"/>
                <a:gd name="T26" fmla="*/ 199 w 672"/>
                <a:gd name="T27" fmla="*/ 433 h 6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2"/>
                <a:gd name="T43" fmla="*/ 0 h 606"/>
                <a:gd name="T44" fmla="*/ 672 w 672"/>
                <a:gd name="T45" fmla="*/ 606 h 60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2" h="606">
                  <a:moveTo>
                    <a:pt x="199" y="433"/>
                  </a:moveTo>
                  <a:lnTo>
                    <a:pt x="399" y="433"/>
                  </a:lnTo>
                  <a:lnTo>
                    <a:pt x="430" y="512"/>
                  </a:lnTo>
                  <a:lnTo>
                    <a:pt x="161" y="512"/>
                  </a:lnTo>
                  <a:lnTo>
                    <a:pt x="117" y="606"/>
                  </a:lnTo>
                  <a:lnTo>
                    <a:pt x="0" y="606"/>
                  </a:lnTo>
                  <a:lnTo>
                    <a:pt x="294" y="0"/>
                  </a:lnTo>
                  <a:lnTo>
                    <a:pt x="375" y="0"/>
                  </a:lnTo>
                  <a:lnTo>
                    <a:pt x="672" y="606"/>
                  </a:lnTo>
                  <a:lnTo>
                    <a:pt x="552" y="606"/>
                  </a:lnTo>
                  <a:lnTo>
                    <a:pt x="337" y="138"/>
                  </a:lnTo>
                  <a:lnTo>
                    <a:pt x="199" y="433"/>
                  </a:lnTo>
                  <a:close/>
                </a:path>
              </a:pathLst>
            </a:custGeom>
            <a:solidFill>
              <a:srgbClr val="CC0000"/>
            </a:solidFill>
            <a:ln w="9525">
              <a:noFill/>
              <a:round/>
              <a:headEnd/>
              <a:tailEnd/>
            </a:ln>
          </p:spPr>
          <p:txBody>
            <a:bodyPr/>
            <a:lstStyle/>
            <a:p>
              <a:endParaRPr lang="en-US" dirty="0">
                <a:solidFill>
                  <a:srgbClr val="323232"/>
                </a:solidFill>
              </a:endParaRPr>
            </a:p>
          </p:txBody>
        </p:sp>
        <p:sp>
          <p:nvSpPr>
            <p:cNvPr id="44" name="Freeform 820"/>
            <p:cNvSpPr>
              <a:spLocks/>
            </p:cNvSpPr>
            <p:nvPr/>
          </p:nvSpPr>
          <p:spPr bwMode="black">
            <a:xfrm>
              <a:off x="3063" y="4982"/>
              <a:ext cx="672" cy="600"/>
            </a:xfrm>
            <a:custGeom>
              <a:avLst/>
              <a:gdLst>
                <a:gd name="T0" fmla="*/ 199 w 672"/>
                <a:gd name="T1" fmla="*/ 430 h 600"/>
                <a:gd name="T2" fmla="*/ 399 w 672"/>
                <a:gd name="T3" fmla="*/ 430 h 600"/>
                <a:gd name="T4" fmla="*/ 434 w 672"/>
                <a:gd name="T5" fmla="*/ 507 h 600"/>
                <a:gd name="T6" fmla="*/ 165 w 672"/>
                <a:gd name="T7" fmla="*/ 507 h 600"/>
                <a:gd name="T8" fmla="*/ 122 w 672"/>
                <a:gd name="T9" fmla="*/ 600 h 600"/>
                <a:gd name="T10" fmla="*/ 0 w 672"/>
                <a:gd name="T11" fmla="*/ 600 h 600"/>
                <a:gd name="T12" fmla="*/ 298 w 672"/>
                <a:gd name="T13" fmla="*/ 0 h 600"/>
                <a:gd name="T14" fmla="*/ 380 w 672"/>
                <a:gd name="T15" fmla="*/ 0 h 600"/>
                <a:gd name="T16" fmla="*/ 672 w 672"/>
                <a:gd name="T17" fmla="*/ 600 h 600"/>
                <a:gd name="T18" fmla="*/ 555 w 672"/>
                <a:gd name="T19" fmla="*/ 600 h 600"/>
                <a:gd name="T20" fmla="*/ 337 w 672"/>
                <a:gd name="T21" fmla="*/ 135 h 600"/>
                <a:gd name="T22" fmla="*/ 199 w 672"/>
                <a:gd name="T23" fmla="*/ 430 h 600"/>
                <a:gd name="T24" fmla="*/ 199 w 672"/>
                <a:gd name="T25" fmla="*/ 430 h 600"/>
                <a:gd name="T26" fmla="*/ 199 w 672"/>
                <a:gd name="T27" fmla="*/ 430 h 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2"/>
                <a:gd name="T43" fmla="*/ 0 h 600"/>
                <a:gd name="T44" fmla="*/ 672 w 672"/>
                <a:gd name="T45" fmla="*/ 600 h 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2" h="600">
                  <a:moveTo>
                    <a:pt x="199" y="430"/>
                  </a:moveTo>
                  <a:lnTo>
                    <a:pt x="399" y="430"/>
                  </a:lnTo>
                  <a:lnTo>
                    <a:pt x="434" y="507"/>
                  </a:lnTo>
                  <a:lnTo>
                    <a:pt x="165" y="507"/>
                  </a:lnTo>
                  <a:lnTo>
                    <a:pt x="122" y="600"/>
                  </a:lnTo>
                  <a:lnTo>
                    <a:pt x="0" y="600"/>
                  </a:lnTo>
                  <a:lnTo>
                    <a:pt x="298" y="0"/>
                  </a:lnTo>
                  <a:lnTo>
                    <a:pt x="380" y="0"/>
                  </a:lnTo>
                  <a:lnTo>
                    <a:pt x="672" y="600"/>
                  </a:lnTo>
                  <a:lnTo>
                    <a:pt x="555" y="600"/>
                  </a:lnTo>
                  <a:lnTo>
                    <a:pt x="337" y="135"/>
                  </a:lnTo>
                  <a:lnTo>
                    <a:pt x="199" y="430"/>
                  </a:lnTo>
                  <a:close/>
                </a:path>
              </a:pathLst>
            </a:custGeom>
            <a:solidFill>
              <a:srgbClr val="CC0000"/>
            </a:solidFill>
            <a:ln w="9525">
              <a:noFill/>
              <a:round/>
              <a:headEnd/>
              <a:tailEnd/>
            </a:ln>
          </p:spPr>
          <p:txBody>
            <a:bodyPr/>
            <a:lstStyle/>
            <a:p>
              <a:endParaRPr lang="en-US" dirty="0">
                <a:solidFill>
                  <a:srgbClr val="323232"/>
                </a:solidFill>
              </a:endParaRPr>
            </a:p>
          </p:txBody>
        </p:sp>
        <p:sp>
          <p:nvSpPr>
            <p:cNvPr id="45" name="Freeform 821"/>
            <p:cNvSpPr>
              <a:spLocks/>
            </p:cNvSpPr>
            <p:nvPr/>
          </p:nvSpPr>
          <p:spPr bwMode="black">
            <a:xfrm>
              <a:off x="4179" y="4982"/>
              <a:ext cx="672" cy="600"/>
            </a:xfrm>
            <a:custGeom>
              <a:avLst/>
              <a:gdLst>
                <a:gd name="T0" fmla="*/ 199 w 672"/>
                <a:gd name="T1" fmla="*/ 430 h 600"/>
                <a:gd name="T2" fmla="*/ 402 w 672"/>
                <a:gd name="T3" fmla="*/ 430 h 600"/>
                <a:gd name="T4" fmla="*/ 434 w 672"/>
                <a:gd name="T5" fmla="*/ 507 h 600"/>
                <a:gd name="T6" fmla="*/ 164 w 672"/>
                <a:gd name="T7" fmla="*/ 507 h 600"/>
                <a:gd name="T8" fmla="*/ 121 w 672"/>
                <a:gd name="T9" fmla="*/ 600 h 600"/>
                <a:gd name="T10" fmla="*/ 0 w 672"/>
                <a:gd name="T11" fmla="*/ 600 h 600"/>
                <a:gd name="T12" fmla="*/ 297 w 672"/>
                <a:gd name="T13" fmla="*/ 0 h 600"/>
                <a:gd name="T14" fmla="*/ 379 w 672"/>
                <a:gd name="T15" fmla="*/ 0 h 600"/>
                <a:gd name="T16" fmla="*/ 672 w 672"/>
                <a:gd name="T17" fmla="*/ 600 h 600"/>
                <a:gd name="T18" fmla="*/ 555 w 672"/>
                <a:gd name="T19" fmla="*/ 600 h 600"/>
                <a:gd name="T20" fmla="*/ 336 w 672"/>
                <a:gd name="T21" fmla="*/ 135 h 600"/>
                <a:gd name="T22" fmla="*/ 199 w 672"/>
                <a:gd name="T23" fmla="*/ 430 h 600"/>
                <a:gd name="T24" fmla="*/ 199 w 672"/>
                <a:gd name="T25" fmla="*/ 430 h 600"/>
                <a:gd name="T26" fmla="*/ 199 w 672"/>
                <a:gd name="T27" fmla="*/ 430 h 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2"/>
                <a:gd name="T43" fmla="*/ 0 h 600"/>
                <a:gd name="T44" fmla="*/ 672 w 672"/>
                <a:gd name="T45" fmla="*/ 600 h 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2" h="600">
                  <a:moveTo>
                    <a:pt x="199" y="430"/>
                  </a:moveTo>
                  <a:lnTo>
                    <a:pt x="402" y="430"/>
                  </a:lnTo>
                  <a:lnTo>
                    <a:pt x="434" y="507"/>
                  </a:lnTo>
                  <a:lnTo>
                    <a:pt x="164" y="507"/>
                  </a:lnTo>
                  <a:lnTo>
                    <a:pt x="121" y="600"/>
                  </a:lnTo>
                  <a:lnTo>
                    <a:pt x="0" y="600"/>
                  </a:lnTo>
                  <a:lnTo>
                    <a:pt x="297" y="0"/>
                  </a:lnTo>
                  <a:lnTo>
                    <a:pt x="379" y="0"/>
                  </a:lnTo>
                  <a:lnTo>
                    <a:pt x="672" y="600"/>
                  </a:lnTo>
                  <a:lnTo>
                    <a:pt x="555" y="600"/>
                  </a:lnTo>
                  <a:lnTo>
                    <a:pt x="336" y="135"/>
                  </a:lnTo>
                  <a:lnTo>
                    <a:pt x="199" y="430"/>
                  </a:lnTo>
                  <a:close/>
                </a:path>
              </a:pathLst>
            </a:custGeom>
            <a:solidFill>
              <a:srgbClr val="CC0000"/>
            </a:solidFill>
            <a:ln w="9525">
              <a:noFill/>
              <a:round/>
              <a:headEnd/>
              <a:tailEnd/>
            </a:ln>
          </p:spPr>
          <p:txBody>
            <a:bodyPr/>
            <a:lstStyle/>
            <a:p>
              <a:endParaRPr lang="en-US" dirty="0">
                <a:solidFill>
                  <a:srgbClr val="323232"/>
                </a:solidFill>
              </a:endParaRPr>
            </a:p>
          </p:txBody>
        </p:sp>
        <p:sp>
          <p:nvSpPr>
            <p:cNvPr id="46" name="Freeform 822"/>
            <p:cNvSpPr>
              <a:spLocks/>
            </p:cNvSpPr>
            <p:nvPr/>
          </p:nvSpPr>
          <p:spPr bwMode="black">
            <a:xfrm>
              <a:off x="3627" y="4976"/>
              <a:ext cx="666" cy="606"/>
            </a:xfrm>
            <a:custGeom>
              <a:avLst/>
              <a:gdLst>
                <a:gd name="T0" fmla="*/ 0 w 666"/>
                <a:gd name="T1" fmla="*/ 0 h 606"/>
                <a:gd name="T2" fmla="*/ 291 w 666"/>
                <a:gd name="T3" fmla="*/ 606 h 606"/>
                <a:gd name="T4" fmla="*/ 298 w 666"/>
                <a:gd name="T5" fmla="*/ 606 h 606"/>
                <a:gd name="T6" fmla="*/ 369 w 666"/>
                <a:gd name="T7" fmla="*/ 606 h 606"/>
                <a:gd name="T8" fmla="*/ 376 w 666"/>
                <a:gd name="T9" fmla="*/ 606 h 606"/>
                <a:gd name="T10" fmla="*/ 666 w 666"/>
                <a:gd name="T11" fmla="*/ 0 h 606"/>
                <a:gd name="T12" fmla="*/ 550 w 666"/>
                <a:gd name="T13" fmla="*/ 0 h 606"/>
                <a:gd name="T14" fmla="*/ 334 w 666"/>
                <a:gd name="T15" fmla="*/ 477 h 606"/>
                <a:gd name="T16" fmla="*/ 117 w 666"/>
                <a:gd name="T17" fmla="*/ 0 h 606"/>
                <a:gd name="T18" fmla="*/ 0 w 666"/>
                <a:gd name="T19" fmla="*/ 0 h 606"/>
                <a:gd name="T20" fmla="*/ 0 w 666"/>
                <a:gd name="T21" fmla="*/ 0 h 606"/>
                <a:gd name="T22" fmla="*/ 0 w 666"/>
                <a:gd name="T23" fmla="*/ 0 h 60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66"/>
                <a:gd name="T37" fmla="*/ 0 h 606"/>
                <a:gd name="T38" fmla="*/ 666 w 666"/>
                <a:gd name="T39" fmla="*/ 606 h 60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66" h="606">
                  <a:moveTo>
                    <a:pt x="0" y="0"/>
                  </a:moveTo>
                  <a:lnTo>
                    <a:pt x="291" y="606"/>
                  </a:lnTo>
                  <a:lnTo>
                    <a:pt x="298" y="606"/>
                  </a:lnTo>
                  <a:lnTo>
                    <a:pt x="369" y="606"/>
                  </a:lnTo>
                  <a:lnTo>
                    <a:pt x="376" y="606"/>
                  </a:lnTo>
                  <a:lnTo>
                    <a:pt x="666" y="0"/>
                  </a:lnTo>
                  <a:lnTo>
                    <a:pt x="550" y="0"/>
                  </a:lnTo>
                  <a:lnTo>
                    <a:pt x="334" y="477"/>
                  </a:lnTo>
                  <a:lnTo>
                    <a:pt x="117" y="0"/>
                  </a:lnTo>
                  <a:lnTo>
                    <a:pt x="0" y="0"/>
                  </a:lnTo>
                  <a:close/>
                </a:path>
              </a:pathLst>
            </a:custGeom>
            <a:solidFill>
              <a:srgbClr val="CC0000"/>
            </a:solidFill>
            <a:ln w="9525">
              <a:noFill/>
              <a:round/>
              <a:headEnd/>
              <a:tailEnd/>
            </a:ln>
          </p:spPr>
          <p:txBody>
            <a:bodyPr/>
            <a:lstStyle/>
            <a:p>
              <a:endParaRPr lang="en-US" dirty="0">
                <a:solidFill>
                  <a:srgbClr val="323232"/>
                </a:solidFill>
              </a:endParaRPr>
            </a:p>
          </p:txBody>
        </p:sp>
        <p:sp>
          <p:nvSpPr>
            <p:cNvPr id="47" name="Freeform 823"/>
            <p:cNvSpPr>
              <a:spLocks/>
            </p:cNvSpPr>
            <p:nvPr/>
          </p:nvSpPr>
          <p:spPr bwMode="black">
            <a:xfrm>
              <a:off x="4755" y="4976"/>
              <a:ext cx="666" cy="828"/>
            </a:xfrm>
            <a:custGeom>
              <a:avLst/>
              <a:gdLst>
                <a:gd name="T0" fmla="*/ 264 w 666"/>
                <a:gd name="T1" fmla="*/ 828 h 828"/>
                <a:gd name="T2" fmla="*/ 666 w 666"/>
                <a:gd name="T3" fmla="*/ 0 h 828"/>
                <a:gd name="T4" fmla="*/ 546 w 666"/>
                <a:gd name="T5" fmla="*/ 0 h 828"/>
                <a:gd name="T6" fmla="*/ 325 w 666"/>
                <a:gd name="T7" fmla="*/ 482 h 828"/>
                <a:gd name="T8" fmla="*/ 115 w 666"/>
                <a:gd name="T9" fmla="*/ 0 h 828"/>
                <a:gd name="T10" fmla="*/ 0 w 666"/>
                <a:gd name="T11" fmla="*/ 0 h 828"/>
                <a:gd name="T12" fmla="*/ 264 w 666"/>
                <a:gd name="T13" fmla="*/ 603 h 828"/>
                <a:gd name="T14" fmla="*/ 151 w 666"/>
                <a:gd name="T15" fmla="*/ 828 h 828"/>
                <a:gd name="T16" fmla="*/ 264 w 666"/>
                <a:gd name="T17" fmla="*/ 828 h 828"/>
                <a:gd name="T18" fmla="*/ 264 w 666"/>
                <a:gd name="T19" fmla="*/ 828 h 828"/>
                <a:gd name="T20" fmla="*/ 264 w 666"/>
                <a:gd name="T21" fmla="*/ 828 h 8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6"/>
                <a:gd name="T34" fmla="*/ 0 h 828"/>
                <a:gd name="T35" fmla="*/ 666 w 666"/>
                <a:gd name="T36" fmla="*/ 828 h 8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6" h="828">
                  <a:moveTo>
                    <a:pt x="264" y="828"/>
                  </a:moveTo>
                  <a:lnTo>
                    <a:pt x="666" y="0"/>
                  </a:lnTo>
                  <a:lnTo>
                    <a:pt x="546" y="0"/>
                  </a:lnTo>
                  <a:lnTo>
                    <a:pt x="325" y="482"/>
                  </a:lnTo>
                  <a:lnTo>
                    <a:pt x="115" y="0"/>
                  </a:lnTo>
                  <a:lnTo>
                    <a:pt x="0" y="0"/>
                  </a:lnTo>
                  <a:lnTo>
                    <a:pt x="264" y="603"/>
                  </a:lnTo>
                  <a:lnTo>
                    <a:pt x="151" y="828"/>
                  </a:lnTo>
                  <a:lnTo>
                    <a:pt x="264" y="828"/>
                  </a:lnTo>
                  <a:close/>
                </a:path>
              </a:pathLst>
            </a:custGeom>
            <a:solidFill>
              <a:srgbClr val="CC0000"/>
            </a:solidFill>
            <a:ln w="9525">
              <a:noFill/>
              <a:round/>
              <a:headEnd/>
              <a:tailEnd/>
            </a:ln>
          </p:spPr>
          <p:txBody>
            <a:bodyPr/>
            <a:lstStyle/>
            <a:p>
              <a:endParaRPr lang="en-US" dirty="0">
                <a:solidFill>
                  <a:srgbClr val="323232"/>
                </a:solidFill>
              </a:endParaRPr>
            </a:p>
          </p:txBody>
        </p:sp>
      </p:grpSp>
      <p:sp>
        <p:nvSpPr>
          <p:cNvPr id="2" name="Title 1"/>
          <p:cNvSpPr>
            <a:spLocks noGrp="1"/>
          </p:cNvSpPr>
          <p:nvPr>
            <p:ph type="title"/>
          </p:nvPr>
        </p:nvSpPr>
        <p:spPr>
          <a:xfrm>
            <a:off x="1447800" y="2130552"/>
            <a:ext cx="6745224" cy="2029968"/>
          </a:xfrm>
        </p:spPr>
        <p:txBody>
          <a:bodyPr anchor="ctr"/>
          <a:lstStyle>
            <a:lvl1pPr algn="r">
              <a:defRPr sz="2800" b="0" i="0" cap="none" baseline="0">
                <a:solidFill>
                  <a:schemeClr val="accent1"/>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1447800" y="5357611"/>
            <a:ext cx="6745224" cy="476519"/>
          </a:xfrm>
        </p:spPr>
        <p:txBody>
          <a:bodyPr anchor="b" anchorCtr="0">
            <a:noAutofit/>
          </a:bodyPr>
          <a:lstStyle>
            <a:lvl1pPr marL="0" indent="0" algn="r">
              <a:lnSpc>
                <a:spcPct val="90000"/>
              </a:lnSpc>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8" name="Text Placeholder 2"/>
          <p:cNvSpPr>
            <a:spLocks noGrp="1"/>
          </p:cNvSpPr>
          <p:nvPr>
            <p:ph type="body" idx="13"/>
          </p:nvPr>
        </p:nvSpPr>
        <p:spPr>
          <a:xfrm>
            <a:off x="1447800" y="5841642"/>
            <a:ext cx="6745224" cy="381000"/>
          </a:xfrm>
        </p:spPr>
        <p:txBody>
          <a:bodyPr anchor="t">
            <a:normAutofit/>
          </a:bodyPr>
          <a:lstStyle>
            <a:lvl1pPr marL="0" indent="0" algn="r">
              <a:lnSpc>
                <a:spcPct val="90000"/>
              </a:lnSpc>
              <a:spcBef>
                <a:spcPts val="0"/>
              </a:spcBef>
              <a:buNone/>
              <a:defRPr sz="2000" i="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9" name="TextBox 48"/>
          <p:cNvSpPr txBox="1"/>
          <p:nvPr userDrawn="1"/>
        </p:nvSpPr>
        <p:spPr>
          <a:xfrm>
            <a:off x="457200" y="6537960"/>
            <a:ext cx="4812536" cy="203133"/>
          </a:xfrm>
          <a:prstGeom prst="rect">
            <a:avLst/>
          </a:prstGeom>
          <a:noFill/>
        </p:spPr>
        <p:txBody>
          <a:bodyPr wrap="none" rtlCol="0" anchor="ctr">
            <a:spAutoFit/>
          </a:bodyPr>
          <a:lstStyle/>
          <a:p>
            <a:pPr>
              <a:lnSpc>
                <a:spcPct val="90000"/>
              </a:lnSpc>
              <a:defRPr/>
            </a:pPr>
            <a:r>
              <a:rPr lang="en-US" sz="800" dirty="0" smtClean="0">
                <a:solidFill>
                  <a:srgbClr val="8F8F8F"/>
                </a:solidFill>
              </a:rPr>
              <a:t>© 2011 Avaya – Proprietary &amp; Confidential.  Use pursuant to your signed agreement or Avaya policy. </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038600" cy="47244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4038600" cy="47244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47800"/>
            <a:ext cx="4040188" cy="750888"/>
          </a:xfrm>
        </p:spPr>
        <p:txBody>
          <a:bodyPr anchor="b">
            <a:norm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286000"/>
            <a:ext cx="4040188" cy="3886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447800"/>
            <a:ext cx="4041775" cy="750888"/>
          </a:xfrm>
        </p:spPr>
        <p:txBody>
          <a:bodyPr anchor="b">
            <a:norm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286000"/>
            <a:ext cx="4041775" cy="3886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
        <p:nvSpPr>
          <p:cNvPr id="7" name="Text Placeholder 6"/>
          <p:cNvSpPr>
            <a:spLocks noGrp="1"/>
          </p:cNvSpPr>
          <p:nvPr>
            <p:ph type="body" sz="quarter" idx="13"/>
          </p:nvPr>
        </p:nvSpPr>
        <p:spPr>
          <a:xfrm>
            <a:off x="457200" y="1295400"/>
            <a:ext cx="8229600" cy="457200"/>
          </a:xfrm>
        </p:spPr>
        <p:txBody>
          <a:bodyPr>
            <a:normAutofit/>
          </a:bodyPr>
          <a:lstStyle>
            <a:lvl1pPr marL="0" indent="0">
              <a:spcBef>
                <a:spcPts val="0"/>
              </a:spcBef>
              <a:buNone/>
              <a:defRPr sz="2200">
                <a:solidFill>
                  <a:schemeClr val="accent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smtClean="0"/>
              <a:t>Click to edit Master text styles</a:t>
            </a:r>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p:nvSpPr>
        <p:spPr bwMode="invGray">
          <a:xfrm>
            <a:off x="0" y="-7938"/>
            <a:ext cx="9144000" cy="366713"/>
          </a:xfrm>
          <a:prstGeom prst="rect">
            <a:avLst/>
          </a:prstGeom>
          <a:gradFill rotWithShape="1">
            <a:gsLst>
              <a:gs pos="0">
                <a:srgbClr val="91050F">
                  <a:alpha val="76000"/>
                </a:srgbClr>
              </a:gs>
              <a:gs pos="100000">
                <a:srgbClr val="D10811"/>
              </a:gs>
            </a:gsLst>
            <a:lin ang="0" scaled="1"/>
          </a:gradFill>
          <a:ln w="9525">
            <a:noFill/>
            <a:miter lim="800000"/>
            <a:headEnd/>
            <a:tailEnd/>
          </a:ln>
        </p:spPr>
        <p:txBody>
          <a:bodyPr wrap="none" anchor="ctr"/>
          <a:lstStyle/>
          <a:p>
            <a:pPr>
              <a:defRPr/>
            </a:pPr>
            <a:endParaRPr lang="en-US" dirty="0">
              <a:solidFill>
                <a:srgbClr val="323232"/>
              </a:solidFill>
            </a:endParaRPr>
          </a:p>
        </p:txBody>
      </p:sp>
      <p:sp>
        <p:nvSpPr>
          <p:cNvPr id="9" name="Rectangle 68"/>
          <p:cNvSpPr>
            <a:spLocks noChangeArrowheads="1"/>
          </p:cNvSpPr>
          <p:nvPr/>
        </p:nvSpPr>
        <p:spPr bwMode="invGray">
          <a:xfrm>
            <a:off x="5663119" y="-7938"/>
            <a:ext cx="390560" cy="365760"/>
          </a:xfrm>
          <a:prstGeom prst="rect">
            <a:avLst/>
          </a:prstGeom>
          <a:solidFill>
            <a:schemeClr val="accent1">
              <a:lumMod val="60000"/>
              <a:lumOff val="40000"/>
            </a:schemeClr>
          </a:solidFill>
          <a:ln w="9525">
            <a:noFill/>
            <a:miter lim="800000"/>
            <a:headEnd/>
            <a:tailEnd/>
          </a:ln>
        </p:spPr>
        <p:txBody>
          <a:bodyPr wrap="none" anchor="ctr"/>
          <a:lstStyle/>
          <a:p>
            <a:pPr>
              <a:defRPr/>
            </a:pPr>
            <a:endParaRPr lang="en-US" kern="0" dirty="0">
              <a:solidFill>
                <a:sysClr val="windowText" lastClr="000000"/>
              </a:solidFill>
            </a:endParaRPr>
          </a:p>
        </p:txBody>
      </p:sp>
      <p:sp>
        <p:nvSpPr>
          <p:cNvPr id="10" name="Rectangle 69"/>
          <p:cNvSpPr>
            <a:spLocks noChangeArrowheads="1"/>
          </p:cNvSpPr>
          <p:nvPr/>
        </p:nvSpPr>
        <p:spPr bwMode="invGray">
          <a:xfrm>
            <a:off x="5258320" y="-7938"/>
            <a:ext cx="390560" cy="365760"/>
          </a:xfrm>
          <a:prstGeom prst="rect">
            <a:avLst/>
          </a:prstGeom>
          <a:solidFill>
            <a:schemeClr val="accent1">
              <a:lumMod val="60000"/>
              <a:lumOff val="40000"/>
            </a:schemeClr>
          </a:solidFill>
          <a:ln w="9525">
            <a:noFill/>
            <a:miter lim="800000"/>
            <a:headEnd/>
            <a:tailEnd/>
          </a:ln>
        </p:spPr>
        <p:txBody>
          <a:bodyPr wrap="none" anchor="ctr"/>
          <a:lstStyle/>
          <a:p>
            <a:pPr>
              <a:defRPr/>
            </a:pPr>
            <a:endParaRPr lang="en-US" kern="0" dirty="0">
              <a:solidFill>
                <a:sysClr val="windowText" lastClr="000000"/>
              </a:solidFill>
            </a:endParaRPr>
          </a:p>
        </p:txBody>
      </p:sp>
      <p:sp>
        <p:nvSpPr>
          <p:cNvPr id="11" name="Rectangle 72"/>
          <p:cNvSpPr>
            <a:spLocks noChangeArrowheads="1"/>
          </p:cNvSpPr>
          <p:nvPr/>
        </p:nvSpPr>
        <p:spPr bwMode="invGray">
          <a:xfrm>
            <a:off x="4043922" y="-7938"/>
            <a:ext cx="390560" cy="365760"/>
          </a:xfrm>
          <a:prstGeom prst="rect">
            <a:avLst/>
          </a:prstGeom>
          <a:solidFill>
            <a:schemeClr val="accent1">
              <a:lumMod val="75000"/>
            </a:schemeClr>
          </a:solidFill>
          <a:ln w="9525">
            <a:noFill/>
            <a:miter lim="800000"/>
            <a:headEnd/>
            <a:tailEnd/>
          </a:ln>
        </p:spPr>
        <p:txBody>
          <a:bodyPr wrap="none" anchor="ctr"/>
          <a:lstStyle/>
          <a:p>
            <a:pPr>
              <a:defRPr/>
            </a:pPr>
            <a:endParaRPr lang="en-US" kern="0" dirty="0">
              <a:solidFill>
                <a:sysClr val="windowText" lastClr="000000"/>
              </a:solidFill>
            </a:endParaRPr>
          </a:p>
        </p:txBody>
      </p:sp>
      <p:sp>
        <p:nvSpPr>
          <p:cNvPr id="12" name="Rectangle 73"/>
          <p:cNvSpPr>
            <a:spLocks noChangeArrowheads="1"/>
          </p:cNvSpPr>
          <p:nvPr/>
        </p:nvSpPr>
        <p:spPr bwMode="invGray">
          <a:xfrm>
            <a:off x="3639123" y="-7938"/>
            <a:ext cx="390560" cy="365760"/>
          </a:xfrm>
          <a:prstGeom prst="rect">
            <a:avLst/>
          </a:prstGeom>
          <a:solidFill>
            <a:schemeClr val="accent1">
              <a:lumMod val="75000"/>
            </a:schemeClr>
          </a:solidFill>
          <a:ln w="9525">
            <a:noFill/>
            <a:miter lim="800000"/>
            <a:headEnd/>
            <a:tailEnd/>
          </a:ln>
        </p:spPr>
        <p:txBody>
          <a:bodyPr wrap="none" anchor="ctr"/>
          <a:lstStyle/>
          <a:p>
            <a:pPr>
              <a:defRPr/>
            </a:pPr>
            <a:endParaRPr lang="en-US" kern="0" dirty="0">
              <a:solidFill>
                <a:sysClr val="windowText" lastClr="000000"/>
              </a:solidFill>
            </a:endParaRPr>
          </a:p>
        </p:txBody>
      </p:sp>
      <p:sp>
        <p:nvSpPr>
          <p:cNvPr id="13" name="Rectangle 76"/>
          <p:cNvSpPr>
            <a:spLocks noChangeArrowheads="1"/>
          </p:cNvSpPr>
          <p:nvPr/>
        </p:nvSpPr>
        <p:spPr bwMode="invGray">
          <a:xfrm>
            <a:off x="2426760" y="-7938"/>
            <a:ext cx="390560" cy="365760"/>
          </a:xfrm>
          <a:prstGeom prst="rect">
            <a:avLst/>
          </a:prstGeom>
          <a:solidFill>
            <a:schemeClr val="accent1">
              <a:lumMod val="60000"/>
              <a:lumOff val="40000"/>
            </a:schemeClr>
          </a:solidFill>
          <a:ln w="9525">
            <a:noFill/>
            <a:miter lim="800000"/>
            <a:headEnd/>
            <a:tailEnd/>
          </a:ln>
        </p:spPr>
        <p:txBody>
          <a:bodyPr wrap="none" anchor="ctr"/>
          <a:lstStyle/>
          <a:p>
            <a:pPr>
              <a:defRPr/>
            </a:pPr>
            <a:endParaRPr lang="en-US" kern="0" dirty="0">
              <a:solidFill>
                <a:sysClr val="windowText" lastClr="000000"/>
              </a:solidFill>
            </a:endParaRPr>
          </a:p>
        </p:txBody>
      </p:sp>
      <p:sp>
        <p:nvSpPr>
          <p:cNvPr id="14" name="Rectangle 77"/>
          <p:cNvSpPr>
            <a:spLocks noChangeArrowheads="1"/>
          </p:cNvSpPr>
          <p:nvPr/>
        </p:nvSpPr>
        <p:spPr bwMode="invGray">
          <a:xfrm>
            <a:off x="2021961" y="-7938"/>
            <a:ext cx="390560" cy="365760"/>
          </a:xfrm>
          <a:prstGeom prst="rect">
            <a:avLst/>
          </a:prstGeom>
          <a:solidFill>
            <a:schemeClr val="accent1">
              <a:lumMod val="75000"/>
            </a:schemeClr>
          </a:solidFill>
          <a:ln w="9525">
            <a:noFill/>
            <a:miter lim="800000"/>
            <a:headEnd/>
            <a:tailEnd/>
          </a:ln>
        </p:spPr>
        <p:txBody>
          <a:bodyPr wrap="none" anchor="ctr"/>
          <a:lstStyle/>
          <a:p>
            <a:pPr>
              <a:defRPr/>
            </a:pPr>
            <a:endParaRPr lang="en-US" kern="0" dirty="0">
              <a:solidFill>
                <a:sysClr val="windowText" lastClr="000000"/>
              </a:solidFill>
            </a:endParaRPr>
          </a:p>
        </p:txBody>
      </p:sp>
      <p:sp>
        <p:nvSpPr>
          <p:cNvPr id="15" name="Rectangle 79"/>
          <p:cNvSpPr>
            <a:spLocks noChangeArrowheads="1"/>
          </p:cNvSpPr>
          <p:nvPr/>
        </p:nvSpPr>
        <p:spPr bwMode="invGray">
          <a:xfrm>
            <a:off x="1212363" y="-7938"/>
            <a:ext cx="390560" cy="365760"/>
          </a:xfrm>
          <a:prstGeom prst="rect">
            <a:avLst/>
          </a:prstGeom>
          <a:solidFill>
            <a:schemeClr val="accent1">
              <a:lumMod val="60000"/>
              <a:lumOff val="40000"/>
            </a:schemeClr>
          </a:solidFill>
          <a:ln w="9525">
            <a:noFill/>
            <a:miter lim="800000"/>
            <a:headEnd/>
            <a:tailEnd/>
          </a:ln>
        </p:spPr>
        <p:txBody>
          <a:bodyPr wrap="none" anchor="ctr"/>
          <a:lstStyle/>
          <a:p>
            <a:pPr>
              <a:defRPr/>
            </a:pPr>
            <a:endParaRPr lang="en-US" kern="0" dirty="0">
              <a:solidFill>
                <a:sysClr val="windowText" lastClr="000000"/>
              </a:solidFill>
            </a:endParaRPr>
          </a:p>
        </p:txBody>
      </p:sp>
      <p:sp>
        <p:nvSpPr>
          <p:cNvPr id="16" name="Rectangle 82"/>
          <p:cNvSpPr>
            <a:spLocks noChangeArrowheads="1"/>
          </p:cNvSpPr>
          <p:nvPr/>
        </p:nvSpPr>
        <p:spPr bwMode="invGray">
          <a:xfrm>
            <a:off x="0" y="-7938"/>
            <a:ext cx="390560" cy="365760"/>
          </a:xfrm>
          <a:prstGeom prst="rect">
            <a:avLst/>
          </a:prstGeom>
          <a:solidFill>
            <a:schemeClr val="accent1">
              <a:lumMod val="60000"/>
              <a:lumOff val="40000"/>
            </a:schemeClr>
          </a:solidFill>
          <a:ln w="9525" algn="ctr">
            <a:noFill/>
            <a:miter lim="800000"/>
            <a:headEnd/>
            <a:tailEnd/>
          </a:ln>
        </p:spPr>
        <p:txBody>
          <a:bodyPr wrap="none" anchor="ctr"/>
          <a:lstStyle/>
          <a:p>
            <a:pPr>
              <a:defRPr/>
            </a:pPr>
            <a:endParaRPr lang="en-US" kern="0" dirty="0">
              <a:solidFill>
                <a:sysClr val="windowText" lastClr="000000"/>
              </a:solidFill>
            </a:endParaRPr>
          </a:p>
        </p:txBody>
      </p:sp>
      <p:sp>
        <p:nvSpPr>
          <p:cNvPr id="21" name="Rectangle 6"/>
          <p:cNvSpPr>
            <a:spLocks noChangeArrowheads="1"/>
          </p:cNvSpPr>
          <p:nvPr/>
        </p:nvSpPr>
        <p:spPr bwMode="invGray">
          <a:xfrm>
            <a:off x="0" y="-7938"/>
            <a:ext cx="9144000" cy="366713"/>
          </a:xfrm>
          <a:prstGeom prst="rect">
            <a:avLst/>
          </a:prstGeom>
          <a:gradFill rotWithShape="1">
            <a:gsLst>
              <a:gs pos="0">
                <a:srgbClr val="91050F">
                  <a:alpha val="76000"/>
                </a:srgbClr>
              </a:gs>
              <a:gs pos="100000">
                <a:srgbClr val="D10811"/>
              </a:gs>
            </a:gsLst>
            <a:lin ang="0" scaled="1"/>
          </a:gradFill>
          <a:ln w="9525">
            <a:noFill/>
            <a:miter lim="800000"/>
            <a:headEnd/>
            <a:tailEnd/>
          </a:ln>
        </p:spPr>
        <p:txBody>
          <a:bodyPr wrap="none" anchor="ctr"/>
          <a:lstStyle/>
          <a:p>
            <a:pPr>
              <a:defRPr/>
            </a:pPr>
            <a:endParaRPr lang="en-US" dirty="0">
              <a:solidFill>
                <a:srgbClr val="323232"/>
              </a:solidFill>
            </a:endParaRPr>
          </a:p>
        </p:txBody>
      </p:sp>
      <p:grpSp>
        <p:nvGrpSpPr>
          <p:cNvPr id="4" name="Group 127"/>
          <p:cNvGrpSpPr>
            <a:grpSpLocks/>
          </p:cNvGrpSpPr>
          <p:nvPr/>
        </p:nvGrpSpPr>
        <p:grpSpPr bwMode="black">
          <a:xfrm>
            <a:off x="7908916" y="80554"/>
            <a:ext cx="858838" cy="242887"/>
            <a:chOff x="4707" y="440"/>
            <a:chExt cx="700" cy="198"/>
          </a:xfrm>
          <a:solidFill>
            <a:sysClr val="window" lastClr="FFFFFF"/>
          </a:solidFill>
        </p:grpSpPr>
        <p:sp>
          <p:nvSpPr>
            <p:cNvPr id="23" name="Freeform 128"/>
            <p:cNvSpPr>
              <a:spLocks/>
            </p:cNvSpPr>
            <p:nvPr/>
          </p:nvSpPr>
          <p:spPr bwMode="black">
            <a:xfrm>
              <a:off x="5247" y="440"/>
              <a:ext cx="160" cy="145"/>
            </a:xfrm>
            <a:custGeom>
              <a:avLst/>
              <a:gdLst>
                <a:gd name="T0" fmla="*/ 199 w 672"/>
                <a:gd name="T1" fmla="*/ 433 h 606"/>
                <a:gd name="T2" fmla="*/ 399 w 672"/>
                <a:gd name="T3" fmla="*/ 433 h 606"/>
                <a:gd name="T4" fmla="*/ 430 w 672"/>
                <a:gd name="T5" fmla="*/ 512 h 606"/>
                <a:gd name="T6" fmla="*/ 161 w 672"/>
                <a:gd name="T7" fmla="*/ 512 h 606"/>
                <a:gd name="T8" fmla="*/ 117 w 672"/>
                <a:gd name="T9" fmla="*/ 606 h 606"/>
                <a:gd name="T10" fmla="*/ 0 w 672"/>
                <a:gd name="T11" fmla="*/ 606 h 606"/>
                <a:gd name="T12" fmla="*/ 294 w 672"/>
                <a:gd name="T13" fmla="*/ 0 h 606"/>
                <a:gd name="T14" fmla="*/ 375 w 672"/>
                <a:gd name="T15" fmla="*/ 0 h 606"/>
                <a:gd name="T16" fmla="*/ 672 w 672"/>
                <a:gd name="T17" fmla="*/ 606 h 606"/>
                <a:gd name="T18" fmla="*/ 552 w 672"/>
                <a:gd name="T19" fmla="*/ 606 h 606"/>
                <a:gd name="T20" fmla="*/ 337 w 672"/>
                <a:gd name="T21" fmla="*/ 138 h 606"/>
                <a:gd name="T22" fmla="*/ 199 w 672"/>
                <a:gd name="T23" fmla="*/ 433 h 606"/>
                <a:gd name="T24" fmla="*/ 199 w 672"/>
                <a:gd name="T25" fmla="*/ 433 h 606"/>
                <a:gd name="T26" fmla="*/ 199 w 672"/>
                <a:gd name="T27" fmla="*/ 433 h 6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2"/>
                <a:gd name="T43" fmla="*/ 0 h 606"/>
                <a:gd name="T44" fmla="*/ 672 w 672"/>
                <a:gd name="T45" fmla="*/ 606 h 60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2" h="606">
                  <a:moveTo>
                    <a:pt x="199" y="433"/>
                  </a:moveTo>
                  <a:lnTo>
                    <a:pt x="399" y="433"/>
                  </a:lnTo>
                  <a:lnTo>
                    <a:pt x="430" y="512"/>
                  </a:lnTo>
                  <a:lnTo>
                    <a:pt x="161" y="512"/>
                  </a:lnTo>
                  <a:lnTo>
                    <a:pt x="117" y="606"/>
                  </a:lnTo>
                  <a:lnTo>
                    <a:pt x="0" y="606"/>
                  </a:lnTo>
                  <a:lnTo>
                    <a:pt x="294" y="0"/>
                  </a:lnTo>
                  <a:lnTo>
                    <a:pt x="375" y="0"/>
                  </a:lnTo>
                  <a:lnTo>
                    <a:pt x="672" y="606"/>
                  </a:lnTo>
                  <a:lnTo>
                    <a:pt x="552" y="606"/>
                  </a:lnTo>
                  <a:lnTo>
                    <a:pt x="337" y="138"/>
                  </a:lnTo>
                  <a:lnTo>
                    <a:pt x="199" y="433"/>
                  </a:lnTo>
                  <a:close/>
                </a:path>
              </a:pathLst>
            </a:custGeom>
            <a:grpFill/>
            <a:ln w="9525">
              <a:noFill/>
              <a:round/>
              <a:headEnd/>
              <a:tailEnd/>
            </a:ln>
          </p:spPr>
          <p:txBody>
            <a:bodyPr/>
            <a:lstStyle/>
            <a:p>
              <a:pPr algn="ctr">
                <a:defRPr/>
              </a:pPr>
              <a:endParaRPr lang="en-US" kern="0" dirty="0">
                <a:solidFill>
                  <a:sysClr val="windowText" lastClr="000000"/>
                </a:solidFill>
              </a:endParaRPr>
            </a:p>
          </p:txBody>
        </p:sp>
        <p:sp>
          <p:nvSpPr>
            <p:cNvPr id="24" name="Freeform 129"/>
            <p:cNvSpPr>
              <a:spLocks/>
            </p:cNvSpPr>
            <p:nvPr/>
          </p:nvSpPr>
          <p:spPr bwMode="black">
            <a:xfrm>
              <a:off x="4707" y="441"/>
              <a:ext cx="160" cy="144"/>
            </a:xfrm>
            <a:custGeom>
              <a:avLst/>
              <a:gdLst>
                <a:gd name="T0" fmla="*/ 199 w 672"/>
                <a:gd name="T1" fmla="*/ 430 h 600"/>
                <a:gd name="T2" fmla="*/ 399 w 672"/>
                <a:gd name="T3" fmla="*/ 430 h 600"/>
                <a:gd name="T4" fmla="*/ 434 w 672"/>
                <a:gd name="T5" fmla="*/ 507 h 600"/>
                <a:gd name="T6" fmla="*/ 165 w 672"/>
                <a:gd name="T7" fmla="*/ 507 h 600"/>
                <a:gd name="T8" fmla="*/ 122 w 672"/>
                <a:gd name="T9" fmla="*/ 600 h 600"/>
                <a:gd name="T10" fmla="*/ 0 w 672"/>
                <a:gd name="T11" fmla="*/ 600 h 600"/>
                <a:gd name="T12" fmla="*/ 298 w 672"/>
                <a:gd name="T13" fmla="*/ 0 h 600"/>
                <a:gd name="T14" fmla="*/ 380 w 672"/>
                <a:gd name="T15" fmla="*/ 0 h 600"/>
                <a:gd name="T16" fmla="*/ 672 w 672"/>
                <a:gd name="T17" fmla="*/ 600 h 600"/>
                <a:gd name="T18" fmla="*/ 555 w 672"/>
                <a:gd name="T19" fmla="*/ 600 h 600"/>
                <a:gd name="T20" fmla="*/ 337 w 672"/>
                <a:gd name="T21" fmla="*/ 135 h 600"/>
                <a:gd name="T22" fmla="*/ 199 w 672"/>
                <a:gd name="T23" fmla="*/ 430 h 600"/>
                <a:gd name="T24" fmla="*/ 199 w 672"/>
                <a:gd name="T25" fmla="*/ 430 h 600"/>
                <a:gd name="T26" fmla="*/ 199 w 672"/>
                <a:gd name="T27" fmla="*/ 430 h 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2"/>
                <a:gd name="T43" fmla="*/ 0 h 600"/>
                <a:gd name="T44" fmla="*/ 672 w 672"/>
                <a:gd name="T45" fmla="*/ 600 h 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2" h="600">
                  <a:moveTo>
                    <a:pt x="199" y="430"/>
                  </a:moveTo>
                  <a:lnTo>
                    <a:pt x="399" y="430"/>
                  </a:lnTo>
                  <a:lnTo>
                    <a:pt x="434" y="507"/>
                  </a:lnTo>
                  <a:lnTo>
                    <a:pt x="165" y="507"/>
                  </a:lnTo>
                  <a:lnTo>
                    <a:pt x="122" y="600"/>
                  </a:lnTo>
                  <a:lnTo>
                    <a:pt x="0" y="600"/>
                  </a:lnTo>
                  <a:lnTo>
                    <a:pt x="298" y="0"/>
                  </a:lnTo>
                  <a:lnTo>
                    <a:pt x="380" y="0"/>
                  </a:lnTo>
                  <a:lnTo>
                    <a:pt x="672" y="600"/>
                  </a:lnTo>
                  <a:lnTo>
                    <a:pt x="555" y="600"/>
                  </a:lnTo>
                  <a:lnTo>
                    <a:pt x="337" y="135"/>
                  </a:lnTo>
                  <a:lnTo>
                    <a:pt x="199" y="430"/>
                  </a:lnTo>
                  <a:close/>
                </a:path>
              </a:pathLst>
            </a:custGeom>
            <a:grpFill/>
            <a:ln w="9525">
              <a:noFill/>
              <a:round/>
              <a:headEnd/>
              <a:tailEnd/>
            </a:ln>
          </p:spPr>
          <p:txBody>
            <a:bodyPr/>
            <a:lstStyle/>
            <a:p>
              <a:pPr algn="ctr">
                <a:defRPr/>
              </a:pPr>
              <a:endParaRPr lang="en-US" kern="0" dirty="0">
                <a:solidFill>
                  <a:sysClr val="windowText" lastClr="000000"/>
                </a:solidFill>
              </a:endParaRPr>
            </a:p>
          </p:txBody>
        </p:sp>
        <p:sp>
          <p:nvSpPr>
            <p:cNvPr id="25" name="Freeform 130"/>
            <p:cNvSpPr>
              <a:spLocks/>
            </p:cNvSpPr>
            <p:nvPr/>
          </p:nvSpPr>
          <p:spPr bwMode="black">
            <a:xfrm>
              <a:off x="4975" y="441"/>
              <a:ext cx="162" cy="144"/>
            </a:xfrm>
            <a:custGeom>
              <a:avLst/>
              <a:gdLst>
                <a:gd name="T0" fmla="*/ 199 w 672"/>
                <a:gd name="T1" fmla="*/ 430 h 600"/>
                <a:gd name="T2" fmla="*/ 402 w 672"/>
                <a:gd name="T3" fmla="*/ 430 h 600"/>
                <a:gd name="T4" fmla="*/ 434 w 672"/>
                <a:gd name="T5" fmla="*/ 507 h 600"/>
                <a:gd name="T6" fmla="*/ 164 w 672"/>
                <a:gd name="T7" fmla="*/ 507 h 600"/>
                <a:gd name="T8" fmla="*/ 121 w 672"/>
                <a:gd name="T9" fmla="*/ 600 h 600"/>
                <a:gd name="T10" fmla="*/ 0 w 672"/>
                <a:gd name="T11" fmla="*/ 600 h 600"/>
                <a:gd name="T12" fmla="*/ 297 w 672"/>
                <a:gd name="T13" fmla="*/ 0 h 600"/>
                <a:gd name="T14" fmla="*/ 379 w 672"/>
                <a:gd name="T15" fmla="*/ 0 h 600"/>
                <a:gd name="T16" fmla="*/ 672 w 672"/>
                <a:gd name="T17" fmla="*/ 600 h 600"/>
                <a:gd name="T18" fmla="*/ 555 w 672"/>
                <a:gd name="T19" fmla="*/ 600 h 600"/>
                <a:gd name="T20" fmla="*/ 336 w 672"/>
                <a:gd name="T21" fmla="*/ 135 h 600"/>
                <a:gd name="T22" fmla="*/ 199 w 672"/>
                <a:gd name="T23" fmla="*/ 430 h 600"/>
                <a:gd name="T24" fmla="*/ 199 w 672"/>
                <a:gd name="T25" fmla="*/ 430 h 600"/>
                <a:gd name="T26" fmla="*/ 199 w 672"/>
                <a:gd name="T27" fmla="*/ 430 h 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2"/>
                <a:gd name="T43" fmla="*/ 0 h 600"/>
                <a:gd name="T44" fmla="*/ 672 w 672"/>
                <a:gd name="T45" fmla="*/ 600 h 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2" h="600">
                  <a:moveTo>
                    <a:pt x="199" y="430"/>
                  </a:moveTo>
                  <a:lnTo>
                    <a:pt x="402" y="430"/>
                  </a:lnTo>
                  <a:lnTo>
                    <a:pt x="434" y="507"/>
                  </a:lnTo>
                  <a:lnTo>
                    <a:pt x="164" y="507"/>
                  </a:lnTo>
                  <a:lnTo>
                    <a:pt x="121" y="600"/>
                  </a:lnTo>
                  <a:lnTo>
                    <a:pt x="0" y="600"/>
                  </a:lnTo>
                  <a:lnTo>
                    <a:pt x="297" y="0"/>
                  </a:lnTo>
                  <a:lnTo>
                    <a:pt x="379" y="0"/>
                  </a:lnTo>
                  <a:lnTo>
                    <a:pt x="672" y="600"/>
                  </a:lnTo>
                  <a:lnTo>
                    <a:pt x="555" y="600"/>
                  </a:lnTo>
                  <a:lnTo>
                    <a:pt x="336" y="135"/>
                  </a:lnTo>
                  <a:lnTo>
                    <a:pt x="199" y="430"/>
                  </a:lnTo>
                  <a:close/>
                </a:path>
              </a:pathLst>
            </a:custGeom>
            <a:grpFill/>
            <a:ln w="9525">
              <a:noFill/>
              <a:round/>
              <a:headEnd/>
              <a:tailEnd/>
            </a:ln>
          </p:spPr>
          <p:txBody>
            <a:bodyPr/>
            <a:lstStyle/>
            <a:p>
              <a:pPr algn="ctr">
                <a:defRPr/>
              </a:pPr>
              <a:endParaRPr lang="en-US" kern="0" dirty="0">
                <a:solidFill>
                  <a:sysClr val="windowText" lastClr="000000"/>
                </a:solidFill>
              </a:endParaRPr>
            </a:p>
          </p:txBody>
        </p:sp>
        <p:sp>
          <p:nvSpPr>
            <p:cNvPr id="26" name="Freeform 131"/>
            <p:cNvSpPr>
              <a:spLocks/>
            </p:cNvSpPr>
            <p:nvPr/>
          </p:nvSpPr>
          <p:spPr bwMode="black">
            <a:xfrm>
              <a:off x="4842" y="440"/>
              <a:ext cx="160" cy="145"/>
            </a:xfrm>
            <a:custGeom>
              <a:avLst/>
              <a:gdLst>
                <a:gd name="T0" fmla="*/ 0 w 666"/>
                <a:gd name="T1" fmla="*/ 0 h 606"/>
                <a:gd name="T2" fmla="*/ 291 w 666"/>
                <a:gd name="T3" fmla="*/ 606 h 606"/>
                <a:gd name="T4" fmla="*/ 298 w 666"/>
                <a:gd name="T5" fmla="*/ 606 h 606"/>
                <a:gd name="T6" fmla="*/ 369 w 666"/>
                <a:gd name="T7" fmla="*/ 606 h 606"/>
                <a:gd name="T8" fmla="*/ 376 w 666"/>
                <a:gd name="T9" fmla="*/ 606 h 606"/>
                <a:gd name="T10" fmla="*/ 666 w 666"/>
                <a:gd name="T11" fmla="*/ 0 h 606"/>
                <a:gd name="T12" fmla="*/ 550 w 666"/>
                <a:gd name="T13" fmla="*/ 0 h 606"/>
                <a:gd name="T14" fmla="*/ 334 w 666"/>
                <a:gd name="T15" fmla="*/ 477 h 606"/>
                <a:gd name="T16" fmla="*/ 117 w 666"/>
                <a:gd name="T17" fmla="*/ 0 h 606"/>
                <a:gd name="T18" fmla="*/ 0 w 666"/>
                <a:gd name="T19" fmla="*/ 0 h 606"/>
                <a:gd name="T20" fmla="*/ 0 w 666"/>
                <a:gd name="T21" fmla="*/ 0 h 606"/>
                <a:gd name="T22" fmla="*/ 0 w 666"/>
                <a:gd name="T23" fmla="*/ 0 h 60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66"/>
                <a:gd name="T37" fmla="*/ 0 h 606"/>
                <a:gd name="T38" fmla="*/ 666 w 666"/>
                <a:gd name="T39" fmla="*/ 606 h 60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66" h="606">
                  <a:moveTo>
                    <a:pt x="0" y="0"/>
                  </a:moveTo>
                  <a:lnTo>
                    <a:pt x="291" y="606"/>
                  </a:lnTo>
                  <a:lnTo>
                    <a:pt x="298" y="606"/>
                  </a:lnTo>
                  <a:lnTo>
                    <a:pt x="369" y="606"/>
                  </a:lnTo>
                  <a:lnTo>
                    <a:pt x="376" y="606"/>
                  </a:lnTo>
                  <a:lnTo>
                    <a:pt x="666" y="0"/>
                  </a:lnTo>
                  <a:lnTo>
                    <a:pt x="550" y="0"/>
                  </a:lnTo>
                  <a:lnTo>
                    <a:pt x="334" y="477"/>
                  </a:lnTo>
                  <a:lnTo>
                    <a:pt x="117" y="0"/>
                  </a:lnTo>
                  <a:lnTo>
                    <a:pt x="0" y="0"/>
                  </a:lnTo>
                  <a:close/>
                </a:path>
              </a:pathLst>
            </a:custGeom>
            <a:grpFill/>
            <a:ln w="9525">
              <a:noFill/>
              <a:round/>
              <a:headEnd/>
              <a:tailEnd/>
            </a:ln>
          </p:spPr>
          <p:txBody>
            <a:bodyPr/>
            <a:lstStyle/>
            <a:p>
              <a:pPr algn="ctr">
                <a:defRPr/>
              </a:pPr>
              <a:endParaRPr lang="en-US" kern="0" dirty="0">
                <a:solidFill>
                  <a:sysClr val="windowText" lastClr="000000"/>
                </a:solidFill>
              </a:endParaRPr>
            </a:p>
          </p:txBody>
        </p:sp>
        <p:sp>
          <p:nvSpPr>
            <p:cNvPr id="27" name="Freeform 132"/>
            <p:cNvSpPr>
              <a:spLocks/>
            </p:cNvSpPr>
            <p:nvPr/>
          </p:nvSpPr>
          <p:spPr bwMode="black">
            <a:xfrm>
              <a:off x="5113" y="440"/>
              <a:ext cx="159" cy="198"/>
            </a:xfrm>
            <a:custGeom>
              <a:avLst/>
              <a:gdLst>
                <a:gd name="T0" fmla="*/ 264 w 666"/>
                <a:gd name="T1" fmla="*/ 828 h 828"/>
                <a:gd name="T2" fmla="*/ 666 w 666"/>
                <a:gd name="T3" fmla="*/ 0 h 828"/>
                <a:gd name="T4" fmla="*/ 546 w 666"/>
                <a:gd name="T5" fmla="*/ 0 h 828"/>
                <a:gd name="T6" fmla="*/ 325 w 666"/>
                <a:gd name="T7" fmla="*/ 482 h 828"/>
                <a:gd name="T8" fmla="*/ 115 w 666"/>
                <a:gd name="T9" fmla="*/ 0 h 828"/>
                <a:gd name="T10" fmla="*/ 0 w 666"/>
                <a:gd name="T11" fmla="*/ 0 h 828"/>
                <a:gd name="T12" fmla="*/ 264 w 666"/>
                <a:gd name="T13" fmla="*/ 603 h 828"/>
                <a:gd name="T14" fmla="*/ 151 w 666"/>
                <a:gd name="T15" fmla="*/ 828 h 828"/>
                <a:gd name="T16" fmla="*/ 264 w 666"/>
                <a:gd name="T17" fmla="*/ 828 h 828"/>
                <a:gd name="T18" fmla="*/ 264 w 666"/>
                <a:gd name="T19" fmla="*/ 828 h 828"/>
                <a:gd name="T20" fmla="*/ 264 w 666"/>
                <a:gd name="T21" fmla="*/ 828 h 8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6"/>
                <a:gd name="T34" fmla="*/ 0 h 828"/>
                <a:gd name="T35" fmla="*/ 666 w 666"/>
                <a:gd name="T36" fmla="*/ 828 h 8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6" h="828">
                  <a:moveTo>
                    <a:pt x="264" y="828"/>
                  </a:moveTo>
                  <a:lnTo>
                    <a:pt x="666" y="0"/>
                  </a:lnTo>
                  <a:lnTo>
                    <a:pt x="546" y="0"/>
                  </a:lnTo>
                  <a:lnTo>
                    <a:pt x="325" y="482"/>
                  </a:lnTo>
                  <a:lnTo>
                    <a:pt x="115" y="0"/>
                  </a:lnTo>
                  <a:lnTo>
                    <a:pt x="0" y="0"/>
                  </a:lnTo>
                  <a:lnTo>
                    <a:pt x="264" y="603"/>
                  </a:lnTo>
                  <a:lnTo>
                    <a:pt x="151" y="828"/>
                  </a:lnTo>
                  <a:lnTo>
                    <a:pt x="264" y="828"/>
                  </a:lnTo>
                  <a:close/>
                </a:path>
              </a:pathLst>
            </a:custGeom>
            <a:grpFill/>
            <a:ln w="9525">
              <a:noFill/>
              <a:round/>
              <a:headEnd/>
              <a:tailEnd/>
            </a:ln>
          </p:spPr>
          <p:txBody>
            <a:bodyPr/>
            <a:lstStyle/>
            <a:p>
              <a:pPr algn="ctr">
                <a:defRPr/>
              </a:pPr>
              <a:endParaRPr lang="en-US" kern="0" dirty="0">
                <a:solidFill>
                  <a:sysClr val="windowText" lastClr="000000"/>
                </a:solidFill>
              </a:endParaRPr>
            </a:p>
          </p:txBody>
        </p:sp>
      </p:grpSp>
      <p:sp>
        <p:nvSpPr>
          <p:cNvPr id="2" name="Title Placeholder 1"/>
          <p:cNvSpPr>
            <a:spLocks noGrp="1"/>
          </p:cNvSpPr>
          <p:nvPr>
            <p:ph type="title"/>
          </p:nvPr>
        </p:nvSpPr>
        <p:spPr>
          <a:xfrm>
            <a:off x="457200" y="355180"/>
            <a:ext cx="8686800" cy="85394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92251"/>
            <a:ext cx="8497874" cy="51916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9" name="TextBox 28"/>
          <p:cNvSpPr txBox="1"/>
          <p:nvPr/>
        </p:nvSpPr>
        <p:spPr>
          <a:xfrm>
            <a:off x="8376920" y="6649030"/>
            <a:ext cx="309700" cy="203133"/>
          </a:xfrm>
          <a:prstGeom prst="rect">
            <a:avLst/>
          </a:prstGeom>
          <a:noFill/>
        </p:spPr>
        <p:txBody>
          <a:bodyPr wrap="none" rtlCol="0" anchor="ctr" anchorCtr="0">
            <a:spAutoFit/>
          </a:bodyPr>
          <a:lstStyle/>
          <a:p>
            <a:pPr algn="r">
              <a:lnSpc>
                <a:spcPct val="90000"/>
              </a:lnSpc>
            </a:pPr>
            <a:fld id="{758C98C5-C197-4167-B328-DA835286C05A}" type="slidenum">
              <a:rPr lang="en-US" sz="800" smtClean="0">
                <a:solidFill>
                  <a:srgbClr val="8F8F8F"/>
                </a:solidFill>
              </a:rPr>
              <a:pPr algn="r">
                <a:lnSpc>
                  <a:spcPct val="90000"/>
                </a:lnSpc>
              </a:pPr>
              <a:t>‹#›</a:t>
            </a:fld>
            <a:endParaRPr lang="en-US" sz="800" dirty="0" smtClean="0">
              <a:solidFill>
                <a:srgbClr val="8F8F8F"/>
              </a:solidFill>
            </a:endParaRPr>
          </a:p>
        </p:txBody>
      </p:sp>
      <p:sp>
        <p:nvSpPr>
          <p:cNvPr id="22" name="TextBox 21"/>
          <p:cNvSpPr txBox="1"/>
          <p:nvPr userDrawn="1"/>
        </p:nvSpPr>
        <p:spPr>
          <a:xfrm>
            <a:off x="457200" y="6537358"/>
            <a:ext cx="1970411" cy="203133"/>
          </a:xfrm>
          <a:prstGeom prst="rect">
            <a:avLst/>
          </a:prstGeom>
          <a:noFill/>
        </p:spPr>
        <p:txBody>
          <a:bodyPr wrap="none" anchor="ctr">
            <a:spAutoFit/>
          </a:bodyPr>
          <a:lstStyle/>
          <a:p>
            <a:pPr>
              <a:lnSpc>
                <a:spcPct val="90000"/>
              </a:lnSpc>
              <a:defRPr/>
            </a:pPr>
            <a:r>
              <a:rPr lang="en-US" sz="800" dirty="0">
                <a:solidFill>
                  <a:srgbClr val="8F8F8F"/>
                </a:solidFill>
              </a:rPr>
              <a:t>© </a:t>
            </a:r>
            <a:r>
              <a:rPr lang="en-US" sz="800" dirty="0" smtClean="0">
                <a:solidFill>
                  <a:srgbClr val="8F8F8F"/>
                </a:solidFill>
              </a:rPr>
              <a:t>2014 </a:t>
            </a:r>
            <a:r>
              <a:rPr lang="en-US" sz="800" dirty="0">
                <a:solidFill>
                  <a:srgbClr val="8F8F8F"/>
                </a:solidFill>
              </a:rPr>
              <a:t>Avaya Inc. All rights reserved.</a:t>
            </a: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Lst>
  <p:transition>
    <p:fade/>
  </p:transition>
  <p:timing>
    <p:tnLst>
      <p:par>
        <p:cTn id="1" dur="indefinite" restart="never" nodeType="tmRoot"/>
      </p:par>
    </p:tnLst>
  </p:timing>
  <p:hf hdr="0" dt="0"/>
  <p:txStyles>
    <p:titleStyle>
      <a:lvl1pPr algn="l" defTabSz="914400" rtl="0" eaLnBrk="1" latinLnBrk="0" hangingPunct="1">
        <a:lnSpc>
          <a:spcPct val="90000"/>
        </a:lnSpc>
        <a:spcBef>
          <a:spcPct val="0"/>
        </a:spcBef>
        <a:buNone/>
        <a:defRPr sz="2800" b="0" kern="1200">
          <a:solidFill>
            <a:schemeClr val="tx1"/>
          </a:solidFill>
          <a:latin typeface="+mj-lt"/>
          <a:ea typeface="+mj-ea"/>
          <a:cs typeface="+mj-cs"/>
        </a:defRPr>
      </a:lvl1pPr>
    </p:titleStyle>
    <p:bodyStyle>
      <a:lvl1pPr marL="365760" indent="-365760" algn="l" defTabSz="914400" rtl="0" eaLnBrk="1" latinLnBrk="0" hangingPunct="1">
        <a:lnSpc>
          <a:spcPct val="90000"/>
        </a:lnSpc>
        <a:spcBef>
          <a:spcPts val="1200"/>
        </a:spcBef>
        <a:buClr>
          <a:schemeClr val="accent1"/>
        </a:buClr>
        <a:buFont typeface="Webdings" pitchFamily="18" charset="2"/>
        <a:buChar char="4"/>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800"/>
        </a:spcBef>
        <a:buClr>
          <a:schemeClr val="accent2"/>
        </a:buClr>
        <a:buFont typeface="Arial" pitchFamily="34" charset="0"/>
        <a:buChar char="–"/>
        <a:defRPr sz="2200" kern="1200">
          <a:solidFill>
            <a:schemeClr val="tx1"/>
          </a:solidFill>
          <a:latin typeface="+mn-lt"/>
          <a:ea typeface="+mn-ea"/>
          <a:cs typeface="+mn-cs"/>
        </a:defRPr>
      </a:lvl2pPr>
      <a:lvl3pPr marL="1097280" indent="-228600" algn="l" defTabSz="914400" rtl="0" eaLnBrk="1" latinLnBrk="0" hangingPunct="1">
        <a:lnSpc>
          <a:spcPct val="90000"/>
        </a:lnSpc>
        <a:spcBef>
          <a:spcPts val="600"/>
        </a:spcBef>
        <a:buClr>
          <a:schemeClr val="accent2"/>
        </a:buClr>
        <a:buFont typeface="Arial" pitchFamily="34" charset="0"/>
        <a:buChar char="–"/>
        <a:defRPr sz="1800" kern="1200">
          <a:solidFill>
            <a:schemeClr val="tx1"/>
          </a:solidFill>
          <a:latin typeface="+mn-lt"/>
          <a:ea typeface="+mn-ea"/>
          <a:cs typeface="+mn-cs"/>
        </a:defRPr>
      </a:lvl3pPr>
      <a:lvl4pPr marL="146304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4pPr>
      <a:lvl5pPr marL="182880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5pPr>
      <a:lvl6pPr marL="219456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6pPr>
      <a:lvl7pPr marL="256032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7pPr>
      <a:lvl8pPr marL="292608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8pPr>
      <a:lvl9pPr marL="329184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hyperlink" Target="http://www.gartner.com/reprints/avaya-v9?id=1-1LA44KL&amp;ct=131004&amp;st=sb"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jpe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7.jpe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9.pn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60.png"/><Relationship Id="rId5" Type="http://schemas.openxmlformats.org/officeDocument/2006/relationships/image" Target="../media/image47.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5.png"/><Relationship Id="rId7"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66.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5.png"/><Relationship Id="rId7"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60.png"/><Relationship Id="rId5" Type="http://schemas.openxmlformats.org/officeDocument/2006/relationships/image" Target="../media/image69.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22.xml"/><Relationship Id="rId7" Type="http://schemas.openxmlformats.org/officeDocument/2006/relationships/image" Target="../media/image75.pn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25.xml"/><Relationship Id="rId7" Type="http://schemas.openxmlformats.org/officeDocument/2006/relationships/image" Target="../media/image87.jpeg"/><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18" Type="http://schemas.openxmlformats.org/officeDocument/2006/relationships/image" Target="../media/image106.png"/><Relationship Id="rId26" Type="http://schemas.openxmlformats.org/officeDocument/2006/relationships/image" Target="../media/image113.jpeg"/><Relationship Id="rId3" Type="http://schemas.openxmlformats.org/officeDocument/2006/relationships/image" Target="../media/image91.png"/><Relationship Id="rId21" Type="http://schemas.openxmlformats.org/officeDocument/2006/relationships/image" Target="../media/image108.png"/><Relationship Id="rId7" Type="http://schemas.openxmlformats.org/officeDocument/2006/relationships/image" Target="../media/image95.png"/><Relationship Id="rId12" Type="http://schemas.openxmlformats.org/officeDocument/2006/relationships/image" Target="../media/image100.png"/><Relationship Id="rId17" Type="http://schemas.openxmlformats.org/officeDocument/2006/relationships/image" Target="../media/image105.jpeg"/><Relationship Id="rId25" Type="http://schemas.openxmlformats.org/officeDocument/2006/relationships/image" Target="../media/image112.jpeg"/><Relationship Id="rId2" Type="http://schemas.openxmlformats.org/officeDocument/2006/relationships/notesSlide" Target="../notesSlides/notesSlide27.xml"/><Relationship Id="rId16" Type="http://schemas.openxmlformats.org/officeDocument/2006/relationships/image" Target="../media/image104.png"/><Relationship Id="rId20" Type="http://schemas.openxmlformats.org/officeDocument/2006/relationships/image" Target="../media/image107.png"/><Relationship Id="rId29" Type="http://schemas.openxmlformats.org/officeDocument/2006/relationships/image" Target="../media/image116.png"/><Relationship Id="rId1" Type="http://schemas.openxmlformats.org/officeDocument/2006/relationships/slideLayout" Target="../slideLayouts/slideLayout10.xml"/><Relationship Id="rId6" Type="http://schemas.openxmlformats.org/officeDocument/2006/relationships/image" Target="../media/image94.png"/><Relationship Id="rId11" Type="http://schemas.openxmlformats.org/officeDocument/2006/relationships/image" Target="../media/image99.png"/><Relationship Id="rId24" Type="http://schemas.openxmlformats.org/officeDocument/2006/relationships/image" Target="../media/image111.jpeg"/><Relationship Id="rId32" Type="http://schemas.openxmlformats.org/officeDocument/2006/relationships/image" Target="../media/image119.jpeg"/><Relationship Id="rId5" Type="http://schemas.openxmlformats.org/officeDocument/2006/relationships/image" Target="../media/image93.png"/><Relationship Id="rId15" Type="http://schemas.openxmlformats.org/officeDocument/2006/relationships/image" Target="../media/image103.png"/><Relationship Id="rId23" Type="http://schemas.openxmlformats.org/officeDocument/2006/relationships/image" Target="../media/image110.png"/><Relationship Id="rId28" Type="http://schemas.openxmlformats.org/officeDocument/2006/relationships/image" Target="../media/image115.png"/><Relationship Id="rId10" Type="http://schemas.openxmlformats.org/officeDocument/2006/relationships/image" Target="../media/image98.png"/><Relationship Id="rId19" Type="http://schemas.microsoft.com/office/2007/relationships/hdphoto" Target="../media/hdphoto1.wdp"/><Relationship Id="rId31" Type="http://schemas.openxmlformats.org/officeDocument/2006/relationships/image" Target="../media/image118.pn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png"/><Relationship Id="rId22" Type="http://schemas.openxmlformats.org/officeDocument/2006/relationships/image" Target="../media/image109.png"/><Relationship Id="rId27" Type="http://schemas.openxmlformats.org/officeDocument/2006/relationships/image" Target="../media/image114.png"/><Relationship Id="rId30" Type="http://schemas.openxmlformats.org/officeDocument/2006/relationships/image" Target="../media/image117.png"/></Relationships>
</file>

<file path=ppt/slides/_rels/slide31.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18" Type="http://schemas.openxmlformats.org/officeDocument/2006/relationships/image" Target="../media/image136.png"/><Relationship Id="rId3" Type="http://schemas.openxmlformats.org/officeDocument/2006/relationships/image" Target="../media/image121.png"/><Relationship Id="rId21" Type="http://schemas.openxmlformats.org/officeDocument/2006/relationships/image" Target="../media/image139.png"/><Relationship Id="rId7" Type="http://schemas.openxmlformats.org/officeDocument/2006/relationships/image" Target="../media/image125.png"/><Relationship Id="rId12" Type="http://schemas.openxmlformats.org/officeDocument/2006/relationships/image" Target="../media/image130.png"/><Relationship Id="rId17" Type="http://schemas.openxmlformats.org/officeDocument/2006/relationships/image" Target="../media/image135.png"/><Relationship Id="rId2" Type="http://schemas.openxmlformats.org/officeDocument/2006/relationships/image" Target="../media/image120.jpeg"/><Relationship Id="rId16" Type="http://schemas.openxmlformats.org/officeDocument/2006/relationships/image" Target="../media/image134.png"/><Relationship Id="rId20" Type="http://schemas.openxmlformats.org/officeDocument/2006/relationships/image" Target="../media/image138.png"/><Relationship Id="rId1" Type="http://schemas.openxmlformats.org/officeDocument/2006/relationships/slideLayout" Target="../slideLayouts/slideLayout8.xml"/><Relationship Id="rId6" Type="http://schemas.openxmlformats.org/officeDocument/2006/relationships/image" Target="../media/image124.png"/><Relationship Id="rId11" Type="http://schemas.openxmlformats.org/officeDocument/2006/relationships/image" Target="../media/image129.png"/><Relationship Id="rId24" Type="http://schemas.openxmlformats.org/officeDocument/2006/relationships/image" Target="../media/image142.png"/><Relationship Id="rId5" Type="http://schemas.openxmlformats.org/officeDocument/2006/relationships/image" Target="../media/image123.jpeg"/><Relationship Id="rId15" Type="http://schemas.openxmlformats.org/officeDocument/2006/relationships/image" Target="../media/image133.jpeg"/><Relationship Id="rId23" Type="http://schemas.openxmlformats.org/officeDocument/2006/relationships/image" Target="../media/image141.png"/><Relationship Id="rId10" Type="http://schemas.openxmlformats.org/officeDocument/2006/relationships/image" Target="../media/image128.png"/><Relationship Id="rId19" Type="http://schemas.openxmlformats.org/officeDocument/2006/relationships/image" Target="../media/image137.png"/><Relationship Id="rId4" Type="http://schemas.openxmlformats.org/officeDocument/2006/relationships/image" Target="../media/image122.jpeg"/><Relationship Id="rId9" Type="http://schemas.openxmlformats.org/officeDocument/2006/relationships/image" Target="../media/image127.png"/><Relationship Id="rId14" Type="http://schemas.openxmlformats.org/officeDocument/2006/relationships/image" Target="../media/image132.jpeg"/><Relationship Id="rId22" Type="http://schemas.openxmlformats.org/officeDocument/2006/relationships/image" Target="../media/image140.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60.png"/><Relationship Id="rId5" Type="http://schemas.openxmlformats.org/officeDocument/2006/relationships/image" Target="../media/image143.jpe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chart" Target="../charts/chart2.xml"/><Relationship Id="rId4" Type="http://schemas.openxmlformats.org/officeDocument/2006/relationships/image" Target="../media/image8.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3.xml"/><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notesSlide" Target="../notesSlides/notesSlide7.xml"/><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slideLayout" Target="../slideLayouts/slideLayout8.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tags" Target="../tags/tag4.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hyperlink" Target="http://www.avaya.com/usa/about-avaya/newsroom/news-releases/2013/pr-130328" TargetMode="External"/><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hyperlink" Target="http://www.avaya.com/master-usa/en-us/about/news-and-events/newsroom/assets/infotech-vendor-landscape-video-conferencing.pdf" TargetMode="External"/><Relationship Id="rId4" Type="http://schemas.openxmlformats.org/officeDocument/2006/relationships/image" Target="../media/image36.jpeg"/><Relationship Id="rId9" Type="http://schemas.openxmlformats.org/officeDocument/2006/relationships/hyperlink" Target="http://www.avaya.com/usa/about-avaya/newsroom/news-releases/2014/pr-14062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82496" y="3584276"/>
            <a:ext cx="6089904" cy="1365504"/>
          </a:xfrm>
        </p:spPr>
        <p:txBody>
          <a:bodyPr/>
          <a:lstStyle/>
          <a:p>
            <a:r>
              <a:rPr lang="en-US" dirty="0" smtClean="0"/>
              <a:t>Avaya Scopia  Video</a:t>
            </a:r>
            <a:br>
              <a:rPr lang="en-US" dirty="0" smtClean="0"/>
            </a:br>
            <a:r>
              <a:rPr lang="en-US" dirty="0" smtClean="0"/>
              <a:t>Collaboration Overview</a:t>
            </a:r>
            <a:br>
              <a:rPr lang="en-US" dirty="0" smtClean="0"/>
            </a:br>
            <a:endParaRPr lang="en-US" dirty="0"/>
          </a:p>
        </p:txBody>
      </p:sp>
      <p:sp>
        <p:nvSpPr>
          <p:cNvPr id="5" name="Subtitle 4"/>
          <p:cNvSpPr>
            <a:spLocks noGrp="1"/>
          </p:cNvSpPr>
          <p:nvPr>
            <p:ph type="subTitle" idx="1"/>
          </p:nvPr>
        </p:nvSpPr>
        <p:spPr/>
        <p:txBody>
          <a:bodyPr/>
          <a:lstStyle/>
          <a:p>
            <a:r>
              <a:rPr lang="en-US" smtClean="0"/>
              <a:t>June </a:t>
            </a:r>
            <a:r>
              <a:rPr lang="en-US" dirty="0" smtClean="0"/>
              <a:t>2014</a:t>
            </a:r>
            <a:endParaRPr lang="en-US" dirty="0"/>
          </a:p>
        </p:txBody>
      </p:sp>
      <p:pic>
        <p:nvPicPr>
          <p:cNvPr id="3074" name="Picture 2" descr="A:\imagery\logo\Collabortion\Avaya_Scopia_Video_Collaboration_LOGO\Avaya_Scopia_Collabortion_Video_Red\Avaya_Scopia_Collabortion_Video_RED1-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3695" y="1770152"/>
            <a:ext cx="1560577" cy="10834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918016" y="3730066"/>
            <a:ext cx="132862" cy="132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457200" y="489307"/>
            <a:ext cx="8229600" cy="838200"/>
          </a:xfrm>
        </p:spPr>
        <p:txBody>
          <a:bodyPr anchor="t"/>
          <a:lstStyle/>
          <a:p>
            <a:r>
              <a:rPr lang="en-US" sz="2200" smtClean="0">
                <a:latin typeface="+mn-lt"/>
              </a:rPr>
              <a:t>Industry Analyst </a:t>
            </a:r>
            <a:r>
              <a:rPr lang="en-US" sz="2200" dirty="0" smtClean="0">
                <a:latin typeface="+mn-lt"/>
              </a:rPr>
              <a:t>Ratings</a:t>
            </a:r>
            <a:br>
              <a:rPr lang="en-US" sz="2200" dirty="0" smtClean="0">
                <a:latin typeface="+mn-lt"/>
              </a:rPr>
            </a:br>
            <a:r>
              <a:rPr lang="en-US" sz="2200" dirty="0" smtClean="0">
                <a:latin typeface="+mn-lt"/>
              </a:rPr>
              <a:t/>
            </a:r>
            <a:br>
              <a:rPr lang="en-US" sz="2200" dirty="0" smtClean="0">
                <a:latin typeface="+mn-lt"/>
              </a:rPr>
            </a:br>
            <a:r>
              <a:rPr lang="en-US" sz="2200" dirty="0" smtClean="0">
                <a:latin typeface="+mn-lt"/>
              </a:rPr>
              <a:t/>
            </a:r>
            <a:br>
              <a:rPr lang="en-US" sz="2200" dirty="0" smtClean="0">
                <a:latin typeface="+mn-lt"/>
              </a:rPr>
            </a:br>
            <a:endParaRPr lang="en-US" sz="2200" dirty="0">
              <a:solidFill>
                <a:schemeClr val="accent3">
                  <a:lumMod val="75000"/>
                </a:schemeClr>
              </a:solidFill>
              <a:latin typeface="+mn-lt"/>
              <a:cs typeface="Times New Roman" pitchFamily="18" charset="0"/>
            </a:endParaRPr>
          </a:p>
        </p:txBody>
      </p:sp>
      <p:sp>
        <p:nvSpPr>
          <p:cNvPr id="17" name="Rectangle 16"/>
          <p:cNvSpPr/>
          <p:nvPr/>
        </p:nvSpPr>
        <p:spPr>
          <a:xfrm>
            <a:off x="391887" y="1104406"/>
            <a:ext cx="4975760" cy="1777018"/>
          </a:xfrm>
          <a:prstGeom prst="rect">
            <a:avLst/>
          </a:prstGeom>
          <a:solidFill>
            <a:schemeClr val="bg1"/>
          </a:solidFill>
          <a:ln>
            <a:solidFill>
              <a:schemeClr val="bg1">
                <a:lumMod val="50000"/>
              </a:schemeClr>
            </a:solidFill>
          </a:ln>
        </p:spPr>
        <p:style>
          <a:lnRef idx="2">
            <a:schemeClr val="accent3"/>
          </a:lnRef>
          <a:fillRef idx="1">
            <a:schemeClr val="lt1"/>
          </a:fillRef>
          <a:effectRef idx="0">
            <a:schemeClr val="accent3"/>
          </a:effectRef>
          <a:fontRef idx="minor">
            <a:schemeClr val="dk1"/>
          </a:fontRef>
        </p:style>
        <p:txBody>
          <a:bodyPr wrap="square" tIns="457200" bIns="0" anchor="ctr">
            <a:noAutofit/>
          </a:bodyPr>
          <a:lstStyle/>
          <a:p>
            <a:pPr marL="119063">
              <a:lnSpc>
                <a:spcPts val="1600"/>
              </a:lnSpc>
              <a:spcAft>
                <a:spcPts val="600"/>
              </a:spcAft>
            </a:pPr>
            <a:r>
              <a:rPr lang="en-US" sz="1200" b="1" u="sng" dirty="0" smtClean="0">
                <a:solidFill>
                  <a:srgbClr val="C00000"/>
                </a:solidFill>
                <a:cs typeface="Arial" pitchFamily="34" charset="0"/>
              </a:rPr>
              <a:t>The Forrester Wave™:Desktop Videoconferencing </a:t>
            </a:r>
            <a:r>
              <a:rPr lang="en-US" sz="1200" b="1" dirty="0" smtClean="0">
                <a:solidFill>
                  <a:srgbClr val="C00000"/>
                </a:solidFill>
                <a:cs typeface="Arial" pitchFamily="34" charset="0"/>
              </a:rPr>
              <a:t/>
            </a:r>
            <a:br>
              <a:rPr lang="en-US" sz="1200" b="1" dirty="0" smtClean="0">
                <a:solidFill>
                  <a:srgbClr val="C00000"/>
                </a:solidFill>
                <a:cs typeface="Arial" pitchFamily="34" charset="0"/>
              </a:rPr>
            </a:br>
            <a:r>
              <a:rPr lang="en-US" sz="1100" dirty="0" smtClean="0">
                <a:solidFill>
                  <a:srgbClr val="000000"/>
                </a:solidFill>
                <a:ea typeface="Calibri" pitchFamily="34" charset="0"/>
              </a:rPr>
              <a:t>The</a:t>
            </a:r>
            <a:r>
              <a:rPr lang="en-US" sz="1200" dirty="0" smtClean="0">
                <a:solidFill>
                  <a:srgbClr val="000000"/>
                </a:solidFill>
                <a:ea typeface="Calibri" pitchFamily="34" charset="0"/>
              </a:rPr>
              <a:t> </a:t>
            </a:r>
            <a:r>
              <a:rPr lang="en-US" sz="1100" dirty="0" smtClean="0">
                <a:solidFill>
                  <a:srgbClr val="000000"/>
                </a:solidFill>
                <a:ea typeface="Calibri" pitchFamily="34" charset="0"/>
              </a:rPr>
              <a:t>inaugural Forrester Wave on desktop video is out, and the results are impressive. We all know that Scopia Desktop and Mobile are fantastic solutions and a competitive differentiator for Avaya. The Forrester Wave for Desktop Videoconferencing reinforces our leadership position. </a:t>
            </a:r>
            <a:endParaRPr lang="en-US" sz="2000" dirty="0" smtClean="0">
              <a:solidFill>
                <a:schemeClr val="tx1"/>
              </a:solidFill>
            </a:endParaRPr>
          </a:p>
          <a:p>
            <a:pPr marL="119063">
              <a:spcAft>
                <a:spcPts val="600"/>
              </a:spcAft>
            </a:pPr>
            <a:endParaRPr lang="en-US" sz="1200" dirty="0">
              <a:solidFill>
                <a:schemeClr val="tx1">
                  <a:lumMod val="75000"/>
                  <a:lumOff val="25000"/>
                </a:schemeClr>
              </a:solidFill>
              <a:cs typeface="Arial"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3204967316"/>
              </p:ext>
            </p:extLst>
          </p:nvPr>
        </p:nvGraphicFramePr>
        <p:xfrm>
          <a:off x="410661" y="5498274"/>
          <a:ext cx="8059385" cy="963709"/>
        </p:xfrm>
        <a:graphic>
          <a:graphicData uri="http://schemas.openxmlformats.org/drawingml/2006/table">
            <a:tbl>
              <a:tblPr firstRow="1" bandRow="1">
                <a:tableStyleId>{1FECB4D8-DB02-4DC6-A0A2-4F2EBAE1DC90}</a:tableStyleId>
              </a:tblPr>
              <a:tblGrid>
                <a:gridCol w="2929246"/>
                <a:gridCol w="2857447"/>
                <a:gridCol w="2272692"/>
              </a:tblGrid>
              <a:tr h="310010">
                <a:tc>
                  <a:txBody>
                    <a:bodyPr/>
                    <a:lstStyle/>
                    <a:p>
                      <a:pPr algn="ctr"/>
                      <a:r>
                        <a:rPr lang="en-US" sz="1000" b="1" dirty="0" smtClean="0"/>
                        <a:t>Avaya Customer Sentiment Survey    Q1FY13</a:t>
                      </a:r>
                      <a:endParaRPr lang="en-US" sz="1050" b="1"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98050E"/>
                    </a:solidFill>
                  </a:tcPr>
                </a:tc>
                <a:tc>
                  <a:txBody>
                    <a:bodyPr/>
                    <a:lstStyle/>
                    <a:p>
                      <a:pPr algn="ctr"/>
                      <a:r>
                        <a:rPr lang="en-US" sz="1100" b="0" dirty="0" smtClean="0"/>
                        <a:t>CSAT</a:t>
                      </a:r>
                      <a:endParaRPr lang="en-US" sz="1100" b="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98050E"/>
                    </a:solidFill>
                  </a:tcPr>
                </a:tc>
                <a:tc>
                  <a:txBody>
                    <a:bodyPr/>
                    <a:lstStyle/>
                    <a:p>
                      <a:pPr algn="ctr"/>
                      <a:r>
                        <a:rPr lang="en-US" sz="1100" b="0" dirty="0" smtClean="0"/>
                        <a:t>NPS</a:t>
                      </a:r>
                      <a:endParaRPr lang="en-US" sz="1100" b="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98050E"/>
                    </a:solidFill>
                  </a:tcPr>
                </a:tc>
              </a:tr>
              <a:tr h="653699">
                <a:tc>
                  <a:txBody>
                    <a:bodyPr/>
                    <a:lstStyle/>
                    <a:p>
                      <a:pPr algn="l"/>
                      <a:r>
                        <a:rPr lang="en-US" sz="1100" b="1" dirty="0" smtClean="0"/>
                        <a:t>Radvision Scopia Desktop and Mobile</a:t>
                      </a:r>
                      <a:r>
                        <a:rPr lang="en-US" sz="1100" b="1" baseline="0" dirty="0" smtClean="0"/>
                        <a:t> Applications </a:t>
                      </a:r>
                      <a:endParaRPr lang="en-US" sz="1100" b="1"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r>
                        <a:rPr lang="en-US" sz="1400" dirty="0" smtClean="0"/>
                        <a:t>4.11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srgbClr val="98050E"/>
                          </a:solidFill>
                          <a:effectLst/>
                          <a:uLnTx/>
                          <a:uFillTx/>
                          <a:latin typeface="+mn-lt"/>
                          <a:ea typeface="+mn-ea"/>
                          <a:cs typeface="+mn-cs"/>
                        </a:rPr>
                        <a:t>CSAT:  1 (worst) </a:t>
                      </a:r>
                      <a:r>
                        <a:rPr kumimoji="0" lang="en-US" sz="900" b="1" i="0" u="none" strike="noStrike" kern="1200" cap="none" spc="0" normalizeH="0" baseline="0" noProof="0" dirty="0" smtClean="0">
                          <a:ln>
                            <a:noFill/>
                          </a:ln>
                          <a:solidFill>
                            <a:srgbClr val="98050E"/>
                          </a:solidFill>
                          <a:effectLst/>
                          <a:uLnTx/>
                          <a:uFillTx/>
                          <a:latin typeface="+mn-lt"/>
                          <a:ea typeface="+mn-ea"/>
                          <a:cs typeface="+mn-cs"/>
                          <a:sym typeface="Wingdings 3"/>
                        </a:rPr>
                        <a:t> 5 (best)</a:t>
                      </a:r>
                      <a:endParaRPr kumimoji="0" lang="en-US" sz="900" b="1" i="0" u="none" strike="noStrike" kern="1200" cap="none" spc="0" normalizeH="0" baseline="0" noProof="0" dirty="0" smtClean="0">
                        <a:ln>
                          <a:noFill/>
                        </a:ln>
                        <a:solidFill>
                          <a:srgbClr val="98050E"/>
                        </a:solidFill>
                        <a:effectLst/>
                        <a:uLnTx/>
                        <a:uFillTx/>
                        <a:latin typeface="+mn-lt"/>
                        <a:ea typeface="+mn-ea"/>
                        <a:cs typeface="+mn-cs"/>
                      </a:endParaRPr>
                    </a:p>
                  </a:txBody>
                  <a:tcPr marL="0" marR="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r>
                        <a:rPr lang="en-US" sz="1400" dirty="0" smtClean="0"/>
                        <a:t>80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srgbClr val="98050E"/>
                          </a:solidFill>
                          <a:effectLst/>
                          <a:uLnTx/>
                          <a:uFillTx/>
                          <a:latin typeface="+mn-lt"/>
                          <a:ea typeface="+mn-ea"/>
                          <a:cs typeface="+mn-cs"/>
                        </a:rPr>
                        <a:t>NPS:  50 (out of 100) = Best in Class</a:t>
                      </a:r>
                    </a:p>
                  </a:txBody>
                  <a:tcPr marL="0" marR="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r>
            </a:tbl>
          </a:graphicData>
        </a:graphic>
      </p:graphicFrame>
      <p:pic>
        <p:nvPicPr>
          <p:cNvPr id="11" name="Picture 10"/>
          <p:cNvPicPr>
            <a:picLocks noChangeAspect="1"/>
          </p:cNvPicPr>
          <p:nvPr/>
        </p:nvPicPr>
        <p:blipFill rotWithShape="1">
          <a:blip r:embed="rId3"/>
          <a:srcRect l="61841" t="26184" r="27975" b="70276"/>
          <a:stretch/>
        </p:blipFill>
        <p:spPr bwMode="auto">
          <a:xfrm>
            <a:off x="554378" y="1163666"/>
            <a:ext cx="1739993" cy="327652"/>
          </a:xfrm>
          <a:prstGeom prst="rect">
            <a:avLst/>
          </a:prstGeom>
          <a:ln>
            <a:noFill/>
          </a:ln>
          <a:extLst>
            <a:ext uri="{53640926-AAD7-44D8-BBD7-CCE9431645EC}">
              <a14:shadowObscured xmlns:a14="http://schemas.microsoft.com/office/drawing/2010/main"/>
            </a:ext>
          </a:extLst>
        </p:spPr>
      </p:pic>
      <p:sp>
        <p:nvSpPr>
          <p:cNvPr id="30" name="Rectangle 29"/>
          <p:cNvSpPr/>
          <p:nvPr/>
        </p:nvSpPr>
        <p:spPr>
          <a:xfrm>
            <a:off x="402518" y="3028985"/>
            <a:ext cx="4963886" cy="2393620"/>
          </a:xfrm>
          <a:prstGeom prst="rect">
            <a:avLst/>
          </a:prstGeom>
          <a:solidFill>
            <a:schemeClr val="bg1"/>
          </a:solidFill>
          <a:ln>
            <a:solidFill>
              <a:schemeClr val="bg1">
                <a:lumMod val="50000"/>
              </a:schemeClr>
            </a:solidFill>
          </a:ln>
        </p:spPr>
        <p:style>
          <a:lnRef idx="2">
            <a:schemeClr val="accent3"/>
          </a:lnRef>
          <a:fillRef idx="1">
            <a:schemeClr val="lt1"/>
          </a:fillRef>
          <a:effectRef idx="0">
            <a:schemeClr val="accent3"/>
          </a:effectRef>
          <a:fontRef idx="minor">
            <a:schemeClr val="dk1"/>
          </a:fontRef>
        </p:style>
        <p:txBody>
          <a:bodyPr wrap="square" tIns="228600" bIns="27432" anchor="ctr">
            <a:noAutofit/>
          </a:bodyPr>
          <a:lstStyle/>
          <a:p>
            <a:pPr marL="117475" lvl="0" defTabSz="914400" fontAlgn="base">
              <a:lnSpc>
                <a:spcPct val="150000"/>
              </a:lnSpc>
              <a:spcBef>
                <a:spcPct val="0"/>
              </a:spcBef>
              <a:spcAft>
                <a:spcPct val="0"/>
              </a:spcAft>
            </a:pPr>
            <a:r>
              <a:rPr lang="en-US" sz="1200" b="1" u="sng" dirty="0" smtClean="0">
                <a:solidFill>
                  <a:srgbClr val="C00000"/>
                </a:solidFill>
                <a:latin typeface="Arial" pitchFamily="34" charset="0"/>
                <a:ea typeface="Calibri" pitchFamily="34" charset="0"/>
                <a:cs typeface="Arial" pitchFamily="34" charset="0"/>
              </a:rPr>
              <a:t>Gartner MarketScope for Group Video Systems 2013</a:t>
            </a:r>
            <a:endParaRPr lang="en-US" sz="1200" b="1" dirty="0" smtClean="0">
              <a:solidFill>
                <a:srgbClr val="C00000"/>
              </a:solidFill>
              <a:latin typeface="Arial" pitchFamily="34" charset="0"/>
              <a:cs typeface="Arial" pitchFamily="34" charset="0"/>
            </a:endParaRPr>
          </a:p>
          <a:p>
            <a:pPr marL="117475" lvl="0" defTabSz="914400" eaLnBrk="0" fontAlgn="base" hangingPunct="0">
              <a:spcBef>
                <a:spcPct val="0"/>
              </a:spcBef>
              <a:spcAft>
                <a:spcPts val="600"/>
              </a:spcAft>
            </a:pPr>
            <a:r>
              <a:rPr lang="en-US" sz="1000" dirty="0" smtClean="0"/>
              <a:t>Great news! Avaya moved from the “Promising” rating to “Positive” in this year’s Gartner MarketScope for Group Video Systems. </a:t>
            </a:r>
          </a:p>
          <a:p>
            <a:pPr marL="117475" marR="0">
              <a:spcBef>
                <a:spcPts val="0"/>
              </a:spcBef>
              <a:spcAft>
                <a:spcPts val="600"/>
              </a:spcAft>
            </a:pPr>
            <a:r>
              <a:rPr lang="en-US" sz="1000" dirty="0" smtClean="0">
                <a:solidFill>
                  <a:srgbClr val="000000"/>
                </a:solidFill>
                <a:ea typeface="Calibri"/>
                <a:cs typeface="Times New Roman"/>
              </a:rPr>
              <a:t>According to Gartner Vendors issued a Positive rating Demonstrates strength in specific areas, but execution in one or more areas may still be developing or inconsistent with other areas of performance: </a:t>
            </a:r>
            <a:endParaRPr lang="en-US" sz="1000" dirty="0" smtClean="0">
              <a:latin typeface="Calibri"/>
              <a:ea typeface="Calibri"/>
              <a:cs typeface="Times New Roman"/>
            </a:endParaRPr>
          </a:p>
          <a:p>
            <a:pPr marL="339725" marR="0" lvl="0" indent="-222250">
              <a:spcBef>
                <a:spcPts val="0"/>
              </a:spcBef>
              <a:spcAft>
                <a:spcPts val="600"/>
              </a:spcAft>
              <a:buSzPts val="1000"/>
              <a:buFont typeface="Symbol"/>
              <a:buChar char=""/>
              <a:tabLst>
                <a:tab pos="457200" algn="l"/>
              </a:tabLst>
            </a:pPr>
            <a:r>
              <a:rPr lang="en-US" sz="1000" dirty="0" smtClean="0">
                <a:solidFill>
                  <a:srgbClr val="000000"/>
                </a:solidFill>
                <a:ea typeface="Calibri"/>
                <a:cs typeface="Times New Roman"/>
              </a:rPr>
              <a:t>Customers: Continue planned investments</a:t>
            </a:r>
            <a:endParaRPr lang="en-US" sz="1000" dirty="0" smtClean="0">
              <a:latin typeface="Calibri"/>
              <a:ea typeface="Calibri"/>
              <a:cs typeface="Times New Roman"/>
            </a:endParaRPr>
          </a:p>
          <a:p>
            <a:pPr marL="339725" marR="0" lvl="0" indent="-222250">
              <a:spcBef>
                <a:spcPts val="0"/>
              </a:spcBef>
              <a:spcAft>
                <a:spcPts val="600"/>
              </a:spcAft>
              <a:buSzPts val="1000"/>
              <a:buFont typeface="Symbol"/>
              <a:buChar char=""/>
              <a:tabLst>
                <a:tab pos="457200" algn="l"/>
              </a:tabLst>
            </a:pPr>
            <a:r>
              <a:rPr lang="en-US" sz="1000" dirty="0" smtClean="0">
                <a:solidFill>
                  <a:srgbClr val="000000"/>
                </a:solidFill>
                <a:ea typeface="Calibri"/>
                <a:cs typeface="Times New Roman"/>
              </a:rPr>
              <a:t>Potential customers: Consider this vendor a viable choice for strategic or tactical investments, while planning for known limitations</a:t>
            </a:r>
          </a:p>
          <a:p>
            <a:pPr marL="117475" marR="0" lvl="0">
              <a:spcBef>
                <a:spcPts val="0"/>
              </a:spcBef>
              <a:spcAft>
                <a:spcPts val="0"/>
              </a:spcAft>
              <a:buSzPts val="1000"/>
              <a:tabLst>
                <a:tab pos="457200" algn="l"/>
              </a:tabLst>
            </a:pPr>
            <a:r>
              <a:rPr lang="en-US" sz="1000" b="1" dirty="0" smtClean="0">
                <a:hlinkClick r:id="rId4"/>
              </a:rPr>
              <a:t>Read the report </a:t>
            </a:r>
            <a:r>
              <a:rPr lang="en-US" sz="1000" dirty="0" smtClean="0"/>
              <a:t>to see what Gartner has to say about Avaya.</a:t>
            </a:r>
            <a:endParaRPr lang="en-US" sz="1000" dirty="0">
              <a:latin typeface="Calibri"/>
              <a:ea typeface="Calibri"/>
              <a:cs typeface="Times New Roman"/>
            </a:endParaRPr>
          </a:p>
        </p:txBody>
      </p:sp>
      <p:pic>
        <p:nvPicPr>
          <p:cNvPr id="28" name="Picture 27" descr="gartner.jpg"/>
          <p:cNvPicPr>
            <a:picLocks noChangeAspect="1"/>
          </p:cNvPicPr>
          <p:nvPr/>
        </p:nvPicPr>
        <p:blipFill>
          <a:blip r:embed="rId5"/>
          <a:stretch>
            <a:fillRect/>
          </a:stretch>
        </p:blipFill>
        <p:spPr>
          <a:xfrm>
            <a:off x="614550" y="3098956"/>
            <a:ext cx="1086659" cy="246863"/>
          </a:xfrm>
          <a:prstGeom prst="rect">
            <a:avLst/>
          </a:prstGeom>
        </p:spPr>
      </p:pic>
      <p:sp>
        <p:nvSpPr>
          <p:cNvPr id="25" name="TextBox 24"/>
          <p:cNvSpPr txBox="1"/>
          <p:nvPr/>
        </p:nvSpPr>
        <p:spPr>
          <a:xfrm>
            <a:off x="7032589" y="4399621"/>
            <a:ext cx="1520041" cy="166255"/>
          </a:xfrm>
          <a:prstGeom prst="rect">
            <a:avLst/>
          </a:prstGeom>
          <a:noFill/>
        </p:spPr>
        <p:txBody>
          <a:bodyPr wrap="none" rtlCol="0" anchor="ctr">
            <a:noAutofit/>
          </a:bodyPr>
          <a:lstStyle/>
          <a:p>
            <a:pPr algn="ctr">
              <a:lnSpc>
                <a:spcPct val="90000"/>
              </a:lnSpc>
            </a:pPr>
            <a:r>
              <a:rPr lang="en-US" sz="800" b="1" dirty="0" smtClean="0"/>
              <a:t>Source:  Forrester Research, Inc.</a:t>
            </a:r>
          </a:p>
        </p:txBody>
      </p:sp>
      <p:pic>
        <p:nvPicPr>
          <p:cNvPr id="18" name="Picture 2"/>
          <p:cNvPicPr>
            <a:picLocks noChangeAspect="1" noChangeArrowheads="1"/>
          </p:cNvPicPr>
          <p:nvPr/>
        </p:nvPicPr>
        <p:blipFill>
          <a:blip r:embed="rId6"/>
          <a:srcRect l="15333" t="8355" r="32279" b="7626"/>
          <a:stretch>
            <a:fillRect/>
          </a:stretch>
        </p:blipFill>
        <p:spPr bwMode="auto">
          <a:xfrm>
            <a:off x="5505450" y="1104900"/>
            <a:ext cx="3247368" cy="3247368"/>
          </a:xfrm>
          <a:prstGeom prst="rect">
            <a:avLst/>
          </a:prstGeom>
          <a:noFill/>
          <a:ln w="9525">
            <a:solidFill>
              <a:schemeClr val="accent3"/>
            </a:solidFill>
            <a:miter lim="800000"/>
            <a:headEnd/>
            <a:tailEnd/>
          </a:ln>
        </p:spPr>
      </p:pic>
    </p:spTree>
    <p:extLst>
      <p:ext uri="{BB962C8B-B14F-4D97-AF65-F5344CB8AC3E}">
        <p14:creationId xmlns:p14="http://schemas.microsoft.com/office/powerpoint/2010/main" val="4152217165"/>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4517" y="3075467"/>
            <a:ext cx="6400800" cy="598932"/>
          </a:xfrm>
        </p:spPr>
        <p:txBody>
          <a:bodyPr/>
          <a:lstStyle/>
          <a:p>
            <a:pPr algn="l"/>
            <a:r>
              <a:rPr lang="en-US" sz="3600" dirty="0"/>
              <a:t>Avaya Scopia Video Collaboration Portfolio</a:t>
            </a:r>
          </a:p>
        </p:txBody>
      </p:sp>
      <p:pic>
        <p:nvPicPr>
          <p:cNvPr id="3" name="Picture 2" descr="A:\imagery\logo\Collabortion\Avaya_Scopia_Video_Collaboration_LOGO\Avaya_Scopia_Collabortion_Video_Red\Avaya_Scopia_Collabortion_Video_RED1-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1120" y="2551814"/>
            <a:ext cx="1629254" cy="11311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790239" y="2715375"/>
            <a:ext cx="96946" cy="91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17343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52479" y="455981"/>
            <a:ext cx="8229600" cy="838200"/>
          </a:xfrm>
          <a:prstGeom prst="rect">
            <a:avLst/>
          </a:prstGeom>
        </p:spPr>
        <p:txBody>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dirty="0"/>
              <a:t>The Best Desktop, Mobile, BYOD Solution</a:t>
            </a:r>
          </a:p>
        </p:txBody>
      </p:sp>
      <p:pic>
        <p:nvPicPr>
          <p:cNvPr id="2" name="Picture 2" descr="A:\imagery\RV_AV_Products\Scopia Mobile\Scopia_Mobile_Factsheet\avaya_scopia_mobile_desktop.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61" t="10744" b="10599"/>
          <a:stretch/>
        </p:blipFill>
        <p:spPr bwMode="auto">
          <a:xfrm>
            <a:off x="211912" y="3059126"/>
            <a:ext cx="6494718" cy="3522428"/>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3"/>
          <p:cNvSpPr txBox="1">
            <a:spLocks/>
          </p:cNvSpPr>
          <p:nvPr/>
        </p:nvSpPr>
        <p:spPr>
          <a:xfrm>
            <a:off x="255172" y="1362736"/>
            <a:ext cx="4486948" cy="3886200"/>
          </a:xfrm>
          <a:prstGeom prst="rect">
            <a:avLst/>
          </a:prstGeom>
        </p:spPr>
        <p:txBody>
          <a:bodyPr/>
          <a:lstStyle>
            <a:lvl1pPr marL="365760" indent="-365760" algn="l" defTabSz="914400" rtl="0" eaLnBrk="1" latinLnBrk="0" hangingPunct="1">
              <a:lnSpc>
                <a:spcPct val="90000"/>
              </a:lnSpc>
              <a:spcBef>
                <a:spcPts val="1200"/>
              </a:spcBef>
              <a:buClr>
                <a:schemeClr val="accent1"/>
              </a:buClr>
              <a:buFont typeface="Webdings" pitchFamily="18" charset="2"/>
              <a:buChar char="4"/>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800"/>
              </a:spcBef>
              <a:buClr>
                <a:schemeClr val="accent2"/>
              </a:buClr>
              <a:buFont typeface="Arial" pitchFamily="34" charset="0"/>
              <a:buChar char="–"/>
              <a:defRPr sz="2200" kern="1200">
                <a:solidFill>
                  <a:schemeClr val="tx1"/>
                </a:solidFill>
                <a:latin typeface="+mn-lt"/>
                <a:ea typeface="+mn-ea"/>
                <a:cs typeface="+mn-cs"/>
              </a:defRPr>
            </a:lvl2pPr>
            <a:lvl3pPr marL="1097280" indent="-228600" algn="l" defTabSz="914400" rtl="0" eaLnBrk="1" latinLnBrk="0" hangingPunct="1">
              <a:lnSpc>
                <a:spcPct val="90000"/>
              </a:lnSpc>
              <a:spcBef>
                <a:spcPts val="600"/>
              </a:spcBef>
              <a:buClr>
                <a:schemeClr val="accent2"/>
              </a:buClr>
              <a:buFont typeface="Arial" pitchFamily="34" charset="0"/>
              <a:buChar char="–"/>
              <a:defRPr sz="1800" kern="1200">
                <a:solidFill>
                  <a:schemeClr val="tx1"/>
                </a:solidFill>
                <a:latin typeface="+mn-lt"/>
                <a:ea typeface="+mn-ea"/>
                <a:cs typeface="+mn-cs"/>
              </a:defRPr>
            </a:lvl3pPr>
            <a:lvl4pPr marL="146304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4pPr>
            <a:lvl5pPr marL="182880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5pPr>
            <a:lvl6pPr marL="219456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6pPr>
            <a:lvl7pPr marL="256032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7pPr>
            <a:lvl8pPr marL="292608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8pPr>
            <a:lvl9pPr marL="329184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9pPr>
          </a:lstStyle>
          <a:p>
            <a:r>
              <a:rPr lang="en-US" sz="2200" dirty="0"/>
              <a:t>Unlimited Free Mobile and Desktop clients</a:t>
            </a:r>
          </a:p>
          <a:p>
            <a:r>
              <a:rPr lang="en-US" sz="2200" dirty="0"/>
              <a:t>HD Voice, Video and </a:t>
            </a:r>
            <a:r>
              <a:rPr lang="en-US" sz="2200" dirty="0" smtClean="0"/>
              <a:t>Data</a:t>
            </a:r>
          </a:p>
          <a:p>
            <a:r>
              <a:rPr lang="en-US" sz="2200" dirty="0"/>
              <a:t>Automatic </a:t>
            </a:r>
            <a:r>
              <a:rPr lang="en-US" sz="2200" dirty="0" smtClean="0"/>
              <a:t>Firewall Traversal</a:t>
            </a:r>
            <a:endParaRPr lang="en-US" sz="2200" dirty="0"/>
          </a:p>
          <a:p>
            <a:endParaRPr lang="en-US" dirty="0"/>
          </a:p>
          <a:p>
            <a:endParaRPr lang="en-US" dirty="0"/>
          </a:p>
        </p:txBody>
      </p:sp>
      <p:sp>
        <p:nvSpPr>
          <p:cNvPr id="11" name="Content Placeholder 3"/>
          <p:cNvSpPr txBox="1">
            <a:spLocks/>
          </p:cNvSpPr>
          <p:nvPr/>
        </p:nvSpPr>
        <p:spPr>
          <a:xfrm>
            <a:off x="4380622" y="1362736"/>
            <a:ext cx="4486948" cy="3886200"/>
          </a:xfrm>
          <a:prstGeom prst="rect">
            <a:avLst/>
          </a:prstGeom>
        </p:spPr>
        <p:txBody>
          <a:bodyPr/>
          <a:lstStyle>
            <a:lvl1pPr marL="365760" indent="-365760" algn="l" defTabSz="914400" rtl="0" eaLnBrk="1" latinLnBrk="0" hangingPunct="1">
              <a:lnSpc>
                <a:spcPct val="90000"/>
              </a:lnSpc>
              <a:spcBef>
                <a:spcPts val="1200"/>
              </a:spcBef>
              <a:buClr>
                <a:schemeClr val="accent1"/>
              </a:buClr>
              <a:buFont typeface="Webdings" pitchFamily="18" charset="2"/>
              <a:buChar char="4"/>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800"/>
              </a:spcBef>
              <a:buClr>
                <a:schemeClr val="accent2"/>
              </a:buClr>
              <a:buFont typeface="Arial" pitchFamily="34" charset="0"/>
              <a:buChar char="–"/>
              <a:defRPr sz="2200" kern="1200">
                <a:solidFill>
                  <a:schemeClr val="tx1"/>
                </a:solidFill>
                <a:latin typeface="+mn-lt"/>
                <a:ea typeface="+mn-ea"/>
                <a:cs typeface="+mn-cs"/>
              </a:defRPr>
            </a:lvl2pPr>
            <a:lvl3pPr marL="1097280" indent="-228600" algn="l" defTabSz="914400" rtl="0" eaLnBrk="1" latinLnBrk="0" hangingPunct="1">
              <a:lnSpc>
                <a:spcPct val="90000"/>
              </a:lnSpc>
              <a:spcBef>
                <a:spcPts val="600"/>
              </a:spcBef>
              <a:buClr>
                <a:schemeClr val="accent2"/>
              </a:buClr>
              <a:buFont typeface="Arial" pitchFamily="34" charset="0"/>
              <a:buChar char="–"/>
              <a:defRPr sz="1800" kern="1200">
                <a:solidFill>
                  <a:schemeClr val="tx1"/>
                </a:solidFill>
                <a:latin typeface="+mn-lt"/>
                <a:ea typeface="+mn-ea"/>
                <a:cs typeface="+mn-cs"/>
              </a:defRPr>
            </a:lvl3pPr>
            <a:lvl4pPr marL="146304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4pPr>
            <a:lvl5pPr marL="182880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5pPr>
            <a:lvl6pPr marL="219456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6pPr>
            <a:lvl7pPr marL="256032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7pPr>
            <a:lvl8pPr marL="292608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8pPr>
            <a:lvl9pPr marL="329184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9pPr>
          </a:lstStyle>
          <a:p>
            <a:r>
              <a:rPr lang="en-US" sz="2200" dirty="0"/>
              <a:t>Optimized for Internet</a:t>
            </a:r>
          </a:p>
          <a:p>
            <a:r>
              <a:rPr lang="en-US" sz="2200" dirty="0" smtClean="0"/>
              <a:t>Enterprise Integrated</a:t>
            </a:r>
            <a:endParaRPr lang="en-US" sz="2200" dirty="0"/>
          </a:p>
          <a:p>
            <a:r>
              <a:rPr lang="en-US" sz="2200" dirty="0" smtClean="0"/>
              <a:t>Not Just </a:t>
            </a:r>
            <a:r>
              <a:rPr lang="en-US" sz="2200" dirty="0"/>
              <a:t>a </a:t>
            </a:r>
            <a:r>
              <a:rPr lang="en-US" sz="2200" dirty="0" smtClean="0"/>
              <a:t>Video </a:t>
            </a:r>
            <a:r>
              <a:rPr lang="en-US" sz="2200" dirty="0"/>
              <a:t>E</a:t>
            </a:r>
            <a:r>
              <a:rPr lang="en-US" sz="2200" dirty="0" smtClean="0"/>
              <a:t>ndpoint</a:t>
            </a:r>
          </a:p>
          <a:p>
            <a:pPr lvl="2"/>
            <a:r>
              <a:rPr lang="en-US" sz="1400" dirty="0"/>
              <a:t>Moderate your Meetings </a:t>
            </a:r>
          </a:p>
          <a:p>
            <a:pPr lvl="2"/>
            <a:r>
              <a:rPr lang="en-US" sz="1400" dirty="0"/>
              <a:t>Start </a:t>
            </a:r>
            <a:r>
              <a:rPr lang="en-US" sz="1400" dirty="0" smtClean="0"/>
              <a:t>Streaming or Recording</a:t>
            </a:r>
            <a:endParaRPr lang="en-US" sz="1400" dirty="0"/>
          </a:p>
          <a:p>
            <a:pPr lvl="2"/>
            <a:r>
              <a:rPr lang="en-US" sz="1400" dirty="0"/>
              <a:t>Call from your Directory</a:t>
            </a:r>
          </a:p>
          <a:p>
            <a:pPr lvl="2"/>
            <a:r>
              <a:rPr lang="en-US" sz="1400" dirty="0"/>
              <a:t>Control your </a:t>
            </a:r>
            <a:r>
              <a:rPr lang="en-US" sz="1400" dirty="0" smtClean="0"/>
              <a:t>Layouts</a:t>
            </a:r>
            <a:endParaRPr lang="en-US" sz="1400" dirty="0"/>
          </a:p>
        </p:txBody>
      </p:sp>
      <p:sp>
        <p:nvSpPr>
          <p:cNvPr id="12" name="Rectangle 11"/>
          <p:cNvSpPr/>
          <p:nvPr/>
        </p:nvSpPr>
        <p:spPr>
          <a:xfrm>
            <a:off x="5011084" y="4138356"/>
            <a:ext cx="2056973" cy="646331"/>
          </a:xfrm>
          <a:prstGeom prst="rect">
            <a:avLst/>
          </a:prstGeom>
        </p:spPr>
        <p:txBody>
          <a:bodyPr wrap="none">
            <a:spAutoFit/>
          </a:bodyPr>
          <a:lstStyle/>
          <a:p>
            <a:pPr algn="ctr"/>
            <a:r>
              <a:rPr lang="en-US" dirty="0" smtClean="0"/>
              <a:t>Avaya Scopia</a:t>
            </a:r>
            <a:br>
              <a:rPr lang="en-US" dirty="0" smtClean="0"/>
            </a:br>
            <a:r>
              <a:rPr lang="en-US" dirty="0" smtClean="0"/>
              <a:t>Desktop &amp; Mobile</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1837" y="4233451"/>
            <a:ext cx="103971" cy="97670"/>
          </a:xfrm>
          <a:prstGeom prst="rect">
            <a:avLst/>
          </a:prstGeom>
        </p:spPr>
      </p:pic>
    </p:spTree>
    <p:extLst>
      <p:ext uri="{BB962C8B-B14F-4D97-AF65-F5344CB8AC3E}">
        <p14:creationId xmlns:p14="http://schemas.microsoft.com/office/powerpoint/2010/main" val="2595514868"/>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585" y="477248"/>
            <a:ext cx="8680415" cy="418040"/>
          </a:xfrm>
        </p:spPr>
        <p:txBody>
          <a:bodyPr anchor="t"/>
          <a:lstStyle/>
          <a:p>
            <a:r>
              <a:rPr lang="en-US" sz="2000" dirty="0"/>
              <a:t>Avaya Scopia Desktop &amp; </a:t>
            </a:r>
            <a:r>
              <a:rPr lang="en-US" sz="2000" dirty="0" smtClean="0"/>
              <a:t>Mobile / Mobile vs. </a:t>
            </a:r>
            <a:r>
              <a:rPr lang="en-US" sz="2000" dirty="0" err="1" smtClean="0"/>
              <a:t>LifeSize</a:t>
            </a:r>
            <a:r>
              <a:rPr lang="en-US" sz="2000" dirty="0" smtClean="0"/>
              <a:t>, </a:t>
            </a:r>
            <a:r>
              <a:rPr lang="en-US" sz="2000" dirty="0" err="1" smtClean="0"/>
              <a:t>Polycom</a:t>
            </a:r>
            <a:r>
              <a:rPr lang="en-US" sz="2000" dirty="0" smtClean="0"/>
              <a:t>, </a:t>
            </a:r>
            <a:r>
              <a:rPr lang="en-US" sz="2000" dirty="0" err="1" smtClean="0"/>
              <a:t>Vidyo</a:t>
            </a:r>
            <a:endParaRPr lang="en-US" sz="2000" dirty="0"/>
          </a:p>
        </p:txBody>
      </p:sp>
      <p:graphicFrame>
        <p:nvGraphicFramePr>
          <p:cNvPr id="6" name="Table 5"/>
          <p:cNvGraphicFramePr>
            <a:graphicFrameLocks noGrp="1"/>
          </p:cNvGraphicFramePr>
          <p:nvPr>
            <p:extLst>
              <p:ext uri="{D42A27DB-BD31-4B8C-83A1-F6EECF244321}">
                <p14:modId xmlns:p14="http://schemas.microsoft.com/office/powerpoint/2010/main" val="4149407185"/>
              </p:ext>
            </p:extLst>
          </p:nvPr>
        </p:nvGraphicFramePr>
        <p:xfrm>
          <a:off x="91992" y="859165"/>
          <a:ext cx="8950233" cy="4817236"/>
        </p:xfrm>
        <a:graphic>
          <a:graphicData uri="http://schemas.openxmlformats.org/drawingml/2006/table">
            <a:tbl>
              <a:tblPr>
                <a:effectLst>
                  <a:outerShdw blurRad="50800" dist="38100" dir="2700000" algn="tl" rotWithShape="0">
                    <a:prstClr val="black">
                      <a:alpha val="40000"/>
                    </a:prstClr>
                  </a:outerShdw>
                </a:effectLst>
              </a:tblPr>
              <a:tblGrid>
                <a:gridCol w="3200537"/>
                <a:gridCol w="1289573"/>
                <a:gridCol w="1473958"/>
                <a:gridCol w="1484909"/>
                <a:gridCol w="1501256"/>
              </a:tblGrid>
              <a:tr h="597772">
                <a:tc>
                  <a:txBody>
                    <a:bodyPr/>
                    <a:lstStyle/>
                    <a:p>
                      <a:pPr algn="l" rtl="0">
                        <a:lnSpc>
                          <a:spcPct val="115000"/>
                        </a:lnSpc>
                        <a:spcAft>
                          <a:spcPts val="0"/>
                        </a:spcAft>
                      </a:pPr>
                      <a:endParaRPr lang="it-IT" sz="1700" dirty="0">
                        <a:latin typeface="Calibri"/>
                        <a:ea typeface="Times New Roman"/>
                        <a:cs typeface="Arial"/>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bg1">
                            <a:lumMod val="95000"/>
                          </a:schemeClr>
                        </a:gs>
                        <a:gs pos="50000">
                          <a:schemeClr val="bg1"/>
                        </a:gs>
                        <a:gs pos="100000">
                          <a:schemeClr val="bg2"/>
                        </a:gs>
                      </a:gsLst>
                      <a:lin ang="16200000" scaled="1"/>
                      <a:tileRect/>
                    </a:gradFill>
                  </a:tcPr>
                </a:tc>
                <a:tc>
                  <a:txBody>
                    <a:bodyPr/>
                    <a:lstStyle/>
                    <a:p>
                      <a:pPr algn="ctr" rtl="0">
                        <a:lnSpc>
                          <a:spcPct val="115000"/>
                        </a:lnSpc>
                        <a:spcAft>
                          <a:spcPts val="0"/>
                        </a:spcAft>
                      </a:pPr>
                      <a:endParaRPr lang="it-IT" sz="1700" dirty="0">
                        <a:solidFill>
                          <a:srgbClr val="FF0000"/>
                        </a:solidFill>
                        <a:latin typeface="Calibri"/>
                        <a:ea typeface="Times New Roman"/>
                        <a:cs typeface="Arial"/>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bg1">
                            <a:lumMod val="95000"/>
                          </a:schemeClr>
                        </a:gs>
                        <a:gs pos="50000">
                          <a:schemeClr val="bg1"/>
                        </a:gs>
                        <a:gs pos="100000">
                          <a:schemeClr val="bg2"/>
                        </a:gs>
                      </a:gsLst>
                      <a:lin ang="16200000" scaled="1"/>
                      <a:tileRect/>
                    </a:gradFill>
                  </a:tcPr>
                </a:tc>
                <a:tc>
                  <a:txBody>
                    <a:bodyPr/>
                    <a:lstStyle/>
                    <a:p>
                      <a:pPr algn="ctr" rtl="0">
                        <a:lnSpc>
                          <a:spcPct val="115000"/>
                        </a:lnSpc>
                        <a:spcAft>
                          <a:spcPts val="0"/>
                        </a:spcAft>
                      </a:pPr>
                      <a:endParaRPr lang="it-IT" sz="1700" dirty="0">
                        <a:solidFill>
                          <a:srgbClr val="FF0000"/>
                        </a:solidFill>
                        <a:latin typeface="Calibri"/>
                        <a:ea typeface="Times New Roman"/>
                        <a:cs typeface="Arial"/>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bg1">
                            <a:lumMod val="95000"/>
                          </a:schemeClr>
                        </a:gs>
                        <a:gs pos="50000">
                          <a:schemeClr val="bg1"/>
                        </a:gs>
                        <a:gs pos="100000">
                          <a:schemeClr val="bg2"/>
                        </a:gs>
                      </a:gsLst>
                      <a:lin ang="16200000" scaled="1"/>
                      <a:tileRect/>
                    </a:gradFill>
                  </a:tcPr>
                </a:tc>
                <a:tc>
                  <a:txBody>
                    <a:bodyPr/>
                    <a:lstStyle/>
                    <a:p>
                      <a:pPr algn="ctr" rtl="0">
                        <a:lnSpc>
                          <a:spcPct val="115000"/>
                        </a:lnSpc>
                        <a:spcAft>
                          <a:spcPts val="0"/>
                        </a:spcAft>
                      </a:pPr>
                      <a:endParaRPr lang="en-US" sz="1700" dirty="0">
                        <a:solidFill>
                          <a:srgbClr val="FF0000"/>
                        </a:solidFill>
                        <a:latin typeface="Calibri"/>
                        <a:ea typeface="Times New Roman"/>
                        <a:cs typeface="Arial"/>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bg1">
                            <a:lumMod val="95000"/>
                          </a:schemeClr>
                        </a:gs>
                        <a:gs pos="50000">
                          <a:schemeClr val="bg1"/>
                        </a:gs>
                        <a:gs pos="100000">
                          <a:schemeClr val="bg2"/>
                        </a:gs>
                      </a:gsLst>
                      <a:lin ang="16200000" scaled="1"/>
                      <a:tileRect/>
                    </a:gradFill>
                  </a:tcPr>
                </a:tc>
                <a:tc>
                  <a:txBody>
                    <a:bodyPr/>
                    <a:lstStyle/>
                    <a:p>
                      <a:pPr algn="ctr" rtl="0">
                        <a:lnSpc>
                          <a:spcPct val="115000"/>
                        </a:lnSpc>
                        <a:spcAft>
                          <a:spcPts val="0"/>
                        </a:spcAft>
                      </a:pPr>
                      <a:endParaRPr lang="it-IT" sz="2300" dirty="0">
                        <a:solidFill>
                          <a:srgbClr val="FF0000"/>
                        </a:solidFill>
                        <a:latin typeface="Calibri"/>
                        <a:ea typeface="Times New Roman"/>
                        <a:cs typeface="Arial"/>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bg1">
                            <a:lumMod val="95000"/>
                          </a:schemeClr>
                        </a:gs>
                        <a:gs pos="50000">
                          <a:schemeClr val="bg1"/>
                        </a:gs>
                        <a:gs pos="100000">
                          <a:schemeClr val="bg2"/>
                        </a:gs>
                      </a:gsLst>
                      <a:lin ang="16200000" scaled="1"/>
                      <a:tileRect/>
                    </a:gradFill>
                  </a:tcPr>
                </a:tc>
              </a:tr>
              <a:tr h="318414">
                <a:tc>
                  <a:txBody>
                    <a:bodyPr/>
                    <a:lstStyle/>
                    <a:p>
                      <a:pPr marL="0" algn="l" defTabSz="914400" rtl="0" eaLnBrk="1" latinLnBrk="0" hangingPunct="1">
                        <a:lnSpc>
                          <a:spcPct val="100000"/>
                        </a:lnSpc>
                        <a:spcBef>
                          <a:spcPts val="0"/>
                        </a:spcBef>
                        <a:spcAft>
                          <a:spcPts val="600"/>
                        </a:spcAft>
                      </a:pPr>
                      <a:r>
                        <a:rPr lang="it-IT" sz="1600" b="1" kern="1200" baseline="0" dirty="0">
                          <a:solidFill>
                            <a:schemeClr val="bg1"/>
                          </a:solidFill>
                          <a:latin typeface="Arial" pitchFamily="34" charset="0"/>
                          <a:ea typeface="Times New Roman"/>
                          <a:cs typeface="Arial" pitchFamily="34" charset="0"/>
                        </a:rPr>
                        <a:t>PC/Mac Desktop Client</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algn="ctr" defTabSz="914400" rtl="0" eaLnBrk="1" latinLnBrk="0" hangingPunct="1">
                        <a:lnSpc>
                          <a:spcPct val="115000"/>
                        </a:lnSpc>
                        <a:spcAft>
                          <a:spcPts val="0"/>
                        </a:spcAft>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algn="ctr" defTabSz="914400" rtl="0" eaLnBrk="1" latinLnBrk="0" hangingPunct="1">
                        <a:lnSpc>
                          <a:spcPct val="115000"/>
                        </a:lnSpc>
                        <a:spcAft>
                          <a:spcPts val="0"/>
                        </a:spcAft>
                      </a:pPr>
                      <a:r>
                        <a:rPr lang="it-IT" sz="1600" b="1" kern="120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algn="ctr" defTabSz="914400" rtl="0" eaLnBrk="1" latinLnBrk="0" hangingPunct="1">
                        <a:lnSpc>
                          <a:spcPct val="115000"/>
                        </a:lnSpc>
                        <a:spcAft>
                          <a:spcPts val="0"/>
                        </a:spcAft>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r>
              <a:tr h="554837">
                <a:tc>
                  <a:txBody>
                    <a:bodyPr/>
                    <a:lstStyle/>
                    <a:p>
                      <a:pPr marL="0" algn="l" defTabSz="914400" rtl="0" eaLnBrk="1" latinLnBrk="0" hangingPunct="1">
                        <a:lnSpc>
                          <a:spcPct val="100000"/>
                        </a:lnSpc>
                        <a:spcBef>
                          <a:spcPts val="0"/>
                        </a:spcBef>
                        <a:spcAft>
                          <a:spcPts val="0"/>
                        </a:spcAft>
                      </a:pPr>
                      <a:r>
                        <a:rPr lang="it-IT" sz="1600" b="1" kern="1200" baseline="0" dirty="0">
                          <a:solidFill>
                            <a:schemeClr val="bg1"/>
                          </a:solidFill>
                          <a:latin typeface="Arial" pitchFamily="34" charset="0"/>
                          <a:ea typeface="Times New Roman"/>
                          <a:cs typeface="Arial" pitchFamily="34" charset="0"/>
                        </a:rPr>
                        <a:t>A/V/D Mobile Client </a:t>
                      </a:r>
                    </a:p>
                    <a:p>
                      <a:pPr marL="0" algn="l" defTabSz="914400" rtl="0" eaLnBrk="1" latinLnBrk="0" hangingPunct="1">
                        <a:lnSpc>
                          <a:spcPct val="100000"/>
                        </a:lnSpc>
                        <a:spcBef>
                          <a:spcPts val="0"/>
                        </a:spcBef>
                        <a:spcAft>
                          <a:spcPts val="600"/>
                        </a:spcAft>
                      </a:pPr>
                      <a:r>
                        <a:rPr lang="it-IT" sz="1400" b="1" kern="1200" baseline="0" dirty="0">
                          <a:solidFill>
                            <a:schemeClr val="bg1"/>
                          </a:solidFill>
                          <a:latin typeface="Arial" pitchFamily="34" charset="0"/>
                          <a:ea typeface="Times New Roman"/>
                          <a:cs typeface="Arial" pitchFamily="34" charset="0"/>
                        </a:rPr>
                        <a:t>(iOS / Android / Smartphone / Tablet)</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r>
                        <a:rPr lang="it-IT" sz="1600" b="1" kern="1200" baseline="0" dirty="0">
                          <a:solidFill>
                            <a:srgbClr val="00B050"/>
                          </a:solidFill>
                          <a:latin typeface="Calibri"/>
                          <a:ea typeface="Times New Roman"/>
                          <a:cs typeface="Arial"/>
                          <a:sym typeface="Wingdings"/>
                        </a:rPr>
                        <a:t> </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r>
                        <a:rPr lang="it-IT" sz="1600" b="1" kern="1200" baseline="0" dirty="0">
                          <a:solidFill>
                            <a:srgbClr val="00B050"/>
                          </a:solidFill>
                          <a:latin typeface="Calibri"/>
                          <a:ea typeface="Times New Roman"/>
                          <a:cs typeface="Arial"/>
                          <a:sym typeface="Wingdings"/>
                        </a:rPr>
                        <a:t> </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r>
                        <a:rPr lang="it-IT" sz="1600" b="1" kern="1200" baseline="0" dirty="0">
                          <a:solidFill>
                            <a:srgbClr val="00B050"/>
                          </a:solidFill>
                          <a:latin typeface="Calibri"/>
                          <a:ea typeface="Times New Roman"/>
                          <a:cs typeface="Arial"/>
                          <a:sym typeface="Wingdings"/>
                        </a:rPr>
                        <a:t> </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r>
                        <a:rPr lang="it-IT" sz="1600" b="1" kern="1200" baseline="0" dirty="0">
                          <a:solidFill>
                            <a:srgbClr val="00B050"/>
                          </a:solidFill>
                          <a:latin typeface="Calibri"/>
                          <a:ea typeface="Times New Roman"/>
                          <a:cs typeface="Arial"/>
                          <a:sym typeface="Wingdings"/>
                        </a:rPr>
                        <a:t> </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r>
              <a:tr h="318414">
                <a:tc>
                  <a:txBody>
                    <a:bodyPr/>
                    <a:lstStyle/>
                    <a:p>
                      <a:pPr marL="0" marR="0" indent="0" algn="l" defTabSz="914400" rtl="0" eaLnBrk="1" fontAlgn="auto" latinLnBrk="0" hangingPunct="1">
                        <a:lnSpc>
                          <a:spcPct val="115000"/>
                        </a:lnSpc>
                        <a:spcBef>
                          <a:spcPts val="0"/>
                        </a:spcBef>
                        <a:spcAft>
                          <a:spcPts val="600"/>
                        </a:spcAft>
                        <a:buClrTx/>
                        <a:buSzTx/>
                        <a:buFontTx/>
                        <a:buNone/>
                        <a:tabLst/>
                        <a:defRPr/>
                      </a:pPr>
                      <a:r>
                        <a:rPr lang="en-US" sz="1600" b="1" kern="1200" baseline="0" dirty="0" smtClean="0">
                          <a:solidFill>
                            <a:schemeClr val="bg1"/>
                          </a:solidFill>
                          <a:latin typeface="Arial" pitchFamily="34" charset="0"/>
                          <a:ea typeface="Times New Roman"/>
                          <a:cs typeface="Arial" pitchFamily="34" charset="0"/>
                        </a:rPr>
                        <a:t>Easy to Invite Guests (No Keys)</a:t>
                      </a:r>
                      <a:endParaRPr lang="it-IT" sz="1600" b="1" kern="1200" baseline="0" dirty="0">
                        <a:solidFill>
                          <a:schemeClr val="bg1"/>
                        </a:solidFill>
                        <a:latin typeface="Arial" pitchFamily="34" charset="0"/>
                        <a:ea typeface="Times New Roman"/>
                        <a:cs typeface="Arial"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r>
              <a:tr h="311325">
                <a:tc>
                  <a:txBody>
                    <a:bodyPr/>
                    <a:lstStyle/>
                    <a:p>
                      <a:pPr algn="l" rtl="0">
                        <a:lnSpc>
                          <a:spcPct val="115000"/>
                        </a:lnSpc>
                        <a:spcBef>
                          <a:spcPts val="0"/>
                        </a:spcBef>
                        <a:spcAft>
                          <a:spcPts val="600"/>
                        </a:spcAft>
                      </a:pPr>
                      <a:r>
                        <a:rPr lang="it-IT" sz="1600" b="1" dirty="0">
                          <a:solidFill>
                            <a:schemeClr val="bg1"/>
                          </a:solidFill>
                          <a:latin typeface="Arial" pitchFamily="34" charset="0"/>
                          <a:ea typeface="Times New Roman"/>
                          <a:cs typeface="Arial" pitchFamily="34" charset="0"/>
                        </a:rPr>
                        <a:t>Embedded Firewall Traversal</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algn="ctr" defTabSz="914400" rtl="0" eaLnBrk="1" latinLnBrk="0" hangingPunct="1">
                        <a:lnSpc>
                          <a:spcPct val="115000"/>
                        </a:lnSpc>
                        <a:spcAft>
                          <a:spcPts val="0"/>
                        </a:spcAft>
                      </a:pPr>
                      <a:r>
                        <a:rPr lang="it-IT" sz="1600" b="1" kern="1200" dirty="0">
                          <a:solidFill>
                            <a:srgbClr val="00B050"/>
                          </a:solidFill>
                          <a:latin typeface="Calibri"/>
                          <a:ea typeface="Times New Roman"/>
                          <a:cs typeface="Arial"/>
                        </a:rPr>
                        <a:t>ICE</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r>
              <a:tr h="318414">
                <a:tc>
                  <a:txBody>
                    <a:bodyPr/>
                    <a:lstStyle/>
                    <a:p>
                      <a:pPr algn="l" rtl="0">
                        <a:lnSpc>
                          <a:spcPct val="115000"/>
                        </a:lnSpc>
                        <a:spcBef>
                          <a:spcPts val="0"/>
                        </a:spcBef>
                        <a:spcAft>
                          <a:spcPts val="600"/>
                        </a:spcAft>
                      </a:pPr>
                      <a:r>
                        <a:rPr lang="it-IT" sz="1600" b="1" dirty="0">
                          <a:solidFill>
                            <a:schemeClr val="bg1"/>
                          </a:solidFill>
                          <a:latin typeface="Arial" pitchFamily="34" charset="0"/>
                          <a:ea typeface="Times New Roman"/>
                          <a:cs typeface="Arial" pitchFamily="34" charset="0"/>
                        </a:rPr>
                        <a:t>Native Room System Support</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400" b="1" kern="1200" dirty="0">
                          <a:solidFill>
                            <a:srgbClr val="98050E"/>
                          </a:solidFill>
                          <a:latin typeface="+mn-lt"/>
                          <a:ea typeface="Times New Roman"/>
                          <a:cs typeface="Arial"/>
                        </a:rPr>
                        <a:t>Needs Gateway</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r>
              <a:tr h="318338">
                <a:tc>
                  <a:txBody>
                    <a:bodyPr/>
                    <a:lstStyle/>
                    <a:p>
                      <a:pPr marL="0" marR="0" indent="0" algn="l" defTabSz="914400" rtl="0" eaLnBrk="1" fontAlgn="auto" latinLnBrk="0" hangingPunct="1">
                        <a:lnSpc>
                          <a:spcPct val="115000"/>
                        </a:lnSpc>
                        <a:spcBef>
                          <a:spcPts val="0"/>
                        </a:spcBef>
                        <a:spcAft>
                          <a:spcPts val="600"/>
                        </a:spcAft>
                        <a:buClrTx/>
                        <a:buSzTx/>
                        <a:buFontTx/>
                        <a:buNone/>
                        <a:tabLst/>
                        <a:defRPr/>
                      </a:pPr>
                      <a:r>
                        <a:rPr lang="it-IT" sz="1600" b="1" baseline="0" dirty="0">
                          <a:solidFill>
                            <a:schemeClr val="bg1"/>
                          </a:solidFill>
                          <a:latin typeface="Arial" pitchFamily="34" charset="0"/>
                          <a:ea typeface="Times New Roman"/>
                          <a:cs typeface="Arial" pitchFamily="34" charset="0"/>
                        </a:rPr>
                        <a:t>Telepresence Interoperability</a:t>
                      </a:r>
                      <a:endParaRPr lang="it-IT" sz="1100" b="1" dirty="0">
                        <a:solidFill>
                          <a:schemeClr val="bg1"/>
                        </a:solidFill>
                        <a:latin typeface="Arial" pitchFamily="34" charset="0"/>
                        <a:ea typeface="Times New Roman"/>
                        <a:cs typeface="Arial"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r>
              <a:tr h="311325">
                <a:tc>
                  <a:txBody>
                    <a:bodyPr/>
                    <a:lstStyle/>
                    <a:p>
                      <a:pPr marL="0" marR="0" indent="0" algn="l" defTabSz="914400" rtl="0" eaLnBrk="1" fontAlgn="auto" latinLnBrk="0" hangingPunct="1">
                        <a:lnSpc>
                          <a:spcPct val="115000"/>
                        </a:lnSpc>
                        <a:spcBef>
                          <a:spcPts val="0"/>
                        </a:spcBef>
                        <a:spcAft>
                          <a:spcPts val="600"/>
                        </a:spcAft>
                        <a:buClrTx/>
                        <a:buSzTx/>
                        <a:buFontTx/>
                        <a:buNone/>
                        <a:tabLst/>
                        <a:defRPr/>
                      </a:pPr>
                      <a:r>
                        <a:rPr lang="it-IT" sz="1600" b="1" kern="1200" baseline="0" dirty="0">
                          <a:solidFill>
                            <a:schemeClr val="bg1"/>
                          </a:solidFill>
                          <a:latin typeface="Arial" pitchFamily="34" charset="0"/>
                          <a:ea typeface="Times New Roman"/>
                          <a:cs typeface="Arial" pitchFamily="34" charset="0"/>
                        </a:rPr>
                        <a:t>Data Interoperability (H.239)</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400" b="1" kern="1200" dirty="0">
                          <a:solidFill>
                            <a:srgbClr val="98050E"/>
                          </a:solidFill>
                          <a:latin typeface="+mn-lt"/>
                          <a:ea typeface="Times New Roman"/>
                          <a:cs typeface="Arial"/>
                        </a:rPr>
                        <a:t>Needs Gateway</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r>
              <a:tr h="320264">
                <a:tc>
                  <a:txBody>
                    <a:bodyPr/>
                    <a:lstStyle/>
                    <a:p>
                      <a:pPr marL="0" marR="0" indent="0" algn="l" defTabSz="914400" rtl="0" eaLnBrk="1" fontAlgn="auto" latinLnBrk="0" hangingPunct="1">
                        <a:lnSpc>
                          <a:spcPct val="115000"/>
                        </a:lnSpc>
                        <a:spcBef>
                          <a:spcPts val="0"/>
                        </a:spcBef>
                        <a:spcAft>
                          <a:spcPts val="600"/>
                        </a:spcAft>
                        <a:buClrTx/>
                        <a:buSzTx/>
                        <a:buFontTx/>
                        <a:buNone/>
                        <a:tabLst/>
                        <a:defRPr/>
                      </a:pPr>
                      <a:r>
                        <a:rPr lang="it-IT" sz="1600" b="1" kern="1200" baseline="0" dirty="0">
                          <a:solidFill>
                            <a:schemeClr val="bg1"/>
                          </a:solidFill>
                          <a:latin typeface="Arial" pitchFamily="34" charset="0"/>
                          <a:ea typeface="Times New Roman"/>
                          <a:cs typeface="Arial" pitchFamily="34" charset="0"/>
                        </a:rPr>
                        <a:t>H.239 Data Review (Slider)</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r>
              <a:tr h="318414">
                <a:tc>
                  <a:txBody>
                    <a:bodyPr/>
                    <a:lstStyle/>
                    <a:p>
                      <a:pPr marL="0" marR="0" indent="0" algn="l" defTabSz="914400" rtl="0" eaLnBrk="1" fontAlgn="auto" latinLnBrk="0" hangingPunct="1">
                        <a:lnSpc>
                          <a:spcPct val="115000"/>
                        </a:lnSpc>
                        <a:spcBef>
                          <a:spcPts val="0"/>
                        </a:spcBef>
                        <a:spcAft>
                          <a:spcPts val="600"/>
                        </a:spcAft>
                        <a:buClrTx/>
                        <a:buSzTx/>
                        <a:buFontTx/>
                        <a:buNone/>
                        <a:tabLst/>
                        <a:defRPr/>
                      </a:pPr>
                      <a:r>
                        <a:rPr lang="it-IT" sz="1600" b="1" dirty="0">
                          <a:solidFill>
                            <a:schemeClr val="bg1"/>
                          </a:solidFill>
                          <a:latin typeface="Arial" pitchFamily="34" charset="0"/>
                          <a:ea typeface="Times New Roman"/>
                          <a:cs typeface="Arial" pitchFamily="34" charset="0"/>
                        </a:rPr>
                        <a:t>Max. Users</a:t>
                      </a:r>
                      <a:r>
                        <a:rPr lang="it-IT" sz="1600" b="1" baseline="0" dirty="0">
                          <a:solidFill>
                            <a:schemeClr val="bg1"/>
                          </a:solidFill>
                          <a:latin typeface="Arial" pitchFamily="34" charset="0"/>
                          <a:ea typeface="Times New Roman"/>
                          <a:cs typeface="Arial" pitchFamily="34" charset="0"/>
                        </a:rPr>
                        <a:t> in Video Layout</a:t>
                      </a:r>
                      <a:endParaRPr lang="it-IT" sz="1600" b="1" dirty="0">
                        <a:solidFill>
                          <a:schemeClr val="bg1"/>
                        </a:solidFill>
                        <a:latin typeface="Arial" pitchFamily="34" charset="0"/>
                        <a:ea typeface="Times New Roman"/>
                        <a:cs typeface="Arial"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400" b="1" kern="1200" dirty="0">
                          <a:solidFill>
                            <a:srgbClr val="98050E"/>
                          </a:solidFill>
                          <a:latin typeface="+mn-lt"/>
                          <a:ea typeface="Times New Roman"/>
                          <a:cs typeface="Arial"/>
                        </a:rPr>
                        <a:t>4</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400" b="1" kern="1200" dirty="0">
                          <a:solidFill>
                            <a:srgbClr val="98050E"/>
                          </a:solidFill>
                          <a:latin typeface="+mn-lt"/>
                          <a:ea typeface="Times New Roman"/>
                          <a:cs typeface="Arial"/>
                        </a:rPr>
                        <a:t>16</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400" b="1" kern="1200" dirty="0">
                          <a:solidFill>
                            <a:srgbClr val="98050E"/>
                          </a:solidFill>
                          <a:latin typeface="+mn-lt"/>
                          <a:ea typeface="Times New Roman"/>
                          <a:cs typeface="Arial"/>
                        </a:rPr>
                        <a:t>8 Desk / 4 Mob.</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400" b="1" kern="1200" dirty="0">
                          <a:solidFill>
                            <a:srgbClr val="00B050"/>
                          </a:solidFill>
                          <a:latin typeface="+mn-lt"/>
                          <a:ea typeface="Times New Roman"/>
                          <a:cs typeface="Arial"/>
                        </a:rPr>
                        <a:t>28</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r>
              <a:tr h="311325">
                <a:tc>
                  <a:txBody>
                    <a:bodyPr/>
                    <a:lstStyle/>
                    <a:p>
                      <a:pPr algn="l" rtl="0">
                        <a:lnSpc>
                          <a:spcPct val="115000"/>
                        </a:lnSpc>
                        <a:spcBef>
                          <a:spcPts val="0"/>
                        </a:spcBef>
                        <a:spcAft>
                          <a:spcPts val="600"/>
                        </a:spcAft>
                      </a:pPr>
                      <a:r>
                        <a:rPr lang="it-IT" sz="1600" b="1" dirty="0">
                          <a:solidFill>
                            <a:schemeClr val="bg1"/>
                          </a:solidFill>
                          <a:latin typeface="Arial" pitchFamily="34" charset="0"/>
                          <a:ea typeface="Times New Roman"/>
                          <a:cs typeface="Arial" pitchFamily="34" charset="0"/>
                        </a:rPr>
                        <a:t>Full</a:t>
                      </a:r>
                      <a:r>
                        <a:rPr lang="it-IT" sz="1600" b="1" baseline="0" dirty="0">
                          <a:solidFill>
                            <a:schemeClr val="bg1"/>
                          </a:solidFill>
                          <a:latin typeface="Arial" pitchFamily="34" charset="0"/>
                          <a:ea typeface="Times New Roman"/>
                          <a:cs typeface="Arial" pitchFamily="34" charset="0"/>
                        </a:rPr>
                        <a:t> </a:t>
                      </a:r>
                      <a:r>
                        <a:rPr lang="it-IT" sz="1600" b="1" dirty="0">
                          <a:solidFill>
                            <a:schemeClr val="bg1"/>
                          </a:solidFill>
                          <a:latin typeface="Arial" pitchFamily="34" charset="0"/>
                          <a:ea typeface="Times New Roman"/>
                          <a:cs typeface="Arial" pitchFamily="34" charset="0"/>
                        </a:rPr>
                        <a:t>Moderation &amp; Control</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r>
              <a:tr h="340300">
                <a:tc>
                  <a:txBody>
                    <a:bodyPr/>
                    <a:lstStyle/>
                    <a:p>
                      <a:pPr marL="0" marR="0" indent="0" algn="l" defTabSz="914400" rtl="0" eaLnBrk="1" fontAlgn="auto" latinLnBrk="0" hangingPunct="1">
                        <a:lnSpc>
                          <a:spcPct val="115000"/>
                        </a:lnSpc>
                        <a:spcBef>
                          <a:spcPts val="0"/>
                        </a:spcBef>
                        <a:spcAft>
                          <a:spcPts val="600"/>
                        </a:spcAft>
                        <a:buClrTx/>
                        <a:buSzTx/>
                        <a:buFontTx/>
                        <a:buNone/>
                        <a:tabLst/>
                        <a:defRPr/>
                      </a:pPr>
                      <a:r>
                        <a:rPr lang="it-IT" sz="1600" b="1" dirty="0">
                          <a:solidFill>
                            <a:schemeClr val="bg1"/>
                          </a:solidFill>
                          <a:latin typeface="Arial" pitchFamily="34" charset="0"/>
                          <a:ea typeface="Times New Roman"/>
                          <a:cs typeface="Arial" pitchFamily="34" charset="0"/>
                        </a:rPr>
                        <a:t>Device</a:t>
                      </a:r>
                      <a:r>
                        <a:rPr lang="it-IT" sz="1600" b="1" baseline="0" dirty="0">
                          <a:solidFill>
                            <a:schemeClr val="bg1"/>
                          </a:solidFill>
                          <a:latin typeface="Arial" pitchFamily="34" charset="0"/>
                          <a:ea typeface="Times New Roman"/>
                          <a:cs typeface="Arial" pitchFamily="34" charset="0"/>
                        </a:rPr>
                        <a:t> </a:t>
                      </a:r>
                      <a:r>
                        <a:rPr lang="it-IT" sz="1600" b="1" dirty="0">
                          <a:solidFill>
                            <a:schemeClr val="bg1"/>
                          </a:solidFill>
                          <a:latin typeface="Arial" pitchFamily="34" charset="0"/>
                          <a:ea typeface="Times New Roman"/>
                          <a:cs typeface="Arial" pitchFamily="34" charset="0"/>
                        </a:rPr>
                        <a:t>Calendar Integration</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smtClean="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r>
              <a:tr h="478094">
                <a:tc>
                  <a:txBody>
                    <a:bodyPr/>
                    <a:lstStyle/>
                    <a:p>
                      <a:pPr marL="0" marR="0" indent="0" algn="l" defTabSz="914400" rtl="0" eaLnBrk="1" fontAlgn="auto" latinLnBrk="0" hangingPunct="1">
                        <a:lnSpc>
                          <a:spcPct val="115000"/>
                        </a:lnSpc>
                        <a:spcBef>
                          <a:spcPts val="0"/>
                        </a:spcBef>
                        <a:spcAft>
                          <a:spcPts val="600"/>
                        </a:spcAft>
                        <a:buClrTx/>
                        <a:buSzTx/>
                        <a:buFontTx/>
                        <a:buNone/>
                        <a:tabLst/>
                        <a:defRPr/>
                      </a:pPr>
                      <a:r>
                        <a:rPr lang="it-IT" sz="1600" b="1" dirty="0" smtClean="0">
                          <a:solidFill>
                            <a:schemeClr val="bg1"/>
                          </a:solidFill>
                          <a:latin typeface="Arial" pitchFamily="34" charset="0"/>
                          <a:ea typeface="Times New Roman"/>
                          <a:cs typeface="Arial" pitchFamily="34" charset="0"/>
                        </a:rPr>
                        <a:t>Internet</a:t>
                      </a:r>
                      <a:r>
                        <a:rPr lang="it-IT" sz="1600" b="1" baseline="0" dirty="0" smtClean="0">
                          <a:solidFill>
                            <a:schemeClr val="bg1"/>
                          </a:solidFill>
                          <a:latin typeface="Arial" pitchFamily="34" charset="0"/>
                          <a:ea typeface="Times New Roman"/>
                          <a:cs typeface="Arial" pitchFamily="34" charset="0"/>
                        </a:rPr>
                        <a:t> Optimized </a:t>
                      </a:r>
                      <a:r>
                        <a:rPr lang="it-IT" sz="1400" b="1" baseline="0" dirty="0" smtClean="0">
                          <a:solidFill>
                            <a:schemeClr val="bg1"/>
                          </a:solidFill>
                          <a:latin typeface="Arial" pitchFamily="34" charset="0"/>
                          <a:ea typeface="Times New Roman"/>
                          <a:cs typeface="Arial" pitchFamily="34" charset="0"/>
                        </a:rPr>
                        <a:t>(esp. Wireless)</a:t>
                      </a:r>
                      <a:endParaRPr lang="it-IT" sz="1600" b="1" dirty="0">
                        <a:solidFill>
                          <a:schemeClr val="bg1"/>
                        </a:solidFill>
                        <a:latin typeface="Arial" pitchFamily="34" charset="0"/>
                        <a:ea typeface="Times New Roman"/>
                        <a:cs typeface="Arial"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algn="ctr" rtl="0">
                        <a:lnSpc>
                          <a:spcPct val="115000"/>
                        </a:lnSpc>
                        <a:spcAft>
                          <a:spcPts val="0"/>
                        </a:spcAft>
                      </a:pPr>
                      <a:r>
                        <a:rPr lang="it-IT" sz="1200" b="1" dirty="0" smtClean="0">
                          <a:solidFill>
                            <a:srgbClr val="00B050"/>
                          </a:solidFill>
                          <a:latin typeface="+mn-lt"/>
                          <a:ea typeface="Times New Roman"/>
                          <a:cs typeface="Arial"/>
                        </a:rPr>
                        <a:t>NetSense, SVC </a:t>
                      </a:r>
                      <a:r>
                        <a:rPr lang="it-IT" sz="1000" b="1" dirty="0" smtClean="0">
                          <a:solidFill>
                            <a:srgbClr val="00B050"/>
                          </a:solidFill>
                          <a:latin typeface="+mn-lt"/>
                          <a:ea typeface="Times New Roman"/>
                          <a:cs typeface="Arial"/>
                        </a:rPr>
                        <a:t>(SVC on Desktop only)</a:t>
                      </a:r>
                      <a:endParaRPr lang="it-IT" sz="1000" b="1" dirty="0">
                        <a:solidFill>
                          <a:srgbClr val="00B050"/>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r>
            </a:tbl>
          </a:graphicData>
        </a:graphic>
      </p:graphicFrame>
      <p:sp>
        <p:nvSpPr>
          <p:cNvPr id="13" name="Rectangle 12"/>
          <p:cNvSpPr/>
          <p:nvPr/>
        </p:nvSpPr>
        <p:spPr>
          <a:xfrm>
            <a:off x="3290483" y="5721192"/>
            <a:ext cx="2590774" cy="286682"/>
          </a:xfrm>
          <a:prstGeom prst="rect">
            <a:avLst/>
          </a:prstGeom>
        </p:spPr>
        <p:txBody>
          <a:bodyPr wrap="none">
            <a:spAutoFit/>
          </a:bodyPr>
          <a:lstStyle/>
          <a:p>
            <a:pPr lvl="0" fontAlgn="auto">
              <a:lnSpc>
                <a:spcPct val="115000"/>
              </a:lnSpc>
              <a:spcBef>
                <a:spcPts val="0"/>
              </a:spcBef>
              <a:spcAft>
                <a:spcPts val="0"/>
              </a:spcAft>
            </a:pPr>
            <a:r>
              <a:rPr lang="en-US" sz="1200" b="1" dirty="0">
                <a:solidFill>
                  <a:srgbClr val="98050E"/>
                </a:solidFill>
                <a:latin typeface="+mj-lt"/>
                <a:ea typeface="Times New Roman"/>
                <a:cs typeface="Arial"/>
                <a:sym typeface="Wingdings"/>
              </a:rPr>
              <a:t> Not Supported      </a:t>
            </a:r>
            <a:r>
              <a:rPr lang="it-IT" sz="1200" b="1" dirty="0">
                <a:solidFill>
                  <a:srgbClr val="87A239"/>
                </a:solidFill>
                <a:latin typeface="+mj-lt"/>
                <a:ea typeface="Times New Roman"/>
                <a:cs typeface="Arial"/>
                <a:sym typeface="Wingdings"/>
              </a:rPr>
              <a:t> Supported</a:t>
            </a:r>
            <a:endParaRPr lang="it-IT" sz="1200" b="1" dirty="0">
              <a:solidFill>
                <a:srgbClr val="87A239"/>
              </a:solidFill>
              <a:latin typeface="+mj-lt"/>
              <a:ea typeface="Times New Roman"/>
              <a:cs typeface="Arial"/>
            </a:endParaRPr>
          </a:p>
        </p:txBody>
      </p:sp>
      <p:pic>
        <p:nvPicPr>
          <p:cNvPr id="18" name="Picture 17"/>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78129" y="986055"/>
            <a:ext cx="1111167" cy="375172"/>
          </a:xfrm>
          <a:prstGeom prst="rect">
            <a:avLst/>
          </a:prstGeom>
        </p:spPr>
      </p:pic>
      <p:pic>
        <p:nvPicPr>
          <p:cNvPr id="19" name="Picture 18" descr="Polycom_logo_2012.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97051" y="972269"/>
            <a:ext cx="1452699" cy="416254"/>
          </a:xfrm>
          <a:prstGeom prst="rect">
            <a:avLst/>
          </a:prstGeom>
        </p:spPr>
      </p:pic>
      <p:pic>
        <p:nvPicPr>
          <p:cNvPr id="20" name="Picture 19"/>
          <p:cNvPicPr>
            <a:picLocks noChangeAspect="1"/>
          </p:cNvPicPr>
          <p:nvPr/>
        </p:nvPicPr>
        <p:blipFill>
          <a:blip r:embed="rId5" cstate="email">
            <a:clrChange>
              <a:clrFrom>
                <a:srgbClr val="FFFFFD"/>
              </a:clrFrom>
              <a:clrTo>
                <a:srgbClr val="FFFFFD">
                  <a:alpha val="0"/>
                </a:srgbClr>
              </a:clrTo>
            </a:clrChange>
            <a:extLst>
              <a:ext uri="{28A0092B-C50C-407E-A947-70E740481C1C}">
                <a14:useLocalDpi xmlns:a14="http://schemas.microsoft.com/office/drawing/2010/main"/>
              </a:ext>
            </a:extLst>
          </a:blip>
          <a:stretch>
            <a:fillRect/>
          </a:stretch>
        </p:blipFill>
        <p:spPr>
          <a:xfrm>
            <a:off x="6564521" y="900110"/>
            <a:ext cx="761268" cy="522305"/>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29349" y="5898181"/>
            <a:ext cx="1206983" cy="736549"/>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435" y="906428"/>
            <a:ext cx="761818" cy="528968"/>
          </a:xfrm>
          <a:prstGeom prst="rect">
            <a:avLst/>
          </a:prstGeom>
        </p:spPr>
      </p:pic>
    </p:spTree>
    <p:extLst>
      <p:ext uri="{BB962C8B-B14F-4D97-AF65-F5344CB8AC3E}">
        <p14:creationId xmlns:p14="http://schemas.microsoft.com/office/powerpoint/2010/main" val="3905551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586" y="434716"/>
            <a:ext cx="8680414" cy="418040"/>
          </a:xfrm>
        </p:spPr>
        <p:txBody>
          <a:bodyPr anchor="t"/>
          <a:lstStyle/>
          <a:p>
            <a:r>
              <a:rPr lang="en-US" dirty="0" smtClean="0"/>
              <a:t>Avaya Scopia </a:t>
            </a:r>
            <a:r>
              <a:rPr lang="en-US" dirty="0"/>
              <a:t>Desktop /</a:t>
            </a:r>
            <a:r>
              <a:rPr lang="en-US" dirty="0" smtClean="0"/>
              <a:t> </a:t>
            </a:r>
            <a:r>
              <a:rPr lang="en-US" dirty="0"/>
              <a:t>Mobile vs. Jabber, </a:t>
            </a:r>
            <a:r>
              <a:rPr lang="en-US" dirty="0" err="1" smtClean="0"/>
              <a:t>Webex</a:t>
            </a:r>
            <a:r>
              <a:rPr lang="en-US" dirty="0" smtClean="0"/>
              <a:t>, Skype</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923505302"/>
              </p:ext>
            </p:extLst>
          </p:nvPr>
        </p:nvGraphicFramePr>
        <p:xfrm>
          <a:off x="91992" y="859165"/>
          <a:ext cx="8950233" cy="4817236"/>
        </p:xfrm>
        <a:graphic>
          <a:graphicData uri="http://schemas.openxmlformats.org/drawingml/2006/table">
            <a:tbl>
              <a:tblPr>
                <a:effectLst>
                  <a:outerShdw blurRad="50800" dist="38100" dir="2700000" algn="tl" rotWithShape="0">
                    <a:prstClr val="black">
                      <a:alpha val="40000"/>
                    </a:prstClr>
                  </a:outerShdw>
                </a:effectLst>
              </a:tblPr>
              <a:tblGrid>
                <a:gridCol w="3200537"/>
                <a:gridCol w="1289573"/>
                <a:gridCol w="1473958"/>
                <a:gridCol w="1484909"/>
                <a:gridCol w="1501256"/>
              </a:tblGrid>
              <a:tr h="597772">
                <a:tc>
                  <a:txBody>
                    <a:bodyPr/>
                    <a:lstStyle/>
                    <a:p>
                      <a:pPr algn="l" rtl="0">
                        <a:lnSpc>
                          <a:spcPct val="115000"/>
                        </a:lnSpc>
                        <a:spcAft>
                          <a:spcPts val="0"/>
                        </a:spcAft>
                      </a:pPr>
                      <a:endParaRPr lang="it-IT" sz="1700" dirty="0">
                        <a:latin typeface="Calibri"/>
                        <a:ea typeface="Times New Roman"/>
                        <a:cs typeface="Arial"/>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bg1">
                            <a:lumMod val="95000"/>
                          </a:schemeClr>
                        </a:gs>
                        <a:gs pos="50000">
                          <a:schemeClr val="bg1"/>
                        </a:gs>
                        <a:gs pos="100000">
                          <a:schemeClr val="bg2"/>
                        </a:gs>
                      </a:gsLst>
                      <a:lin ang="16200000" scaled="1"/>
                      <a:tileRect/>
                    </a:gra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700" b="1" dirty="0" smtClean="0">
                          <a:solidFill>
                            <a:schemeClr val="tx1"/>
                          </a:solidFill>
                          <a:latin typeface="Calibri"/>
                          <a:ea typeface="Times New Roman"/>
                          <a:cs typeface="Arial"/>
                        </a:rPr>
                        <a:t>Jabber</a:t>
                      </a:r>
                    </a:p>
                  </a:txBody>
                  <a:tcPr marL="42863" marR="42863"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bg1">
                            <a:lumMod val="95000"/>
                          </a:schemeClr>
                        </a:gs>
                        <a:gs pos="50000">
                          <a:schemeClr val="bg1"/>
                        </a:gs>
                        <a:gs pos="100000">
                          <a:schemeClr val="bg2"/>
                        </a:gs>
                      </a:gsLst>
                      <a:lin ang="16200000" scaled="1"/>
                      <a:tileRect/>
                    </a:gradFill>
                  </a:tcPr>
                </a:tc>
                <a:tc>
                  <a:txBody>
                    <a:bodyPr/>
                    <a:lstStyle/>
                    <a:p>
                      <a:pPr algn="ctr" rtl="0">
                        <a:lnSpc>
                          <a:spcPct val="115000"/>
                        </a:lnSpc>
                        <a:spcAft>
                          <a:spcPts val="0"/>
                        </a:spcAft>
                      </a:pPr>
                      <a:endParaRPr lang="it-IT" sz="1700" dirty="0">
                        <a:solidFill>
                          <a:srgbClr val="FF0000"/>
                        </a:solidFill>
                        <a:latin typeface="Calibri"/>
                        <a:ea typeface="Times New Roman"/>
                        <a:cs typeface="Arial"/>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bg1">
                            <a:lumMod val="95000"/>
                          </a:schemeClr>
                        </a:gs>
                        <a:gs pos="50000">
                          <a:schemeClr val="bg1"/>
                        </a:gs>
                        <a:gs pos="100000">
                          <a:schemeClr val="bg2"/>
                        </a:gs>
                      </a:gsLst>
                      <a:lin ang="16200000" scaled="1"/>
                      <a:tileRect/>
                    </a:gradFill>
                  </a:tcPr>
                </a:tc>
                <a:tc>
                  <a:txBody>
                    <a:bodyPr/>
                    <a:lstStyle/>
                    <a:p>
                      <a:pPr algn="ctr" rtl="0">
                        <a:lnSpc>
                          <a:spcPct val="115000"/>
                        </a:lnSpc>
                        <a:spcAft>
                          <a:spcPts val="0"/>
                        </a:spcAft>
                      </a:pPr>
                      <a:endParaRPr lang="en-US" sz="1700" dirty="0">
                        <a:solidFill>
                          <a:srgbClr val="FF0000"/>
                        </a:solidFill>
                        <a:latin typeface="Calibri"/>
                        <a:ea typeface="Times New Roman"/>
                        <a:cs typeface="Arial"/>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bg1">
                            <a:lumMod val="95000"/>
                          </a:schemeClr>
                        </a:gs>
                        <a:gs pos="50000">
                          <a:schemeClr val="bg1"/>
                        </a:gs>
                        <a:gs pos="100000">
                          <a:schemeClr val="bg2"/>
                        </a:gs>
                      </a:gsLst>
                      <a:lin ang="16200000" scaled="1"/>
                      <a:tileRect/>
                    </a:gradFill>
                  </a:tcPr>
                </a:tc>
                <a:tc>
                  <a:txBody>
                    <a:bodyPr/>
                    <a:lstStyle/>
                    <a:p>
                      <a:pPr algn="ctr" rtl="0">
                        <a:lnSpc>
                          <a:spcPct val="115000"/>
                        </a:lnSpc>
                        <a:spcAft>
                          <a:spcPts val="0"/>
                        </a:spcAft>
                      </a:pPr>
                      <a:endParaRPr lang="it-IT" sz="2300" dirty="0">
                        <a:solidFill>
                          <a:srgbClr val="FF0000"/>
                        </a:solidFill>
                        <a:latin typeface="Calibri"/>
                        <a:ea typeface="Times New Roman"/>
                        <a:cs typeface="Arial"/>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bg1">
                            <a:lumMod val="95000"/>
                          </a:schemeClr>
                        </a:gs>
                        <a:gs pos="50000">
                          <a:schemeClr val="bg1"/>
                        </a:gs>
                        <a:gs pos="100000">
                          <a:schemeClr val="bg2"/>
                        </a:gs>
                      </a:gsLst>
                      <a:lin ang="16200000" scaled="1"/>
                      <a:tileRect/>
                    </a:gradFill>
                  </a:tcPr>
                </a:tc>
              </a:tr>
              <a:tr h="318414">
                <a:tc>
                  <a:txBody>
                    <a:bodyPr/>
                    <a:lstStyle/>
                    <a:p>
                      <a:pPr marL="0" algn="l" defTabSz="914400" rtl="0" eaLnBrk="1" latinLnBrk="0" hangingPunct="1">
                        <a:lnSpc>
                          <a:spcPct val="100000"/>
                        </a:lnSpc>
                        <a:spcBef>
                          <a:spcPts val="0"/>
                        </a:spcBef>
                        <a:spcAft>
                          <a:spcPts val="600"/>
                        </a:spcAft>
                      </a:pPr>
                      <a:r>
                        <a:rPr lang="it-IT" sz="1600" b="1" kern="1200" baseline="0" dirty="0">
                          <a:solidFill>
                            <a:schemeClr val="bg1"/>
                          </a:solidFill>
                          <a:latin typeface="Arial" pitchFamily="34" charset="0"/>
                          <a:ea typeface="Times New Roman"/>
                          <a:cs typeface="Arial" pitchFamily="34" charset="0"/>
                        </a:rPr>
                        <a:t>PC/Mac Desktop Client</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r>
              <a:tr h="554837">
                <a:tc>
                  <a:txBody>
                    <a:bodyPr/>
                    <a:lstStyle/>
                    <a:p>
                      <a:pPr marL="0" algn="l" defTabSz="914400" rtl="0" eaLnBrk="1" latinLnBrk="0" hangingPunct="1">
                        <a:lnSpc>
                          <a:spcPct val="100000"/>
                        </a:lnSpc>
                        <a:spcBef>
                          <a:spcPts val="0"/>
                        </a:spcBef>
                        <a:spcAft>
                          <a:spcPts val="0"/>
                        </a:spcAft>
                      </a:pPr>
                      <a:r>
                        <a:rPr lang="it-IT" sz="1600" b="1" kern="1200" baseline="0" dirty="0">
                          <a:solidFill>
                            <a:schemeClr val="bg1"/>
                          </a:solidFill>
                          <a:latin typeface="Arial" pitchFamily="34" charset="0"/>
                          <a:ea typeface="Times New Roman"/>
                          <a:cs typeface="Arial" pitchFamily="34" charset="0"/>
                        </a:rPr>
                        <a:t>A/V/D Mobile Client </a:t>
                      </a:r>
                    </a:p>
                    <a:p>
                      <a:pPr marL="0" algn="l" defTabSz="914400" rtl="0" eaLnBrk="1" latinLnBrk="0" hangingPunct="1">
                        <a:lnSpc>
                          <a:spcPct val="100000"/>
                        </a:lnSpc>
                        <a:spcBef>
                          <a:spcPts val="0"/>
                        </a:spcBef>
                        <a:spcAft>
                          <a:spcPts val="600"/>
                        </a:spcAft>
                      </a:pPr>
                      <a:r>
                        <a:rPr lang="it-IT" sz="1400" b="1" kern="1200" baseline="0" dirty="0">
                          <a:solidFill>
                            <a:schemeClr val="bg1"/>
                          </a:solidFill>
                          <a:latin typeface="Arial" pitchFamily="34" charset="0"/>
                          <a:ea typeface="Times New Roman"/>
                          <a:cs typeface="Arial" pitchFamily="34" charset="0"/>
                        </a:rPr>
                        <a:t>(iOS / Android / Smartphone / Tablet)</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smtClean="0">
                          <a:solidFill>
                            <a:srgbClr val="00B050"/>
                          </a:solidFill>
                          <a:latin typeface="Calibri"/>
                          <a:ea typeface="Times New Roman"/>
                          <a:cs typeface="Arial"/>
                          <a:sym typeface="Wingdings"/>
                        </a:rPr>
                        <a:t></a:t>
                      </a:r>
                      <a:r>
                        <a:rPr lang="it-IT" sz="1600" b="1" kern="1200" baseline="0" dirty="0" smtClean="0">
                          <a:solidFill>
                            <a:srgbClr val="00B050"/>
                          </a:solidFill>
                          <a:latin typeface="Calibri"/>
                          <a:ea typeface="Times New Roman"/>
                          <a:cs typeface="Arial"/>
                          <a:sym typeface="Wingdings"/>
                        </a:rPr>
                        <a:t> </a:t>
                      </a:r>
                      <a:r>
                        <a:rPr lang="it-IT" sz="1600" b="1" kern="1200" dirty="0" smtClean="0">
                          <a:solidFill>
                            <a:srgbClr val="00B050"/>
                          </a:solidFill>
                          <a:latin typeface="+mn-lt"/>
                          <a:ea typeface="Times New Roman"/>
                          <a:cs typeface="Arial"/>
                          <a:sym typeface="Wingdings"/>
                        </a:rPr>
                        <a:t>/</a:t>
                      </a:r>
                      <a:r>
                        <a:rPr lang="it-IT" sz="1600" b="1" kern="1200" baseline="0" dirty="0" smtClean="0">
                          <a:solidFill>
                            <a:srgbClr val="00B050"/>
                          </a:solidFill>
                          <a:latin typeface="Calibri"/>
                          <a:ea typeface="Times New Roman"/>
                          <a:cs typeface="Arial"/>
                          <a:sym typeface="Wingdings"/>
                        </a:rPr>
                        <a:t> </a:t>
                      </a:r>
                      <a:r>
                        <a:rPr lang="it-IT" sz="1600" b="1" kern="1200" dirty="0" smtClean="0">
                          <a:solidFill>
                            <a:srgbClr val="00B050"/>
                          </a:solidFill>
                          <a:latin typeface="Calibri"/>
                          <a:ea typeface="Times New Roman"/>
                          <a:cs typeface="Arial"/>
                          <a:sym typeface="Wingdings"/>
                        </a:rPr>
                        <a:t>/</a:t>
                      </a:r>
                      <a:r>
                        <a:rPr lang="it-IT" sz="1600" b="1" kern="1200" baseline="0" dirty="0" smtClean="0">
                          <a:solidFill>
                            <a:srgbClr val="00B050"/>
                          </a:solidFill>
                          <a:latin typeface="Calibri"/>
                          <a:ea typeface="Times New Roman"/>
                          <a:cs typeface="Arial"/>
                          <a:sym typeface="Wingdings"/>
                        </a:rPr>
                        <a:t> </a:t>
                      </a:r>
                      <a:r>
                        <a:rPr lang="it-IT" sz="1600" b="1" kern="1200" dirty="0" smtClean="0">
                          <a:solidFill>
                            <a:srgbClr val="00B050"/>
                          </a:solidFill>
                          <a:latin typeface="+mn-lt"/>
                          <a:ea typeface="Times New Roman"/>
                          <a:cs typeface="Arial"/>
                          <a:sym typeface="Wingdings"/>
                        </a:rPr>
                        <a:t>/</a:t>
                      </a:r>
                      <a:r>
                        <a:rPr lang="it-IT" sz="1600" b="1" kern="1200" baseline="0" dirty="0" smtClean="0">
                          <a:solidFill>
                            <a:srgbClr val="00B050"/>
                          </a:solidFill>
                          <a:latin typeface="Calibri"/>
                          <a:ea typeface="Times New Roman"/>
                          <a:cs typeface="Arial"/>
                          <a:sym typeface="Wingdings"/>
                        </a:rPr>
                        <a:t> </a:t>
                      </a:r>
                      <a:r>
                        <a:rPr lang="it-IT" sz="1600" b="1" kern="1200" dirty="0" smtClean="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r>
                        <a:rPr lang="it-IT" sz="1600" b="1" kern="1200" baseline="0" dirty="0">
                          <a:solidFill>
                            <a:srgbClr val="00B050"/>
                          </a:solidFill>
                          <a:latin typeface="Calibri"/>
                          <a:ea typeface="Times New Roman"/>
                          <a:cs typeface="Arial"/>
                          <a:sym typeface="Wingdings"/>
                        </a:rPr>
                        <a:t> </a:t>
                      </a:r>
                      <a:r>
                        <a:rPr lang="it-IT" sz="1600" b="1" kern="1200" dirty="0">
                          <a:solidFill>
                            <a:srgbClr val="00B050"/>
                          </a:solidFill>
                          <a:latin typeface="+mn-lt"/>
                          <a:ea typeface="Times New Roman"/>
                          <a:cs typeface="Arial"/>
                          <a:sym typeface="Wingdings"/>
                        </a:rPr>
                        <a:t>/</a:t>
                      </a:r>
                      <a:r>
                        <a:rPr lang="it-IT" sz="1600" b="1" kern="1200" baseline="0" dirty="0">
                          <a:solidFill>
                            <a:srgbClr val="00B050"/>
                          </a:solidFill>
                          <a:latin typeface="Calibri"/>
                          <a:ea typeface="Times New Roman"/>
                          <a:cs typeface="Arial"/>
                          <a:sym typeface="Wingdings"/>
                        </a:rPr>
                        <a:t> </a:t>
                      </a:r>
                      <a:r>
                        <a:rPr lang="it-IT" sz="1600" b="1" kern="1200" dirty="0">
                          <a:solidFill>
                            <a:srgbClr val="00B050"/>
                          </a:solidFill>
                          <a:latin typeface="Calibri"/>
                          <a:ea typeface="Times New Roman"/>
                          <a:cs typeface="Arial"/>
                          <a:sym typeface="Wingdings"/>
                        </a:rPr>
                        <a:t>/</a:t>
                      </a:r>
                      <a:r>
                        <a:rPr lang="it-IT" sz="1600" b="1" kern="1200" baseline="0" dirty="0">
                          <a:solidFill>
                            <a:srgbClr val="00B050"/>
                          </a:solidFill>
                          <a:latin typeface="Calibri"/>
                          <a:ea typeface="Times New Roman"/>
                          <a:cs typeface="Arial"/>
                          <a:sym typeface="Wingdings"/>
                        </a:rPr>
                        <a:t> </a:t>
                      </a:r>
                      <a:r>
                        <a:rPr lang="it-IT" sz="1600" b="1" kern="1200" dirty="0">
                          <a:solidFill>
                            <a:srgbClr val="00B050"/>
                          </a:solidFill>
                          <a:latin typeface="+mn-lt"/>
                          <a:ea typeface="Times New Roman"/>
                          <a:cs typeface="Arial"/>
                          <a:sym typeface="Wingdings"/>
                        </a:rPr>
                        <a:t>/</a:t>
                      </a:r>
                      <a:r>
                        <a:rPr lang="it-IT" sz="1600" b="1" kern="1200" baseline="0" dirty="0">
                          <a:solidFill>
                            <a:srgbClr val="00B050"/>
                          </a:solidFill>
                          <a:latin typeface="Calibri"/>
                          <a:ea typeface="Times New Roman"/>
                          <a:cs typeface="Arial"/>
                          <a:sym typeface="Wingdings"/>
                        </a:rPr>
                        <a:t> </a:t>
                      </a: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solidFill>
                            <a:srgbClr val="98050E"/>
                          </a:solidFill>
                          <a:latin typeface="+mn-lt"/>
                          <a:ea typeface="Times New Roman"/>
                          <a:cs typeface="Arial"/>
                          <a:sym typeface="Wingdings"/>
                        </a:rPr>
                        <a:t>No</a:t>
                      </a:r>
                      <a:r>
                        <a:rPr lang="en-US" sz="1400" b="1" baseline="0" dirty="0">
                          <a:solidFill>
                            <a:srgbClr val="98050E"/>
                          </a:solidFill>
                          <a:latin typeface="+mn-lt"/>
                          <a:ea typeface="Times New Roman"/>
                          <a:cs typeface="Arial"/>
                          <a:sym typeface="Wingdings"/>
                        </a:rPr>
                        <a:t> </a:t>
                      </a:r>
                      <a:r>
                        <a:rPr lang="en-US" sz="1400" b="1" baseline="0" dirty="0" smtClean="0">
                          <a:solidFill>
                            <a:srgbClr val="98050E"/>
                          </a:solidFill>
                          <a:latin typeface="+mn-lt"/>
                          <a:ea typeface="Times New Roman"/>
                          <a:cs typeface="Arial"/>
                          <a:sym typeface="Wingdings"/>
                        </a:rPr>
                        <a:t>multi-party video</a:t>
                      </a:r>
                      <a:endParaRPr lang="it-IT" sz="14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r>
                        <a:rPr lang="it-IT" sz="1600" b="1" kern="1200" baseline="0" dirty="0">
                          <a:solidFill>
                            <a:srgbClr val="00B050"/>
                          </a:solidFill>
                          <a:latin typeface="Calibri"/>
                          <a:ea typeface="Times New Roman"/>
                          <a:cs typeface="Arial"/>
                          <a:sym typeface="Wingdings"/>
                        </a:rPr>
                        <a:t> </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r>
              <a:tr h="318414">
                <a:tc>
                  <a:txBody>
                    <a:bodyPr/>
                    <a:lstStyle/>
                    <a:p>
                      <a:pPr marL="0" marR="0" indent="0" algn="l" defTabSz="914400" rtl="0" eaLnBrk="1" fontAlgn="auto" latinLnBrk="0" hangingPunct="1">
                        <a:lnSpc>
                          <a:spcPct val="115000"/>
                        </a:lnSpc>
                        <a:spcBef>
                          <a:spcPts val="0"/>
                        </a:spcBef>
                        <a:spcAft>
                          <a:spcPts val="600"/>
                        </a:spcAft>
                        <a:buClrTx/>
                        <a:buSzTx/>
                        <a:buFontTx/>
                        <a:buNone/>
                        <a:tabLst/>
                        <a:defRPr/>
                      </a:pPr>
                      <a:r>
                        <a:rPr lang="en-US" sz="1600" b="1" kern="1200" baseline="0" dirty="0" smtClean="0">
                          <a:solidFill>
                            <a:schemeClr val="bg1"/>
                          </a:solidFill>
                          <a:latin typeface="Arial" pitchFamily="34" charset="0"/>
                          <a:ea typeface="Times New Roman"/>
                          <a:cs typeface="Arial" pitchFamily="34" charset="0"/>
                        </a:rPr>
                        <a:t>Easy to Invite Guests (No Keys)</a:t>
                      </a:r>
                      <a:endParaRPr lang="it-IT" sz="1600" b="1" kern="1200" baseline="0" dirty="0">
                        <a:solidFill>
                          <a:schemeClr val="bg1"/>
                        </a:solidFill>
                        <a:latin typeface="Arial" pitchFamily="34" charset="0"/>
                        <a:ea typeface="Times New Roman"/>
                        <a:cs typeface="Arial"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r>
              <a:tr h="311325">
                <a:tc>
                  <a:txBody>
                    <a:bodyPr/>
                    <a:lstStyle/>
                    <a:p>
                      <a:pPr algn="l" rtl="0">
                        <a:lnSpc>
                          <a:spcPct val="115000"/>
                        </a:lnSpc>
                        <a:spcBef>
                          <a:spcPts val="0"/>
                        </a:spcBef>
                        <a:spcAft>
                          <a:spcPts val="600"/>
                        </a:spcAft>
                      </a:pPr>
                      <a:r>
                        <a:rPr lang="it-IT" sz="1600" b="1" dirty="0">
                          <a:solidFill>
                            <a:schemeClr val="bg1"/>
                          </a:solidFill>
                          <a:latin typeface="Arial" pitchFamily="34" charset="0"/>
                          <a:ea typeface="Times New Roman"/>
                          <a:cs typeface="Arial" pitchFamily="34" charset="0"/>
                        </a:rPr>
                        <a:t>Embedded Firewall Traversal</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r>
              <a:tr h="318414">
                <a:tc>
                  <a:txBody>
                    <a:bodyPr/>
                    <a:lstStyle/>
                    <a:p>
                      <a:pPr algn="l" rtl="0">
                        <a:lnSpc>
                          <a:spcPct val="115000"/>
                        </a:lnSpc>
                        <a:spcBef>
                          <a:spcPts val="0"/>
                        </a:spcBef>
                        <a:spcAft>
                          <a:spcPts val="600"/>
                        </a:spcAft>
                      </a:pPr>
                      <a:r>
                        <a:rPr lang="it-IT" sz="1600" b="1" dirty="0">
                          <a:solidFill>
                            <a:schemeClr val="bg1"/>
                          </a:solidFill>
                          <a:latin typeface="Arial" pitchFamily="34" charset="0"/>
                          <a:ea typeface="Times New Roman"/>
                          <a:cs typeface="Arial" pitchFamily="34" charset="0"/>
                        </a:rPr>
                        <a:t>Native Room System Support</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r>
              <a:tr h="318338">
                <a:tc>
                  <a:txBody>
                    <a:bodyPr/>
                    <a:lstStyle/>
                    <a:p>
                      <a:pPr marL="0" marR="0" indent="0" algn="l" defTabSz="914400" rtl="0" eaLnBrk="1" fontAlgn="auto" latinLnBrk="0" hangingPunct="1">
                        <a:lnSpc>
                          <a:spcPct val="115000"/>
                        </a:lnSpc>
                        <a:spcBef>
                          <a:spcPts val="0"/>
                        </a:spcBef>
                        <a:spcAft>
                          <a:spcPts val="600"/>
                        </a:spcAft>
                        <a:buClrTx/>
                        <a:buSzTx/>
                        <a:buFontTx/>
                        <a:buNone/>
                        <a:tabLst/>
                        <a:defRPr/>
                      </a:pPr>
                      <a:r>
                        <a:rPr lang="it-IT" sz="1600" b="1" baseline="0" dirty="0">
                          <a:solidFill>
                            <a:schemeClr val="bg1"/>
                          </a:solidFill>
                          <a:latin typeface="Arial" pitchFamily="34" charset="0"/>
                          <a:ea typeface="Times New Roman"/>
                          <a:cs typeface="Arial" pitchFamily="34" charset="0"/>
                        </a:rPr>
                        <a:t>Telepresence Interoperability</a:t>
                      </a:r>
                      <a:endParaRPr lang="it-IT" sz="1100" b="1" dirty="0">
                        <a:solidFill>
                          <a:schemeClr val="bg1"/>
                        </a:solidFill>
                        <a:latin typeface="Arial" pitchFamily="34" charset="0"/>
                        <a:ea typeface="Times New Roman"/>
                        <a:cs typeface="Arial"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r>
              <a:tr h="311325">
                <a:tc>
                  <a:txBody>
                    <a:bodyPr/>
                    <a:lstStyle/>
                    <a:p>
                      <a:pPr marL="0" marR="0" indent="0" algn="l" defTabSz="914400" rtl="0" eaLnBrk="1" fontAlgn="auto" latinLnBrk="0" hangingPunct="1">
                        <a:lnSpc>
                          <a:spcPct val="115000"/>
                        </a:lnSpc>
                        <a:spcBef>
                          <a:spcPts val="0"/>
                        </a:spcBef>
                        <a:spcAft>
                          <a:spcPts val="600"/>
                        </a:spcAft>
                        <a:buClrTx/>
                        <a:buSzTx/>
                        <a:buFontTx/>
                        <a:buNone/>
                        <a:tabLst/>
                        <a:defRPr/>
                      </a:pPr>
                      <a:r>
                        <a:rPr lang="it-IT" sz="1600" b="1" kern="1200" baseline="0" dirty="0">
                          <a:solidFill>
                            <a:schemeClr val="bg1"/>
                          </a:solidFill>
                          <a:latin typeface="Arial" pitchFamily="34" charset="0"/>
                          <a:ea typeface="Times New Roman"/>
                          <a:cs typeface="Arial" pitchFamily="34" charset="0"/>
                        </a:rPr>
                        <a:t>Data Interoperability (H.239)</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r>
              <a:tr h="320264">
                <a:tc>
                  <a:txBody>
                    <a:bodyPr/>
                    <a:lstStyle/>
                    <a:p>
                      <a:pPr marL="0" marR="0" indent="0" algn="l" defTabSz="914400" rtl="0" eaLnBrk="1" fontAlgn="auto" latinLnBrk="0" hangingPunct="1">
                        <a:lnSpc>
                          <a:spcPct val="115000"/>
                        </a:lnSpc>
                        <a:spcBef>
                          <a:spcPts val="0"/>
                        </a:spcBef>
                        <a:spcAft>
                          <a:spcPts val="600"/>
                        </a:spcAft>
                        <a:buClrTx/>
                        <a:buSzTx/>
                        <a:buFontTx/>
                        <a:buNone/>
                        <a:tabLst/>
                        <a:defRPr/>
                      </a:pPr>
                      <a:r>
                        <a:rPr lang="it-IT" sz="1600" b="1" kern="1200" baseline="0" dirty="0">
                          <a:solidFill>
                            <a:schemeClr val="bg1"/>
                          </a:solidFill>
                          <a:latin typeface="Arial" pitchFamily="34" charset="0"/>
                          <a:ea typeface="Times New Roman"/>
                          <a:cs typeface="Arial" pitchFamily="34" charset="0"/>
                        </a:rPr>
                        <a:t>H.239 Data Review (Slider)</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r>
              <a:tr h="318414">
                <a:tc>
                  <a:txBody>
                    <a:bodyPr/>
                    <a:lstStyle/>
                    <a:p>
                      <a:pPr marL="0" marR="0" indent="0" algn="l" defTabSz="914400" rtl="0" eaLnBrk="1" fontAlgn="auto" latinLnBrk="0" hangingPunct="1">
                        <a:lnSpc>
                          <a:spcPct val="115000"/>
                        </a:lnSpc>
                        <a:spcBef>
                          <a:spcPts val="0"/>
                        </a:spcBef>
                        <a:spcAft>
                          <a:spcPts val="600"/>
                        </a:spcAft>
                        <a:buClrTx/>
                        <a:buSzTx/>
                        <a:buFontTx/>
                        <a:buNone/>
                        <a:tabLst/>
                        <a:defRPr/>
                      </a:pPr>
                      <a:r>
                        <a:rPr lang="it-IT" sz="1600" b="1" dirty="0">
                          <a:solidFill>
                            <a:schemeClr val="bg1"/>
                          </a:solidFill>
                          <a:latin typeface="Arial" pitchFamily="34" charset="0"/>
                          <a:ea typeface="Times New Roman"/>
                          <a:cs typeface="Arial" pitchFamily="34" charset="0"/>
                        </a:rPr>
                        <a:t>Max. Users</a:t>
                      </a:r>
                      <a:r>
                        <a:rPr lang="it-IT" sz="1600" b="1" baseline="0" dirty="0">
                          <a:solidFill>
                            <a:schemeClr val="bg1"/>
                          </a:solidFill>
                          <a:latin typeface="Arial" pitchFamily="34" charset="0"/>
                          <a:ea typeface="Times New Roman"/>
                          <a:cs typeface="Arial" pitchFamily="34" charset="0"/>
                        </a:rPr>
                        <a:t> in Video Layout</a:t>
                      </a:r>
                      <a:endParaRPr lang="it-IT" sz="1600" b="1" dirty="0">
                        <a:solidFill>
                          <a:schemeClr val="bg1"/>
                        </a:solidFill>
                        <a:latin typeface="Arial" pitchFamily="34" charset="0"/>
                        <a:ea typeface="Times New Roman"/>
                        <a:cs typeface="Arial"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400" b="1" kern="1200" dirty="0">
                          <a:solidFill>
                            <a:srgbClr val="98050E"/>
                          </a:solidFill>
                          <a:latin typeface="+mn-lt"/>
                          <a:ea typeface="Times New Roman"/>
                          <a:cs typeface="Arial"/>
                        </a:rPr>
                        <a:t>20</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400" b="1" kern="1200" dirty="0">
                          <a:solidFill>
                            <a:srgbClr val="98050E"/>
                          </a:solidFill>
                          <a:latin typeface="+mn-lt"/>
                          <a:ea typeface="Times New Roman"/>
                          <a:cs typeface="Arial"/>
                        </a:rPr>
                        <a:t>7 Desk / 5 Mob.</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400" b="1" kern="1200" dirty="0">
                          <a:solidFill>
                            <a:srgbClr val="98050E"/>
                          </a:solidFill>
                          <a:latin typeface="+mn-lt"/>
                          <a:ea typeface="Times New Roman"/>
                          <a:cs typeface="Arial"/>
                        </a:rPr>
                        <a:t>10</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400" b="1" kern="1200" dirty="0">
                          <a:solidFill>
                            <a:srgbClr val="00B050"/>
                          </a:solidFill>
                          <a:latin typeface="+mn-lt"/>
                          <a:ea typeface="Times New Roman"/>
                          <a:cs typeface="Arial"/>
                        </a:rPr>
                        <a:t>28</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r>
              <a:tr h="311325">
                <a:tc>
                  <a:txBody>
                    <a:bodyPr/>
                    <a:lstStyle/>
                    <a:p>
                      <a:pPr algn="l" rtl="0">
                        <a:lnSpc>
                          <a:spcPct val="115000"/>
                        </a:lnSpc>
                        <a:spcBef>
                          <a:spcPts val="0"/>
                        </a:spcBef>
                        <a:spcAft>
                          <a:spcPts val="600"/>
                        </a:spcAft>
                      </a:pPr>
                      <a:r>
                        <a:rPr lang="it-IT" sz="1600" b="1" dirty="0">
                          <a:solidFill>
                            <a:schemeClr val="bg1"/>
                          </a:solidFill>
                          <a:latin typeface="Arial" pitchFamily="34" charset="0"/>
                          <a:ea typeface="Times New Roman"/>
                          <a:cs typeface="Arial" pitchFamily="34" charset="0"/>
                        </a:rPr>
                        <a:t>Full</a:t>
                      </a:r>
                      <a:r>
                        <a:rPr lang="it-IT" sz="1600" b="1" baseline="0" dirty="0">
                          <a:solidFill>
                            <a:schemeClr val="bg1"/>
                          </a:solidFill>
                          <a:latin typeface="Arial" pitchFamily="34" charset="0"/>
                          <a:ea typeface="Times New Roman"/>
                          <a:cs typeface="Arial" pitchFamily="34" charset="0"/>
                        </a:rPr>
                        <a:t> </a:t>
                      </a:r>
                      <a:r>
                        <a:rPr lang="it-IT" sz="1600" b="1" dirty="0">
                          <a:solidFill>
                            <a:schemeClr val="bg1"/>
                          </a:solidFill>
                          <a:latin typeface="Arial" pitchFamily="34" charset="0"/>
                          <a:ea typeface="Times New Roman"/>
                          <a:cs typeface="Arial" pitchFamily="34" charset="0"/>
                        </a:rPr>
                        <a:t>Moderation &amp; Control</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r>
              <a:tr h="340300">
                <a:tc>
                  <a:txBody>
                    <a:bodyPr/>
                    <a:lstStyle/>
                    <a:p>
                      <a:pPr marL="0" marR="0" indent="0" algn="l" defTabSz="914400" rtl="0" eaLnBrk="1" fontAlgn="auto" latinLnBrk="0" hangingPunct="1">
                        <a:lnSpc>
                          <a:spcPct val="115000"/>
                        </a:lnSpc>
                        <a:spcBef>
                          <a:spcPts val="0"/>
                        </a:spcBef>
                        <a:spcAft>
                          <a:spcPts val="600"/>
                        </a:spcAft>
                        <a:buClrTx/>
                        <a:buSzTx/>
                        <a:buFontTx/>
                        <a:buNone/>
                        <a:tabLst/>
                        <a:defRPr/>
                      </a:pPr>
                      <a:r>
                        <a:rPr lang="it-IT" sz="1600" b="1" dirty="0">
                          <a:solidFill>
                            <a:schemeClr val="bg1"/>
                          </a:solidFill>
                          <a:latin typeface="Arial" pitchFamily="34" charset="0"/>
                          <a:ea typeface="Times New Roman"/>
                          <a:cs typeface="Arial" pitchFamily="34" charset="0"/>
                        </a:rPr>
                        <a:t>Device</a:t>
                      </a:r>
                      <a:r>
                        <a:rPr lang="it-IT" sz="1600" b="1" baseline="0" dirty="0">
                          <a:solidFill>
                            <a:schemeClr val="bg1"/>
                          </a:solidFill>
                          <a:latin typeface="Arial" pitchFamily="34" charset="0"/>
                          <a:ea typeface="Times New Roman"/>
                          <a:cs typeface="Arial" pitchFamily="34" charset="0"/>
                        </a:rPr>
                        <a:t> </a:t>
                      </a:r>
                      <a:r>
                        <a:rPr lang="it-IT" sz="1600" b="1" dirty="0">
                          <a:solidFill>
                            <a:schemeClr val="bg1"/>
                          </a:solidFill>
                          <a:latin typeface="Arial" pitchFamily="34" charset="0"/>
                          <a:ea typeface="Times New Roman"/>
                          <a:cs typeface="Arial" pitchFamily="34" charset="0"/>
                        </a:rPr>
                        <a:t>Calendar Integration</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IT" sz="1600" b="1" i="0" u="none" strike="noStrike" kern="1200" cap="none" spc="0" normalizeH="0" baseline="0" noProof="0" dirty="0" smtClean="0">
                          <a:ln>
                            <a:noFill/>
                          </a:ln>
                          <a:solidFill>
                            <a:srgbClr val="00B050"/>
                          </a:solidFill>
                          <a:effectLst/>
                          <a:uLnTx/>
                          <a:uFillTx/>
                          <a:latin typeface="Calibri"/>
                          <a:ea typeface="Times New Roman"/>
                          <a:cs typeface="Arial"/>
                          <a:sym typeface="Wingdings"/>
                        </a:rPr>
                        <a:t></a:t>
                      </a:r>
                      <a:endParaRPr kumimoji="0" lang="it-IT" sz="1600" b="1" i="0" u="none" strike="noStrike" kern="1200" cap="none" spc="0" normalizeH="0" baseline="0" noProof="0" dirty="0">
                        <a:ln>
                          <a:noFill/>
                        </a:ln>
                        <a:solidFill>
                          <a:srgbClr val="00B050"/>
                        </a:solidFill>
                        <a:effectLst/>
                        <a:uLnTx/>
                        <a:uFillTx/>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r>
              <a:tr h="478094">
                <a:tc>
                  <a:txBody>
                    <a:bodyPr/>
                    <a:lstStyle/>
                    <a:p>
                      <a:pPr marL="0" marR="0" indent="0" algn="l" defTabSz="914400" rtl="0" eaLnBrk="1" fontAlgn="auto" latinLnBrk="0" hangingPunct="1">
                        <a:lnSpc>
                          <a:spcPct val="115000"/>
                        </a:lnSpc>
                        <a:spcBef>
                          <a:spcPts val="0"/>
                        </a:spcBef>
                        <a:spcAft>
                          <a:spcPts val="600"/>
                        </a:spcAft>
                        <a:buClrTx/>
                        <a:buSzTx/>
                        <a:buFontTx/>
                        <a:buNone/>
                        <a:tabLst/>
                        <a:defRPr/>
                      </a:pPr>
                      <a:r>
                        <a:rPr lang="it-IT" sz="1600" b="1" dirty="0" smtClean="0">
                          <a:solidFill>
                            <a:schemeClr val="bg1"/>
                          </a:solidFill>
                          <a:latin typeface="Arial" pitchFamily="34" charset="0"/>
                          <a:ea typeface="Times New Roman"/>
                          <a:cs typeface="Arial" pitchFamily="34" charset="0"/>
                        </a:rPr>
                        <a:t>Internet</a:t>
                      </a:r>
                      <a:r>
                        <a:rPr lang="it-IT" sz="1600" b="1" baseline="0" dirty="0" smtClean="0">
                          <a:solidFill>
                            <a:schemeClr val="bg1"/>
                          </a:solidFill>
                          <a:latin typeface="Arial" pitchFamily="34" charset="0"/>
                          <a:ea typeface="Times New Roman"/>
                          <a:cs typeface="Arial" pitchFamily="34" charset="0"/>
                        </a:rPr>
                        <a:t> Optimized </a:t>
                      </a:r>
                      <a:r>
                        <a:rPr lang="it-IT" sz="1400" b="1" baseline="0" dirty="0" smtClean="0">
                          <a:solidFill>
                            <a:schemeClr val="bg1"/>
                          </a:solidFill>
                          <a:latin typeface="Arial" pitchFamily="34" charset="0"/>
                          <a:ea typeface="Times New Roman"/>
                          <a:cs typeface="Arial" pitchFamily="34" charset="0"/>
                        </a:rPr>
                        <a:t>(esp. Wireless)</a:t>
                      </a:r>
                      <a:endParaRPr lang="it-IT" sz="1400" b="1" dirty="0">
                        <a:solidFill>
                          <a:schemeClr val="bg1"/>
                        </a:solidFill>
                        <a:latin typeface="Arial" pitchFamily="34" charset="0"/>
                        <a:ea typeface="Times New Roman"/>
                        <a:cs typeface="Arial"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algn="ctr" rtl="0">
                        <a:lnSpc>
                          <a:spcPct val="115000"/>
                        </a:lnSpc>
                        <a:spcAft>
                          <a:spcPts val="0"/>
                        </a:spcAft>
                      </a:pPr>
                      <a:r>
                        <a:rPr lang="it-IT" sz="1200" b="1" dirty="0" smtClean="0">
                          <a:solidFill>
                            <a:srgbClr val="00B050"/>
                          </a:solidFill>
                          <a:latin typeface="+mn-lt"/>
                          <a:ea typeface="Times New Roman"/>
                          <a:cs typeface="Arial"/>
                        </a:rPr>
                        <a:t>NetSense, SVC </a:t>
                      </a:r>
                      <a:r>
                        <a:rPr lang="it-IT" sz="1000" b="1" dirty="0" smtClean="0">
                          <a:solidFill>
                            <a:srgbClr val="00B050"/>
                          </a:solidFill>
                          <a:latin typeface="+mn-lt"/>
                          <a:ea typeface="Times New Roman"/>
                          <a:cs typeface="Arial"/>
                        </a:rPr>
                        <a:t>(SVC on Desktop only)</a:t>
                      </a:r>
                      <a:endParaRPr lang="it-IT" sz="1000" b="1" dirty="0">
                        <a:solidFill>
                          <a:srgbClr val="00B050"/>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r>
            </a:tbl>
          </a:graphicData>
        </a:graphic>
      </p:graphicFrame>
      <p:pic>
        <p:nvPicPr>
          <p:cNvPr id="9" name="Picture 8"/>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93086" y="991489"/>
            <a:ext cx="1359281" cy="273812"/>
          </a:xfrm>
          <a:prstGeom prst="rect">
            <a:avLst/>
          </a:prstGeom>
        </p:spPr>
      </p:pic>
      <p:pic>
        <p:nvPicPr>
          <p:cNvPr id="10" name="Picture 9"/>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75994" y="896939"/>
            <a:ext cx="1053333" cy="581333"/>
          </a:xfrm>
          <a:prstGeom prst="rect">
            <a:avLst/>
          </a:prstGeom>
        </p:spPr>
      </p:pic>
      <p:pic>
        <p:nvPicPr>
          <p:cNvPr id="11" name="Picture 10"/>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57025" y="954548"/>
            <a:ext cx="1314450" cy="485775"/>
          </a:xfrm>
          <a:prstGeom prst="rect">
            <a:avLst/>
          </a:prstGeom>
        </p:spPr>
      </p:pic>
      <p:pic>
        <p:nvPicPr>
          <p:cNvPr id="12" name="Picture 11"/>
          <p:cNvPicPr>
            <a:picLocks noChangeAspect="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l="7811" t="18290" r="4374" b="16785"/>
          <a:stretch/>
        </p:blipFill>
        <p:spPr>
          <a:xfrm>
            <a:off x="3601240" y="882256"/>
            <a:ext cx="667571" cy="358728"/>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11506" y="5898181"/>
            <a:ext cx="1242670" cy="736549"/>
          </a:xfrm>
          <a:prstGeom prst="rect">
            <a:avLst/>
          </a:prstGeom>
        </p:spPr>
      </p:pic>
      <p:sp>
        <p:nvSpPr>
          <p:cNvPr id="14" name="Rectangle 13"/>
          <p:cNvSpPr/>
          <p:nvPr/>
        </p:nvSpPr>
        <p:spPr>
          <a:xfrm>
            <a:off x="3290483" y="5721192"/>
            <a:ext cx="2590774" cy="286682"/>
          </a:xfrm>
          <a:prstGeom prst="rect">
            <a:avLst/>
          </a:prstGeom>
        </p:spPr>
        <p:txBody>
          <a:bodyPr wrap="none">
            <a:spAutoFit/>
          </a:bodyPr>
          <a:lstStyle/>
          <a:p>
            <a:pPr lvl="0" fontAlgn="auto">
              <a:lnSpc>
                <a:spcPct val="115000"/>
              </a:lnSpc>
              <a:spcBef>
                <a:spcPts val="0"/>
              </a:spcBef>
              <a:spcAft>
                <a:spcPts val="0"/>
              </a:spcAft>
            </a:pPr>
            <a:r>
              <a:rPr lang="en-US" sz="1200" b="1" dirty="0">
                <a:solidFill>
                  <a:srgbClr val="98050E"/>
                </a:solidFill>
                <a:latin typeface="+mj-lt"/>
                <a:ea typeface="Times New Roman"/>
                <a:cs typeface="Arial"/>
                <a:sym typeface="Wingdings"/>
              </a:rPr>
              <a:t> Not Supported      </a:t>
            </a:r>
            <a:r>
              <a:rPr lang="it-IT" sz="1200" b="1" dirty="0">
                <a:solidFill>
                  <a:srgbClr val="87A239"/>
                </a:solidFill>
                <a:latin typeface="+mj-lt"/>
                <a:ea typeface="Times New Roman"/>
                <a:cs typeface="Arial"/>
                <a:sym typeface="Wingdings"/>
              </a:rPr>
              <a:t> Supported</a:t>
            </a:r>
            <a:endParaRPr lang="it-IT" sz="1200" b="1" dirty="0">
              <a:solidFill>
                <a:srgbClr val="87A239"/>
              </a:solidFill>
              <a:latin typeface="+mj-lt"/>
              <a:ea typeface="Times New Roman"/>
              <a:cs typeface="Arial"/>
            </a:endParaRPr>
          </a:p>
        </p:txBody>
      </p:sp>
    </p:spTree>
    <p:extLst>
      <p:ext uri="{BB962C8B-B14F-4D97-AF65-F5344CB8AC3E}">
        <p14:creationId xmlns:p14="http://schemas.microsoft.com/office/powerpoint/2010/main" val="3406670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586" y="434716"/>
            <a:ext cx="8229600" cy="418040"/>
          </a:xfrm>
        </p:spPr>
        <p:txBody>
          <a:bodyPr anchor="t"/>
          <a:lstStyle/>
          <a:p>
            <a:r>
              <a:rPr lang="en-US" dirty="0" smtClean="0"/>
              <a:t>Avaya Scopia </a:t>
            </a:r>
            <a:r>
              <a:rPr lang="en-US" dirty="0"/>
              <a:t>Desktop and Mobile vs. Microsoft </a:t>
            </a:r>
            <a:r>
              <a:rPr lang="en-US" dirty="0" err="1" smtClean="0"/>
              <a:t>Lync</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667266434"/>
              </p:ext>
            </p:extLst>
          </p:nvPr>
        </p:nvGraphicFramePr>
        <p:xfrm>
          <a:off x="91992" y="859165"/>
          <a:ext cx="8957006" cy="4917391"/>
        </p:xfrm>
        <a:graphic>
          <a:graphicData uri="http://schemas.openxmlformats.org/drawingml/2006/table">
            <a:tbl>
              <a:tblPr>
                <a:effectLst>
                  <a:outerShdw blurRad="50800" dist="38100" dir="2700000" algn="tl" rotWithShape="0">
                    <a:prstClr val="black">
                      <a:alpha val="40000"/>
                    </a:prstClr>
                  </a:outerShdw>
                </a:effectLst>
              </a:tblPr>
              <a:tblGrid>
                <a:gridCol w="3200537"/>
                <a:gridCol w="1918823"/>
                <a:gridCol w="1918823"/>
                <a:gridCol w="1918823"/>
              </a:tblGrid>
              <a:tr h="597772">
                <a:tc>
                  <a:txBody>
                    <a:bodyPr/>
                    <a:lstStyle/>
                    <a:p>
                      <a:pPr algn="l" rtl="0">
                        <a:lnSpc>
                          <a:spcPct val="115000"/>
                        </a:lnSpc>
                        <a:spcAft>
                          <a:spcPts val="0"/>
                        </a:spcAft>
                      </a:pPr>
                      <a:endParaRPr lang="it-IT" sz="1700" dirty="0">
                        <a:latin typeface="Calibri"/>
                        <a:ea typeface="Times New Roman"/>
                        <a:cs typeface="Arial"/>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bg1">
                            <a:lumMod val="95000"/>
                          </a:schemeClr>
                        </a:gs>
                        <a:gs pos="50000">
                          <a:schemeClr val="bg1"/>
                        </a:gs>
                        <a:gs pos="100000">
                          <a:schemeClr val="bg2"/>
                        </a:gs>
                      </a:gsLst>
                      <a:lin ang="16200000" scaled="1"/>
                      <a:tileRect/>
                    </a:gra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it-IT" sz="1700" b="1" dirty="0" smtClean="0">
                        <a:solidFill>
                          <a:schemeClr val="tx1"/>
                        </a:solidFill>
                        <a:latin typeface="Calibri"/>
                        <a:ea typeface="Times New Roman"/>
                        <a:cs typeface="Arial"/>
                      </a:endParaRPr>
                    </a:p>
                  </a:txBody>
                  <a:tcPr marL="42863" marR="42863"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bg1">
                            <a:lumMod val="95000"/>
                          </a:schemeClr>
                        </a:gs>
                        <a:gs pos="50000">
                          <a:schemeClr val="bg1"/>
                        </a:gs>
                        <a:gs pos="100000">
                          <a:schemeClr val="bg2"/>
                        </a:gs>
                      </a:gsLst>
                      <a:lin ang="16200000" scaled="1"/>
                      <a:tileRect/>
                    </a:gradFill>
                  </a:tcPr>
                </a:tc>
                <a:tc>
                  <a:txBody>
                    <a:bodyPr/>
                    <a:lstStyle/>
                    <a:p>
                      <a:pPr algn="ctr" rtl="0">
                        <a:lnSpc>
                          <a:spcPct val="115000"/>
                        </a:lnSpc>
                        <a:spcAft>
                          <a:spcPts val="0"/>
                        </a:spcAft>
                      </a:pPr>
                      <a:endParaRPr lang="en-US" sz="1700" dirty="0">
                        <a:solidFill>
                          <a:srgbClr val="FF0000"/>
                        </a:solidFill>
                        <a:latin typeface="Calibri"/>
                        <a:ea typeface="Times New Roman"/>
                        <a:cs typeface="Arial"/>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bg1">
                            <a:lumMod val="95000"/>
                          </a:schemeClr>
                        </a:gs>
                        <a:gs pos="50000">
                          <a:schemeClr val="bg1"/>
                        </a:gs>
                        <a:gs pos="100000">
                          <a:schemeClr val="bg2"/>
                        </a:gs>
                      </a:gsLst>
                      <a:lin ang="16200000" scaled="1"/>
                      <a:tileRect/>
                    </a:gradFill>
                  </a:tcPr>
                </a:tc>
                <a:tc>
                  <a:txBody>
                    <a:bodyPr/>
                    <a:lstStyle/>
                    <a:p>
                      <a:pPr algn="ctr" rtl="0">
                        <a:lnSpc>
                          <a:spcPct val="115000"/>
                        </a:lnSpc>
                        <a:spcAft>
                          <a:spcPts val="0"/>
                        </a:spcAft>
                      </a:pPr>
                      <a:endParaRPr lang="it-IT" sz="2300" dirty="0">
                        <a:solidFill>
                          <a:srgbClr val="FF0000"/>
                        </a:solidFill>
                        <a:latin typeface="Calibri"/>
                        <a:ea typeface="Times New Roman"/>
                        <a:cs typeface="Arial"/>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bg1">
                            <a:lumMod val="95000"/>
                          </a:schemeClr>
                        </a:gs>
                        <a:gs pos="50000">
                          <a:schemeClr val="bg1"/>
                        </a:gs>
                        <a:gs pos="100000">
                          <a:schemeClr val="bg2"/>
                        </a:gs>
                      </a:gsLst>
                      <a:lin ang="16200000" scaled="1"/>
                      <a:tileRect/>
                    </a:gradFill>
                  </a:tcPr>
                </a:tc>
              </a:tr>
              <a:tr h="318414">
                <a:tc>
                  <a:txBody>
                    <a:bodyPr/>
                    <a:lstStyle/>
                    <a:p>
                      <a:pPr marL="0" algn="l" defTabSz="914400" rtl="0" eaLnBrk="1" latinLnBrk="0" hangingPunct="1">
                        <a:lnSpc>
                          <a:spcPct val="100000"/>
                        </a:lnSpc>
                        <a:spcBef>
                          <a:spcPts val="0"/>
                        </a:spcBef>
                        <a:spcAft>
                          <a:spcPts val="600"/>
                        </a:spcAft>
                      </a:pPr>
                      <a:r>
                        <a:rPr lang="it-IT" sz="1600" b="1" kern="1200" baseline="0" dirty="0">
                          <a:solidFill>
                            <a:schemeClr val="bg1"/>
                          </a:solidFill>
                          <a:latin typeface="Arial" pitchFamily="34" charset="0"/>
                          <a:ea typeface="Times New Roman"/>
                          <a:cs typeface="Arial" pitchFamily="34" charset="0"/>
                        </a:rPr>
                        <a:t>PC/Mac Desktop Client</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r>
              <a:tr h="554837">
                <a:tc>
                  <a:txBody>
                    <a:bodyPr/>
                    <a:lstStyle/>
                    <a:p>
                      <a:pPr marL="0" algn="l" defTabSz="914400" rtl="0" eaLnBrk="1" latinLnBrk="0" hangingPunct="1">
                        <a:lnSpc>
                          <a:spcPct val="100000"/>
                        </a:lnSpc>
                        <a:spcBef>
                          <a:spcPts val="0"/>
                        </a:spcBef>
                        <a:spcAft>
                          <a:spcPts val="0"/>
                        </a:spcAft>
                      </a:pPr>
                      <a:r>
                        <a:rPr lang="it-IT" sz="1600" b="1" kern="1200" baseline="0" dirty="0">
                          <a:solidFill>
                            <a:schemeClr val="bg1"/>
                          </a:solidFill>
                          <a:latin typeface="Arial" pitchFamily="34" charset="0"/>
                          <a:ea typeface="Times New Roman"/>
                          <a:cs typeface="Arial" pitchFamily="34" charset="0"/>
                        </a:rPr>
                        <a:t>A/V/D Mobile Client </a:t>
                      </a:r>
                    </a:p>
                    <a:p>
                      <a:pPr marL="0" algn="l" defTabSz="914400" rtl="0" eaLnBrk="1" latinLnBrk="0" hangingPunct="1">
                        <a:lnSpc>
                          <a:spcPct val="100000"/>
                        </a:lnSpc>
                        <a:spcBef>
                          <a:spcPts val="0"/>
                        </a:spcBef>
                        <a:spcAft>
                          <a:spcPts val="600"/>
                        </a:spcAft>
                      </a:pPr>
                      <a:r>
                        <a:rPr lang="it-IT" sz="1400" b="1" kern="1200" baseline="0" dirty="0">
                          <a:solidFill>
                            <a:schemeClr val="bg1"/>
                          </a:solidFill>
                          <a:latin typeface="Arial" pitchFamily="34" charset="0"/>
                          <a:ea typeface="Times New Roman"/>
                          <a:cs typeface="Arial" pitchFamily="34" charset="0"/>
                        </a:rPr>
                        <a:t>(iOS / Android / Smartphone / Tablet)</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100" b="1" kern="1200" baseline="0" dirty="0" smtClean="0">
                          <a:solidFill>
                            <a:srgbClr val="98050E"/>
                          </a:solidFill>
                          <a:latin typeface="+mn-lt"/>
                          <a:ea typeface="Times New Roman"/>
                          <a:cs typeface="Arial"/>
                          <a:sym typeface="Wingdings"/>
                        </a:rPr>
                        <a:t>IM/Presence only</a:t>
                      </a:r>
                    </a:p>
                    <a:p>
                      <a:pPr marL="0" marR="0" indent="0" algn="ctr" defTabSz="914400" rtl="0" eaLnBrk="1" fontAlgn="auto" latinLnBrk="0" hangingPunct="1">
                        <a:lnSpc>
                          <a:spcPct val="115000"/>
                        </a:lnSpc>
                        <a:spcBef>
                          <a:spcPts val="0"/>
                        </a:spcBef>
                        <a:spcAft>
                          <a:spcPts val="0"/>
                        </a:spcAft>
                        <a:buClrTx/>
                        <a:buSzTx/>
                        <a:buFontTx/>
                        <a:buNone/>
                        <a:tabLst/>
                        <a:defRPr/>
                      </a:pPr>
                      <a:r>
                        <a:rPr lang="it-IT" sz="1100" b="1" kern="1200" baseline="0" dirty="0" smtClean="0">
                          <a:solidFill>
                            <a:srgbClr val="98050E"/>
                          </a:solidFill>
                          <a:latin typeface="+mn-lt"/>
                          <a:ea typeface="Times New Roman"/>
                          <a:cs typeface="Arial"/>
                          <a:sym typeface="Wingdings"/>
                        </a:rPr>
                        <a:t>No Android Tablet Support</a:t>
                      </a:r>
                      <a:endParaRPr lang="it-IT" sz="1100" b="1" kern="1200" baseline="0" dirty="0">
                        <a:solidFill>
                          <a:srgbClr val="98050E"/>
                        </a:solidFill>
                        <a:latin typeface="+mn-lt"/>
                        <a:ea typeface="Times New Roman"/>
                        <a:cs typeface="Arial"/>
                        <a:sym typeface="Wingdings"/>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 typeface="Wingdings"/>
                        <a:buNone/>
                        <a:tabLst/>
                        <a:defRPr/>
                      </a:pPr>
                      <a:r>
                        <a:rPr lang="it-IT" sz="1600" b="1" kern="1200" dirty="0" smtClean="0">
                          <a:solidFill>
                            <a:srgbClr val="00B050"/>
                          </a:solidFill>
                          <a:latin typeface="Calibri"/>
                          <a:ea typeface="Times New Roman"/>
                          <a:cs typeface="Arial"/>
                          <a:sym typeface="Wingdings"/>
                        </a:rPr>
                        <a:t></a:t>
                      </a:r>
                      <a:r>
                        <a:rPr lang="en-US" sz="1600" b="1" kern="1200" dirty="0" smtClean="0">
                          <a:solidFill>
                            <a:srgbClr val="98050E"/>
                          </a:solidFill>
                          <a:latin typeface="+mn-lt"/>
                          <a:ea typeface="Times New Roman"/>
                          <a:cs typeface="Arial"/>
                          <a:sym typeface="Wingdings"/>
                        </a:rPr>
                        <a:t> </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r>
                        <a:rPr lang="it-IT" sz="1600" b="1" kern="1200" baseline="0" dirty="0">
                          <a:solidFill>
                            <a:srgbClr val="00B050"/>
                          </a:solidFill>
                          <a:latin typeface="Calibri"/>
                          <a:ea typeface="Times New Roman"/>
                          <a:cs typeface="Arial"/>
                          <a:sym typeface="Wingdings"/>
                        </a:rPr>
                        <a:t> </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r>
              <a:tr h="318414">
                <a:tc>
                  <a:txBody>
                    <a:bodyPr/>
                    <a:lstStyle/>
                    <a:p>
                      <a:pPr marL="0" marR="0" indent="0" algn="l" defTabSz="914400" rtl="0" eaLnBrk="1" fontAlgn="auto" latinLnBrk="0" hangingPunct="1">
                        <a:lnSpc>
                          <a:spcPct val="115000"/>
                        </a:lnSpc>
                        <a:spcBef>
                          <a:spcPts val="0"/>
                        </a:spcBef>
                        <a:spcAft>
                          <a:spcPts val="600"/>
                        </a:spcAft>
                        <a:buClrTx/>
                        <a:buSzTx/>
                        <a:buFontTx/>
                        <a:buNone/>
                        <a:tabLst/>
                        <a:defRPr/>
                      </a:pPr>
                      <a:r>
                        <a:rPr lang="en-US" sz="1600" b="1" kern="1200" baseline="0" dirty="0" smtClean="0">
                          <a:solidFill>
                            <a:schemeClr val="bg1"/>
                          </a:solidFill>
                          <a:latin typeface="Arial" pitchFamily="34" charset="0"/>
                          <a:ea typeface="Times New Roman"/>
                          <a:cs typeface="Arial" pitchFamily="34" charset="0"/>
                        </a:rPr>
                        <a:t>Easy to Invite Guests (No Keys)</a:t>
                      </a:r>
                      <a:endParaRPr lang="it-IT" sz="1600" b="1" kern="1200" baseline="0" dirty="0">
                        <a:solidFill>
                          <a:schemeClr val="bg1"/>
                        </a:solidFill>
                        <a:latin typeface="Arial" pitchFamily="34" charset="0"/>
                        <a:ea typeface="Times New Roman"/>
                        <a:cs typeface="Arial"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r>
              <a:tr h="311325">
                <a:tc>
                  <a:txBody>
                    <a:bodyPr/>
                    <a:lstStyle/>
                    <a:p>
                      <a:pPr algn="l" rtl="0">
                        <a:lnSpc>
                          <a:spcPct val="115000"/>
                        </a:lnSpc>
                        <a:spcBef>
                          <a:spcPts val="0"/>
                        </a:spcBef>
                        <a:spcAft>
                          <a:spcPts val="600"/>
                        </a:spcAft>
                      </a:pPr>
                      <a:r>
                        <a:rPr lang="it-IT" sz="1600" b="1" dirty="0">
                          <a:solidFill>
                            <a:schemeClr val="bg1"/>
                          </a:solidFill>
                          <a:latin typeface="Arial" pitchFamily="34" charset="0"/>
                          <a:ea typeface="Times New Roman"/>
                          <a:cs typeface="Arial" pitchFamily="34" charset="0"/>
                        </a:rPr>
                        <a:t>Embedded Firewall Traversal</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r>
              <a:tr h="318414">
                <a:tc>
                  <a:txBody>
                    <a:bodyPr/>
                    <a:lstStyle/>
                    <a:p>
                      <a:pPr algn="l" rtl="0">
                        <a:lnSpc>
                          <a:spcPct val="115000"/>
                        </a:lnSpc>
                        <a:spcBef>
                          <a:spcPts val="0"/>
                        </a:spcBef>
                        <a:spcAft>
                          <a:spcPts val="600"/>
                        </a:spcAft>
                      </a:pPr>
                      <a:r>
                        <a:rPr lang="it-IT" sz="1600" b="1" dirty="0">
                          <a:solidFill>
                            <a:schemeClr val="bg1"/>
                          </a:solidFill>
                          <a:latin typeface="Arial" pitchFamily="34" charset="0"/>
                          <a:ea typeface="Times New Roman"/>
                          <a:cs typeface="Arial" pitchFamily="34" charset="0"/>
                        </a:rPr>
                        <a:t>Native Room System Support</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r>
              <a:tr h="318338">
                <a:tc>
                  <a:txBody>
                    <a:bodyPr/>
                    <a:lstStyle/>
                    <a:p>
                      <a:pPr marL="0" marR="0" indent="0" algn="l" defTabSz="914400" rtl="0" eaLnBrk="1" fontAlgn="auto" latinLnBrk="0" hangingPunct="1">
                        <a:lnSpc>
                          <a:spcPct val="115000"/>
                        </a:lnSpc>
                        <a:spcBef>
                          <a:spcPts val="0"/>
                        </a:spcBef>
                        <a:spcAft>
                          <a:spcPts val="600"/>
                        </a:spcAft>
                        <a:buClrTx/>
                        <a:buSzTx/>
                        <a:buFontTx/>
                        <a:buNone/>
                        <a:tabLst/>
                        <a:defRPr/>
                      </a:pPr>
                      <a:r>
                        <a:rPr lang="it-IT" sz="1600" b="1" baseline="0" dirty="0">
                          <a:solidFill>
                            <a:schemeClr val="bg1"/>
                          </a:solidFill>
                          <a:latin typeface="Arial" pitchFamily="34" charset="0"/>
                          <a:ea typeface="Times New Roman"/>
                          <a:cs typeface="Arial" pitchFamily="34" charset="0"/>
                        </a:rPr>
                        <a:t>Telepresence Interoperability</a:t>
                      </a:r>
                      <a:endParaRPr lang="it-IT" sz="1100" b="1" dirty="0">
                        <a:solidFill>
                          <a:schemeClr val="bg1"/>
                        </a:solidFill>
                        <a:latin typeface="Arial" pitchFamily="34" charset="0"/>
                        <a:ea typeface="Times New Roman"/>
                        <a:cs typeface="Arial"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smtClean="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r>
              <a:tr h="311325">
                <a:tc>
                  <a:txBody>
                    <a:bodyPr/>
                    <a:lstStyle/>
                    <a:p>
                      <a:pPr marL="0" marR="0" indent="0" algn="l" defTabSz="914400" rtl="0" eaLnBrk="1" fontAlgn="auto" latinLnBrk="0" hangingPunct="1">
                        <a:lnSpc>
                          <a:spcPct val="115000"/>
                        </a:lnSpc>
                        <a:spcBef>
                          <a:spcPts val="0"/>
                        </a:spcBef>
                        <a:spcAft>
                          <a:spcPts val="600"/>
                        </a:spcAft>
                        <a:buClrTx/>
                        <a:buSzTx/>
                        <a:buFontTx/>
                        <a:buNone/>
                        <a:tabLst/>
                        <a:defRPr/>
                      </a:pPr>
                      <a:r>
                        <a:rPr lang="it-IT" sz="1600" b="1" kern="1200" baseline="0" dirty="0">
                          <a:solidFill>
                            <a:schemeClr val="bg1"/>
                          </a:solidFill>
                          <a:latin typeface="Arial" pitchFamily="34" charset="0"/>
                          <a:ea typeface="Times New Roman"/>
                          <a:cs typeface="Arial" pitchFamily="34" charset="0"/>
                        </a:rPr>
                        <a:t>Data </a:t>
                      </a:r>
                      <a:r>
                        <a:rPr lang="it-IT" sz="1600" b="1" kern="1200" baseline="0" dirty="0" smtClean="0">
                          <a:solidFill>
                            <a:schemeClr val="bg1"/>
                          </a:solidFill>
                          <a:latin typeface="Arial" pitchFamily="34" charset="0"/>
                          <a:ea typeface="Times New Roman"/>
                          <a:cs typeface="Arial" pitchFamily="34" charset="0"/>
                        </a:rPr>
                        <a:t>Interoperability (H.239</a:t>
                      </a:r>
                      <a:r>
                        <a:rPr lang="it-IT" sz="1600" b="1" kern="1200" baseline="0" dirty="0">
                          <a:solidFill>
                            <a:schemeClr val="bg1"/>
                          </a:solidFill>
                          <a:latin typeface="Arial" pitchFamily="34" charset="0"/>
                          <a:ea typeface="Times New Roman"/>
                          <a:cs typeface="Arial" pitchFamily="34" charset="0"/>
                        </a:rPr>
                        <a:t>)</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98050E"/>
                          </a:solidFill>
                          <a:latin typeface="+mn-lt"/>
                          <a:ea typeface="Times New Roman"/>
                          <a:cs typeface="Arial"/>
                          <a:sym typeface="Wingdings"/>
                        </a:rPr>
                        <a:t> </a:t>
                      </a:r>
                      <a:r>
                        <a:rPr lang="en-US" sz="1100" b="1" kern="1200" baseline="0" dirty="0" smtClean="0">
                          <a:solidFill>
                            <a:srgbClr val="98050E"/>
                          </a:solidFill>
                          <a:latin typeface="+mn-lt"/>
                          <a:ea typeface="Times New Roman"/>
                          <a:cs typeface="Arial"/>
                          <a:sym typeface="Wingdings"/>
                        </a:rPr>
                        <a:t>No </a:t>
                      </a:r>
                      <a:r>
                        <a:rPr lang="en-US" sz="1100" b="1" kern="1200" baseline="0" dirty="0">
                          <a:solidFill>
                            <a:srgbClr val="98050E"/>
                          </a:solidFill>
                          <a:latin typeface="+mn-lt"/>
                          <a:ea typeface="Times New Roman"/>
                          <a:cs typeface="Arial"/>
                          <a:sym typeface="Wingdings"/>
                        </a:rPr>
                        <a:t>H.239 </a:t>
                      </a:r>
                      <a:r>
                        <a:rPr lang="en-US" sz="1100" b="1" kern="1200" baseline="0" dirty="0" smtClean="0">
                          <a:solidFill>
                            <a:srgbClr val="98050E"/>
                          </a:solidFill>
                          <a:latin typeface="+mn-lt"/>
                          <a:ea typeface="Times New Roman"/>
                          <a:cs typeface="Arial"/>
                          <a:sym typeface="Wingdings"/>
                        </a:rPr>
                        <a:t>but has </a:t>
                      </a:r>
                      <a:r>
                        <a:rPr lang="en-US" sz="1100" b="1" kern="1200" baseline="0" dirty="0">
                          <a:solidFill>
                            <a:srgbClr val="98050E"/>
                          </a:solidFill>
                          <a:latin typeface="+mn-lt"/>
                          <a:ea typeface="Times New Roman"/>
                          <a:cs typeface="Arial"/>
                          <a:sym typeface="Wingdings"/>
                        </a:rPr>
                        <a:t>document collaboration</a:t>
                      </a:r>
                      <a:endParaRPr lang="it-IT" sz="1100" b="1" kern="1200" baseline="0" dirty="0">
                        <a:solidFill>
                          <a:srgbClr val="98050E"/>
                        </a:solidFill>
                        <a:latin typeface="+mn-lt"/>
                        <a:ea typeface="Times New Roman"/>
                        <a:cs typeface="Arial"/>
                        <a:sym typeface="Wingdings"/>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98050E"/>
                          </a:solidFill>
                          <a:latin typeface="+mn-lt"/>
                          <a:ea typeface="Times New Roman"/>
                          <a:cs typeface="Arial"/>
                          <a:sym typeface="Wingdings"/>
                        </a:rPr>
                        <a:t> </a:t>
                      </a:r>
                      <a:r>
                        <a:rPr lang="en-US" sz="1100" b="1" kern="1200" baseline="0" dirty="0" smtClean="0">
                          <a:solidFill>
                            <a:srgbClr val="98050E"/>
                          </a:solidFill>
                          <a:latin typeface="+mn-lt"/>
                          <a:ea typeface="Times New Roman"/>
                          <a:cs typeface="Arial"/>
                          <a:sym typeface="Wingdings"/>
                        </a:rPr>
                        <a:t>No H.239 but has document collaboration</a:t>
                      </a:r>
                      <a:endParaRPr lang="it-IT" sz="1100" b="1" kern="1200" baseline="0" dirty="0">
                        <a:solidFill>
                          <a:srgbClr val="98050E"/>
                        </a:solidFill>
                        <a:latin typeface="+mn-lt"/>
                        <a:ea typeface="Times New Roman"/>
                        <a:cs typeface="Arial"/>
                        <a:sym typeface="Wingdings"/>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r>
              <a:tr h="320264">
                <a:tc>
                  <a:txBody>
                    <a:bodyPr/>
                    <a:lstStyle/>
                    <a:p>
                      <a:pPr marL="0" marR="0" indent="0" algn="l" defTabSz="914400" rtl="0" eaLnBrk="1" fontAlgn="auto" latinLnBrk="0" hangingPunct="1">
                        <a:lnSpc>
                          <a:spcPct val="115000"/>
                        </a:lnSpc>
                        <a:spcBef>
                          <a:spcPts val="0"/>
                        </a:spcBef>
                        <a:spcAft>
                          <a:spcPts val="600"/>
                        </a:spcAft>
                        <a:buClrTx/>
                        <a:buSzTx/>
                        <a:buFontTx/>
                        <a:buNone/>
                        <a:tabLst/>
                        <a:defRPr/>
                      </a:pPr>
                      <a:r>
                        <a:rPr lang="it-IT" sz="1600" b="1" kern="1200" baseline="0" dirty="0">
                          <a:solidFill>
                            <a:schemeClr val="bg1"/>
                          </a:solidFill>
                          <a:latin typeface="Arial" pitchFamily="34" charset="0"/>
                          <a:ea typeface="Times New Roman"/>
                          <a:cs typeface="Arial" pitchFamily="34" charset="0"/>
                        </a:rPr>
                        <a:t>H.239 Data Review (Slider)</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r>
              <a:tr h="318414">
                <a:tc>
                  <a:txBody>
                    <a:bodyPr/>
                    <a:lstStyle/>
                    <a:p>
                      <a:pPr marL="0" marR="0" indent="0" algn="l" defTabSz="914400" rtl="0" eaLnBrk="1" fontAlgn="auto" latinLnBrk="0" hangingPunct="1">
                        <a:lnSpc>
                          <a:spcPct val="115000"/>
                        </a:lnSpc>
                        <a:spcBef>
                          <a:spcPts val="0"/>
                        </a:spcBef>
                        <a:spcAft>
                          <a:spcPts val="600"/>
                        </a:spcAft>
                        <a:buClrTx/>
                        <a:buSzTx/>
                        <a:buFontTx/>
                        <a:buNone/>
                        <a:tabLst/>
                        <a:defRPr/>
                      </a:pPr>
                      <a:r>
                        <a:rPr lang="it-IT" sz="1600" b="1" dirty="0">
                          <a:solidFill>
                            <a:schemeClr val="bg1"/>
                          </a:solidFill>
                          <a:latin typeface="Arial" pitchFamily="34" charset="0"/>
                          <a:ea typeface="Times New Roman"/>
                          <a:cs typeface="Arial" pitchFamily="34" charset="0"/>
                        </a:rPr>
                        <a:t>Max. Users</a:t>
                      </a:r>
                      <a:r>
                        <a:rPr lang="it-IT" sz="1600" b="1" baseline="0" dirty="0">
                          <a:solidFill>
                            <a:schemeClr val="bg1"/>
                          </a:solidFill>
                          <a:latin typeface="Arial" pitchFamily="34" charset="0"/>
                          <a:ea typeface="Times New Roman"/>
                          <a:cs typeface="Arial" pitchFamily="34" charset="0"/>
                        </a:rPr>
                        <a:t> in Video Layout</a:t>
                      </a:r>
                      <a:endParaRPr lang="it-IT" sz="1600" b="1" dirty="0">
                        <a:solidFill>
                          <a:schemeClr val="bg1"/>
                        </a:solidFill>
                        <a:latin typeface="Arial" pitchFamily="34" charset="0"/>
                        <a:ea typeface="Times New Roman"/>
                        <a:cs typeface="Arial"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400" b="1" kern="1200" dirty="0">
                          <a:solidFill>
                            <a:srgbClr val="98050E"/>
                          </a:solidFill>
                          <a:latin typeface="+mn-lt"/>
                          <a:ea typeface="Times New Roman"/>
                          <a:cs typeface="Arial"/>
                        </a:rPr>
                        <a:t>2</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400" b="1" kern="1200" dirty="0">
                          <a:solidFill>
                            <a:srgbClr val="98050E"/>
                          </a:solidFill>
                          <a:latin typeface="+mn-lt"/>
                          <a:ea typeface="Times New Roman"/>
                          <a:cs typeface="Arial"/>
                        </a:rPr>
                        <a:t>5 Desk / </a:t>
                      </a:r>
                      <a:r>
                        <a:rPr lang="it-IT" sz="1400" b="1" kern="1200" dirty="0" smtClean="0">
                          <a:solidFill>
                            <a:srgbClr val="98050E"/>
                          </a:solidFill>
                          <a:latin typeface="+mn-lt"/>
                          <a:ea typeface="Times New Roman"/>
                          <a:cs typeface="Arial"/>
                        </a:rPr>
                        <a:t>1 Mobile</a:t>
                      </a:r>
                      <a:endParaRPr lang="it-IT" sz="1400" b="1" kern="1200"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400" b="1" kern="1200" dirty="0">
                          <a:solidFill>
                            <a:srgbClr val="00B050"/>
                          </a:solidFill>
                          <a:latin typeface="+mn-lt"/>
                          <a:ea typeface="Times New Roman"/>
                          <a:cs typeface="Arial"/>
                        </a:rPr>
                        <a:t>28</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r>
              <a:tr h="311325">
                <a:tc>
                  <a:txBody>
                    <a:bodyPr/>
                    <a:lstStyle/>
                    <a:p>
                      <a:pPr algn="l" rtl="0">
                        <a:lnSpc>
                          <a:spcPct val="115000"/>
                        </a:lnSpc>
                        <a:spcBef>
                          <a:spcPts val="0"/>
                        </a:spcBef>
                        <a:spcAft>
                          <a:spcPts val="600"/>
                        </a:spcAft>
                      </a:pPr>
                      <a:r>
                        <a:rPr lang="it-IT" sz="1600" b="1" dirty="0">
                          <a:solidFill>
                            <a:schemeClr val="bg1"/>
                          </a:solidFill>
                          <a:latin typeface="Arial" pitchFamily="34" charset="0"/>
                          <a:ea typeface="Times New Roman"/>
                          <a:cs typeface="Arial" pitchFamily="34" charset="0"/>
                        </a:rPr>
                        <a:t>Full</a:t>
                      </a:r>
                      <a:r>
                        <a:rPr lang="it-IT" sz="1600" b="1" baseline="0" dirty="0">
                          <a:solidFill>
                            <a:schemeClr val="bg1"/>
                          </a:solidFill>
                          <a:latin typeface="Arial" pitchFamily="34" charset="0"/>
                          <a:ea typeface="Times New Roman"/>
                          <a:cs typeface="Arial" pitchFamily="34" charset="0"/>
                        </a:rPr>
                        <a:t> </a:t>
                      </a:r>
                      <a:r>
                        <a:rPr lang="it-IT" sz="1600" b="1" dirty="0">
                          <a:solidFill>
                            <a:schemeClr val="bg1"/>
                          </a:solidFill>
                          <a:latin typeface="Arial" pitchFamily="34" charset="0"/>
                          <a:ea typeface="Times New Roman"/>
                          <a:cs typeface="Arial" pitchFamily="34" charset="0"/>
                        </a:rPr>
                        <a:t>Moderation &amp; Control</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smtClean="0">
                          <a:solidFill>
                            <a:srgbClr val="98050E"/>
                          </a:solidFill>
                          <a:latin typeface="+mn-lt"/>
                          <a:ea typeface="Times New Roman"/>
                          <a:cs typeface="Arial"/>
                          <a:sym typeface="Wingdings"/>
                        </a:rPr>
                        <a:t></a:t>
                      </a:r>
                      <a:r>
                        <a:rPr lang="it-IT" sz="1600" b="1" kern="1200" baseline="0" dirty="0" smtClean="0">
                          <a:solidFill>
                            <a:srgbClr val="00B050"/>
                          </a:solidFill>
                          <a:latin typeface="Calibri"/>
                          <a:ea typeface="Times New Roman"/>
                          <a:cs typeface="Arial"/>
                          <a:sym typeface="Wingdings"/>
                        </a:rPr>
                        <a:t> </a:t>
                      </a:r>
                      <a:r>
                        <a:rPr lang="it-IT" sz="1100" b="1" kern="1200" baseline="0" dirty="0">
                          <a:solidFill>
                            <a:srgbClr val="98050E"/>
                          </a:solidFill>
                          <a:latin typeface="+mn-lt"/>
                          <a:ea typeface="Times New Roman"/>
                          <a:cs typeface="Arial"/>
                          <a:sym typeface="Wingdings"/>
                        </a:rPr>
                        <a:t>Partial controls</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r>
              <a:tr h="340300">
                <a:tc>
                  <a:txBody>
                    <a:bodyPr/>
                    <a:lstStyle/>
                    <a:p>
                      <a:pPr marL="0" marR="0" indent="0" algn="l" defTabSz="914400" rtl="0" eaLnBrk="1" fontAlgn="auto" latinLnBrk="0" hangingPunct="1">
                        <a:lnSpc>
                          <a:spcPct val="115000"/>
                        </a:lnSpc>
                        <a:spcBef>
                          <a:spcPts val="0"/>
                        </a:spcBef>
                        <a:spcAft>
                          <a:spcPts val="600"/>
                        </a:spcAft>
                        <a:buClrTx/>
                        <a:buSzTx/>
                        <a:buFontTx/>
                        <a:buNone/>
                        <a:tabLst/>
                        <a:defRPr/>
                      </a:pPr>
                      <a:r>
                        <a:rPr lang="it-IT" sz="1600" b="1" dirty="0">
                          <a:solidFill>
                            <a:schemeClr val="bg1"/>
                          </a:solidFill>
                          <a:latin typeface="Arial" pitchFamily="34" charset="0"/>
                          <a:ea typeface="Times New Roman"/>
                          <a:cs typeface="Arial" pitchFamily="34" charset="0"/>
                        </a:rPr>
                        <a:t>Device</a:t>
                      </a:r>
                      <a:r>
                        <a:rPr lang="it-IT" sz="1600" b="1" baseline="0" dirty="0">
                          <a:solidFill>
                            <a:schemeClr val="bg1"/>
                          </a:solidFill>
                          <a:latin typeface="Arial" pitchFamily="34" charset="0"/>
                          <a:ea typeface="Times New Roman"/>
                          <a:cs typeface="Arial" pitchFamily="34" charset="0"/>
                        </a:rPr>
                        <a:t> </a:t>
                      </a:r>
                      <a:r>
                        <a:rPr lang="it-IT" sz="1600" b="1" dirty="0">
                          <a:solidFill>
                            <a:schemeClr val="bg1"/>
                          </a:solidFill>
                          <a:latin typeface="Arial" pitchFamily="34" charset="0"/>
                          <a:ea typeface="Times New Roman"/>
                          <a:cs typeface="Arial" pitchFamily="34" charset="0"/>
                        </a:rPr>
                        <a:t>Calendar Integration</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00B050"/>
                          </a:solidFill>
                          <a:latin typeface="Calibri"/>
                          <a:ea typeface="Times New Roman"/>
                          <a:cs typeface="Arial"/>
                          <a:sym typeface="Wingdings"/>
                        </a:rPr>
                        <a:t></a:t>
                      </a:r>
                      <a:endParaRPr lang="it-IT" sz="1600" b="1" kern="1200" dirty="0">
                        <a:solidFill>
                          <a:srgbClr val="00B050"/>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r>
              <a:tr h="478094">
                <a:tc>
                  <a:txBody>
                    <a:bodyPr/>
                    <a:lstStyle/>
                    <a:p>
                      <a:pPr marL="0" marR="0" indent="0" algn="l" defTabSz="914400" rtl="0" eaLnBrk="1" fontAlgn="auto" latinLnBrk="0" hangingPunct="1">
                        <a:lnSpc>
                          <a:spcPct val="115000"/>
                        </a:lnSpc>
                        <a:spcBef>
                          <a:spcPts val="0"/>
                        </a:spcBef>
                        <a:spcAft>
                          <a:spcPts val="600"/>
                        </a:spcAft>
                        <a:buClrTx/>
                        <a:buSzTx/>
                        <a:buFontTx/>
                        <a:buNone/>
                        <a:tabLst/>
                        <a:defRPr/>
                      </a:pPr>
                      <a:r>
                        <a:rPr lang="it-IT" sz="1600" b="1" dirty="0" smtClean="0">
                          <a:solidFill>
                            <a:schemeClr val="bg1"/>
                          </a:solidFill>
                          <a:latin typeface="Arial" pitchFamily="34" charset="0"/>
                          <a:ea typeface="Times New Roman"/>
                          <a:cs typeface="Arial" pitchFamily="34" charset="0"/>
                        </a:rPr>
                        <a:t>Internet</a:t>
                      </a:r>
                      <a:r>
                        <a:rPr lang="it-IT" sz="1600" b="1" baseline="0" dirty="0" smtClean="0">
                          <a:solidFill>
                            <a:schemeClr val="bg1"/>
                          </a:solidFill>
                          <a:latin typeface="Arial" pitchFamily="34" charset="0"/>
                          <a:ea typeface="Times New Roman"/>
                          <a:cs typeface="Arial" pitchFamily="34" charset="0"/>
                        </a:rPr>
                        <a:t> Optimized </a:t>
                      </a:r>
                      <a:r>
                        <a:rPr lang="it-IT" sz="1400" b="1" baseline="0" dirty="0" smtClean="0">
                          <a:solidFill>
                            <a:schemeClr val="bg1"/>
                          </a:solidFill>
                          <a:latin typeface="Arial" pitchFamily="34" charset="0"/>
                          <a:ea typeface="Times New Roman"/>
                          <a:cs typeface="Arial" pitchFamily="34" charset="0"/>
                        </a:rPr>
                        <a:t>(esp. Wireless)</a:t>
                      </a:r>
                      <a:endParaRPr lang="it-IT" sz="1400" b="1" dirty="0">
                        <a:solidFill>
                          <a:schemeClr val="bg1"/>
                        </a:solidFill>
                        <a:latin typeface="Arial" pitchFamily="34" charset="0"/>
                        <a:ea typeface="Times New Roman"/>
                        <a:cs typeface="Arial"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r>
                        <a:rPr lang="it-IT" sz="1100" b="1" kern="1200" baseline="0" dirty="0">
                          <a:solidFill>
                            <a:srgbClr val="00B050"/>
                          </a:solidFill>
                          <a:latin typeface="Calibri"/>
                          <a:ea typeface="Times New Roman"/>
                          <a:cs typeface="Arial"/>
                          <a:sym typeface="Wingdings"/>
                        </a:rPr>
                        <a:t> </a:t>
                      </a:r>
                      <a:r>
                        <a:rPr lang="it-IT" sz="1100" b="1" kern="1200" baseline="0" dirty="0">
                          <a:solidFill>
                            <a:srgbClr val="98050E"/>
                          </a:solidFill>
                          <a:latin typeface="+mn-lt"/>
                          <a:ea typeface="Times New Roman"/>
                          <a:cs typeface="Arial"/>
                          <a:sym typeface="Wingdings"/>
                        </a:rPr>
                        <a:t>Partial </a:t>
                      </a:r>
                      <a:r>
                        <a:rPr lang="it-IT" sz="1100" b="1" kern="1200" baseline="0" dirty="0" smtClean="0">
                          <a:solidFill>
                            <a:srgbClr val="98050E"/>
                          </a:solidFill>
                          <a:latin typeface="+mn-lt"/>
                          <a:ea typeface="Times New Roman"/>
                          <a:cs typeface="Arial"/>
                          <a:sym typeface="Wingdings"/>
                        </a:rPr>
                        <a:t>(H.264 </a:t>
                      </a:r>
                      <a:r>
                        <a:rPr lang="it-IT" sz="1100" b="1" kern="1200" baseline="0" dirty="0">
                          <a:solidFill>
                            <a:srgbClr val="98050E"/>
                          </a:solidFill>
                          <a:latin typeface="+mn-lt"/>
                          <a:ea typeface="Times New Roman"/>
                          <a:cs typeface="Arial"/>
                          <a:sym typeface="Wingdings"/>
                        </a:rPr>
                        <a:t>SVC but lacks </a:t>
                      </a:r>
                      <a:r>
                        <a:rPr lang="it-IT" sz="1100" b="1" kern="1200" baseline="0" dirty="0" smtClean="0">
                          <a:solidFill>
                            <a:srgbClr val="98050E"/>
                          </a:solidFill>
                          <a:latin typeface="+mn-lt"/>
                          <a:ea typeface="Times New Roman"/>
                          <a:cs typeface="Arial"/>
                          <a:sym typeface="Wingdings"/>
                        </a:rPr>
                        <a:t>added techniques</a:t>
                      </a:r>
                      <a:r>
                        <a:rPr lang="it-IT" sz="1100" b="1" kern="1200" baseline="0" dirty="0">
                          <a:solidFill>
                            <a:srgbClr val="98050E"/>
                          </a:solidFill>
                          <a:latin typeface="+mn-lt"/>
                          <a:ea typeface="Times New Roman"/>
                          <a:cs typeface="Arial"/>
                          <a:sym typeface="Wingdings"/>
                        </a:rPr>
                        <a:t>)</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algn="ctr" rtl="0">
                        <a:lnSpc>
                          <a:spcPct val="115000"/>
                        </a:lnSpc>
                        <a:spcAft>
                          <a:spcPts val="0"/>
                        </a:spcAft>
                      </a:pPr>
                      <a:r>
                        <a:rPr lang="it-IT" sz="1200" b="1" dirty="0" smtClean="0">
                          <a:solidFill>
                            <a:srgbClr val="00B050"/>
                          </a:solidFill>
                          <a:latin typeface="+mn-lt"/>
                          <a:ea typeface="Times New Roman"/>
                          <a:cs typeface="Arial"/>
                        </a:rPr>
                        <a:t>NetSense, SVC </a:t>
                      </a:r>
                      <a:r>
                        <a:rPr lang="it-IT" sz="1000" b="1" dirty="0" smtClean="0">
                          <a:solidFill>
                            <a:srgbClr val="00B050"/>
                          </a:solidFill>
                          <a:latin typeface="+mn-lt"/>
                          <a:ea typeface="Times New Roman"/>
                          <a:cs typeface="Arial"/>
                        </a:rPr>
                        <a:t>(SVC on Desktop only)</a:t>
                      </a:r>
                      <a:endParaRPr lang="it-IT" sz="1000" b="1" dirty="0">
                        <a:solidFill>
                          <a:srgbClr val="00B050"/>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r>
            </a:tbl>
          </a:graphicData>
        </a:graphic>
      </p:graphicFrame>
      <p:pic>
        <p:nvPicPr>
          <p:cNvPr id="9" name="Picture 8"/>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22136" y="991489"/>
            <a:ext cx="1359281" cy="273812"/>
          </a:xfrm>
          <a:prstGeom prst="rect">
            <a:avLst/>
          </a:prstGeom>
        </p:spPr>
      </p:pic>
      <p:pic>
        <p:nvPicPr>
          <p:cNvPr id="14" name="Picture 13" descr="MicrosoftLync-Logo.jp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86728" y="862427"/>
            <a:ext cx="1136380" cy="523783"/>
          </a:xfrm>
          <a:prstGeom prst="rect">
            <a:avLst/>
          </a:prstGeom>
        </p:spPr>
      </p:pic>
      <p:pic>
        <p:nvPicPr>
          <p:cNvPr id="15" name="Picture 14" descr="MicrosoftLync-Logo.jp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0111" y="860083"/>
            <a:ext cx="1136380" cy="523783"/>
          </a:xfrm>
          <a:prstGeom prst="rect">
            <a:avLst/>
          </a:prstGeom>
        </p:spPr>
      </p:pic>
      <p:sp>
        <p:nvSpPr>
          <p:cNvPr id="16" name="Rectangle 15"/>
          <p:cNvSpPr/>
          <p:nvPr/>
        </p:nvSpPr>
        <p:spPr>
          <a:xfrm>
            <a:off x="4530759" y="1084188"/>
            <a:ext cx="652743" cy="410882"/>
          </a:xfrm>
          <a:prstGeom prst="rect">
            <a:avLst/>
          </a:prstGeom>
        </p:spPr>
        <p:txBody>
          <a:bodyPr wrap="none">
            <a:spAutoFit/>
          </a:bodyPr>
          <a:lstStyle/>
          <a:p>
            <a:pPr algn="ctr">
              <a:lnSpc>
                <a:spcPct val="115000"/>
              </a:lnSpc>
            </a:pPr>
            <a:r>
              <a:rPr lang="it-IT" b="1" dirty="0">
                <a:latin typeface="Calibri"/>
                <a:ea typeface="Times New Roman"/>
                <a:cs typeface="Arial"/>
              </a:rPr>
              <a:t>2010</a:t>
            </a:r>
          </a:p>
        </p:txBody>
      </p:sp>
      <p:sp>
        <p:nvSpPr>
          <p:cNvPr id="17" name="Rectangle 16"/>
          <p:cNvSpPr/>
          <p:nvPr/>
        </p:nvSpPr>
        <p:spPr>
          <a:xfrm>
            <a:off x="6431345" y="1070118"/>
            <a:ext cx="652743" cy="392159"/>
          </a:xfrm>
          <a:prstGeom prst="rect">
            <a:avLst/>
          </a:prstGeom>
        </p:spPr>
        <p:txBody>
          <a:bodyPr wrap="none">
            <a:spAutoFit/>
          </a:bodyPr>
          <a:lstStyle/>
          <a:p>
            <a:pPr algn="ctr">
              <a:lnSpc>
                <a:spcPct val="115000"/>
              </a:lnSpc>
              <a:defRPr/>
            </a:pPr>
            <a:r>
              <a:rPr lang="it-IT" b="1" dirty="0" smtClean="0">
                <a:latin typeface="Calibri"/>
                <a:ea typeface="Times New Roman"/>
                <a:cs typeface="Arial"/>
              </a:rPr>
              <a:t>2013</a:t>
            </a:r>
            <a:endParaRPr lang="en-US" sz="1700" dirty="0">
              <a:latin typeface="Calibri"/>
              <a:ea typeface="Times New Roman"/>
              <a:cs typeface="Arial"/>
            </a:endParaRPr>
          </a:p>
        </p:txBody>
      </p:sp>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11506" y="5898181"/>
            <a:ext cx="1242670" cy="736549"/>
          </a:xfrm>
          <a:prstGeom prst="rect">
            <a:avLst/>
          </a:prstGeom>
        </p:spPr>
      </p:pic>
      <p:sp>
        <p:nvSpPr>
          <p:cNvPr id="11" name="Rectangle 10"/>
          <p:cNvSpPr/>
          <p:nvPr/>
        </p:nvSpPr>
        <p:spPr>
          <a:xfrm>
            <a:off x="3290483" y="5810092"/>
            <a:ext cx="2590774" cy="286682"/>
          </a:xfrm>
          <a:prstGeom prst="rect">
            <a:avLst/>
          </a:prstGeom>
        </p:spPr>
        <p:txBody>
          <a:bodyPr wrap="none">
            <a:spAutoFit/>
          </a:bodyPr>
          <a:lstStyle/>
          <a:p>
            <a:pPr lvl="0" fontAlgn="auto">
              <a:lnSpc>
                <a:spcPct val="115000"/>
              </a:lnSpc>
              <a:spcBef>
                <a:spcPts val="0"/>
              </a:spcBef>
              <a:spcAft>
                <a:spcPts val="0"/>
              </a:spcAft>
            </a:pPr>
            <a:r>
              <a:rPr lang="en-US" sz="1200" b="1" dirty="0">
                <a:solidFill>
                  <a:srgbClr val="98050E"/>
                </a:solidFill>
                <a:latin typeface="+mj-lt"/>
                <a:ea typeface="Times New Roman"/>
                <a:cs typeface="Arial"/>
                <a:sym typeface="Wingdings"/>
              </a:rPr>
              <a:t> Not Supported      </a:t>
            </a:r>
            <a:r>
              <a:rPr lang="it-IT" sz="1200" b="1" dirty="0">
                <a:solidFill>
                  <a:srgbClr val="87A239"/>
                </a:solidFill>
                <a:latin typeface="+mj-lt"/>
                <a:ea typeface="Times New Roman"/>
                <a:cs typeface="Arial"/>
                <a:sym typeface="Wingdings"/>
              </a:rPr>
              <a:t> Supported</a:t>
            </a:r>
            <a:endParaRPr lang="it-IT" sz="1200" b="1" dirty="0">
              <a:solidFill>
                <a:srgbClr val="87A239"/>
              </a:solidFill>
              <a:latin typeface="+mj-lt"/>
              <a:ea typeface="Times New Roman"/>
              <a:cs typeface="Arial"/>
            </a:endParaRPr>
          </a:p>
        </p:txBody>
      </p:sp>
    </p:spTree>
    <p:extLst>
      <p:ext uri="{BB962C8B-B14F-4D97-AF65-F5344CB8AC3E}">
        <p14:creationId xmlns:p14="http://schemas.microsoft.com/office/powerpoint/2010/main" val="718629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82126" y="2865766"/>
            <a:ext cx="6687879" cy="4075846"/>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half" idx="2"/>
          </p:nvPr>
        </p:nvSpPr>
        <p:spPr>
          <a:xfrm>
            <a:off x="265805" y="1341470"/>
            <a:ext cx="4199873" cy="3886200"/>
          </a:xfrm>
        </p:spPr>
        <p:txBody>
          <a:bodyPr/>
          <a:lstStyle/>
          <a:p>
            <a:r>
              <a:rPr lang="en-US" sz="2200" dirty="0"/>
              <a:t>Dual 1080/60fps for both Video &amp; Content</a:t>
            </a:r>
          </a:p>
          <a:p>
            <a:r>
              <a:rPr lang="en-US" sz="2200" dirty="0"/>
              <a:t>H.264 High Profile &amp; SVC</a:t>
            </a:r>
          </a:p>
          <a:p>
            <a:r>
              <a:rPr lang="en-US" sz="2200" dirty="0"/>
              <a:t>Intuitive User Interface</a:t>
            </a:r>
          </a:p>
          <a:p>
            <a:endParaRPr lang="en-US" dirty="0"/>
          </a:p>
        </p:txBody>
      </p:sp>
      <p:sp>
        <p:nvSpPr>
          <p:cNvPr id="7" name="Title 2"/>
          <p:cNvSpPr txBox="1">
            <a:spLocks/>
          </p:cNvSpPr>
          <p:nvPr/>
        </p:nvSpPr>
        <p:spPr>
          <a:xfrm>
            <a:off x="452479" y="455981"/>
            <a:ext cx="8229600" cy="838200"/>
          </a:xfrm>
          <a:prstGeom prst="rect">
            <a:avLst/>
          </a:prstGeom>
        </p:spPr>
        <p:txBody>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dirty="0"/>
              <a:t>The Market’s </a:t>
            </a:r>
            <a:r>
              <a:rPr lang="en-US" dirty="0" smtClean="0"/>
              <a:t>Most Powerful Room System</a:t>
            </a:r>
            <a:endParaRPr lang="en-US" dirty="0"/>
          </a:p>
        </p:txBody>
      </p:sp>
      <p:sp>
        <p:nvSpPr>
          <p:cNvPr id="10" name="Content Placeholder 3"/>
          <p:cNvSpPr>
            <a:spLocks noGrp="1"/>
          </p:cNvSpPr>
          <p:nvPr>
            <p:ph sz="half" idx="2"/>
          </p:nvPr>
        </p:nvSpPr>
        <p:spPr>
          <a:xfrm>
            <a:off x="4359348" y="1341470"/>
            <a:ext cx="4784651" cy="3886200"/>
          </a:xfrm>
        </p:spPr>
        <p:txBody>
          <a:bodyPr/>
          <a:lstStyle/>
          <a:p>
            <a:r>
              <a:rPr lang="en-US" sz="2200" dirty="0"/>
              <a:t>Unique iPad Control</a:t>
            </a:r>
          </a:p>
          <a:p>
            <a:r>
              <a:rPr lang="en-US" sz="2200" dirty="0"/>
              <a:t>Highest Capacity MCU</a:t>
            </a:r>
          </a:p>
          <a:p>
            <a:r>
              <a:rPr lang="en-US" sz="2200" dirty="0"/>
              <a:t>Streamlined Industrial Design</a:t>
            </a:r>
          </a:p>
          <a:p>
            <a:endParaRPr lang="en-US" dirty="0"/>
          </a:p>
        </p:txBody>
      </p:sp>
      <p:sp>
        <p:nvSpPr>
          <p:cNvPr id="14" name="TextBox 13"/>
          <p:cNvSpPr txBox="1"/>
          <p:nvPr/>
        </p:nvSpPr>
        <p:spPr>
          <a:xfrm>
            <a:off x="618302" y="3806457"/>
            <a:ext cx="2975494" cy="1015663"/>
          </a:xfrm>
          <a:prstGeom prst="rect">
            <a:avLst/>
          </a:prstGeom>
          <a:noFill/>
        </p:spPr>
        <p:txBody>
          <a:bodyPr wrap="none" rtlCol="0">
            <a:spAutoFit/>
          </a:bodyPr>
          <a:lstStyle/>
          <a:p>
            <a:pPr algn="ctr" defTabSz="914400"/>
            <a:r>
              <a:rPr lang="en-US" sz="2000" b="1" i="1" dirty="0" smtClean="0">
                <a:solidFill>
                  <a:srgbClr val="C00000"/>
                </a:solidFill>
              </a:rPr>
              <a:t>No other room system </a:t>
            </a:r>
          </a:p>
          <a:p>
            <a:pPr algn="ctr" defTabSz="914400"/>
            <a:r>
              <a:rPr lang="en-US" sz="2000" b="1" i="1" dirty="0" smtClean="0">
                <a:solidFill>
                  <a:srgbClr val="C00000"/>
                </a:solidFill>
              </a:rPr>
              <a:t>in the market today </a:t>
            </a:r>
          </a:p>
          <a:p>
            <a:pPr algn="ctr" defTabSz="914400"/>
            <a:r>
              <a:rPr lang="en-US" sz="2000" b="1" i="1" dirty="0" smtClean="0">
                <a:solidFill>
                  <a:srgbClr val="C00000"/>
                </a:solidFill>
              </a:rPr>
              <a:t>can do all of this!</a:t>
            </a:r>
            <a:endParaRPr lang="en-US" sz="2000" b="1" i="1" dirty="0">
              <a:solidFill>
                <a:srgbClr val="C00000"/>
              </a:solidFill>
            </a:endParaRPr>
          </a:p>
        </p:txBody>
      </p:sp>
      <p:sp>
        <p:nvSpPr>
          <p:cNvPr id="8" name="Rectangle 7"/>
          <p:cNvSpPr/>
          <p:nvPr/>
        </p:nvSpPr>
        <p:spPr>
          <a:xfrm>
            <a:off x="2641089" y="5487809"/>
            <a:ext cx="1591141" cy="646331"/>
          </a:xfrm>
          <a:prstGeom prst="rect">
            <a:avLst/>
          </a:prstGeom>
        </p:spPr>
        <p:txBody>
          <a:bodyPr wrap="none">
            <a:spAutoFit/>
          </a:bodyPr>
          <a:lstStyle/>
          <a:p>
            <a:pPr algn="ctr"/>
            <a:r>
              <a:rPr lang="en-US" dirty="0" smtClean="0"/>
              <a:t>Avaya Scopia</a:t>
            </a:r>
            <a:br>
              <a:rPr lang="en-US" dirty="0" smtClean="0"/>
            </a:br>
            <a:r>
              <a:rPr lang="en-US" dirty="0" smtClean="0"/>
              <a:t> XT 5000</a:t>
            </a:r>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2053" y="5574197"/>
            <a:ext cx="103971" cy="97670"/>
          </a:xfrm>
          <a:prstGeom prst="rect">
            <a:avLst/>
          </a:prstGeom>
        </p:spPr>
      </p:pic>
    </p:spTree>
    <p:extLst>
      <p:ext uri="{BB962C8B-B14F-4D97-AF65-F5344CB8AC3E}">
        <p14:creationId xmlns:p14="http://schemas.microsoft.com/office/powerpoint/2010/main" val="1286815149"/>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177" y="434715"/>
            <a:ext cx="8229600" cy="838200"/>
          </a:xfrm>
        </p:spPr>
        <p:txBody>
          <a:bodyPr anchor="t"/>
          <a:lstStyle/>
          <a:p>
            <a:r>
              <a:rPr lang="en-US" dirty="0" smtClean="0"/>
              <a:t>Avaya Scopia XT5000 Comparison</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990" y="448597"/>
            <a:ext cx="2390076" cy="1167552"/>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477727892"/>
              </p:ext>
            </p:extLst>
          </p:nvPr>
        </p:nvGraphicFramePr>
        <p:xfrm>
          <a:off x="87967" y="1435100"/>
          <a:ext cx="8950235" cy="3833154"/>
        </p:xfrm>
        <a:graphic>
          <a:graphicData uri="http://schemas.openxmlformats.org/drawingml/2006/table">
            <a:tbl>
              <a:tblPr>
                <a:effectLst>
                  <a:outerShdw blurRad="50800" dist="38100" dir="2700000" algn="tl" rotWithShape="0">
                    <a:prstClr val="black">
                      <a:alpha val="40000"/>
                    </a:prstClr>
                  </a:outerShdw>
                </a:effectLst>
              </a:tblPr>
              <a:tblGrid>
                <a:gridCol w="3351852"/>
                <a:gridCol w="1353787"/>
                <a:gridCol w="1472540"/>
                <a:gridCol w="1328497"/>
                <a:gridCol w="1443559"/>
              </a:tblGrid>
              <a:tr h="632754">
                <a:tc>
                  <a:txBody>
                    <a:bodyPr/>
                    <a:lstStyle/>
                    <a:p>
                      <a:pPr algn="l" rtl="0">
                        <a:lnSpc>
                          <a:spcPct val="115000"/>
                        </a:lnSpc>
                        <a:spcAft>
                          <a:spcPts val="0"/>
                        </a:spcAft>
                      </a:pPr>
                      <a:endParaRPr lang="it-IT" sz="1700" dirty="0">
                        <a:latin typeface="Calibri"/>
                        <a:ea typeface="Times New Roman"/>
                        <a:cs typeface="Arial"/>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bg1">
                            <a:lumMod val="95000"/>
                          </a:schemeClr>
                        </a:gs>
                        <a:gs pos="50000">
                          <a:schemeClr val="bg1"/>
                        </a:gs>
                        <a:gs pos="100000">
                          <a:schemeClr val="bg2"/>
                        </a:gs>
                      </a:gsLst>
                      <a:lin ang="16200000" scaled="1"/>
                      <a:tileRect/>
                    </a:gradFill>
                  </a:tcPr>
                </a:tc>
                <a:tc>
                  <a:txBody>
                    <a:bodyPr/>
                    <a:lstStyle/>
                    <a:p>
                      <a:pPr algn="ctr" rtl="0">
                        <a:lnSpc>
                          <a:spcPct val="115000"/>
                        </a:lnSpc>
                        <a:spcAft>
                          <a:spcPts val="0"/>
                        </a:spcAft>
                      </a:pPr>
                      <a:endParaRPr lang="it-IT" sz="1700" dirty="0">
                        <a:solidFill>
                          <a:srgbClr val="FF0000"/>
                        </a:solidFill>
                        <a:latin typeface="Calibri"/>
                        <a:ea typeface="Times New Roman"/>
                        <a:cs typeface="Arial"/>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bg1">
                            <a:lumMod val="95000"/>
                          </a:schemeClr>
                        </a:gs>
                        <a:gs pos="50000">
                          <a:schemeClr val="bg1"/>
                        </a:gs>
                        <a:gs pos="100000">
                          <a:schemeClr val="bg2"/>
                        </a:gs>
                      </a:gsLst>
                      <a:lin ang="16200000" scaled="1"/>
                      <a:tileRect/>
                    </a:gradFill>
                  </a:tcPr>
                </a:tc>
                <a:tc>
                  <a:txBody>
                    <a:bodyPr/>
                    <a:lstStyle/>
                    <a:p>
                      <a:pPr algn="ctr" rtl="0">
                        <a:lnSpc>
                          <a:spcPct val="115000"/>
                        </a:lnSpc>
                        <a:spcAft>
                          <a:spcPts val="0"/>
                        </a:spcAft>
                      </a:pPr>
                      <a:endParaRPr lang="it-IT" sz="1700" dirty="0">
                        <a:solidFill>
                          <a:srgbClr val="FF0000"/>
                        </a:solidFill>
                        <a:latin typeface="Calibri"/>
                        <a:ea typeface="Times New Roman"/>
                        <a:cs typeface="Arial"/>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bg1">
                            <a:lumMod val="95000"/>
                          </a:schemeClr>
                        </a:gs>
                        <a:gs pos="50000">
                          <a:schemeClr val="bg1"/>
                        </a:gs>
                        <a:gs pos="100000">
                          <a:schemeClr val="bg2"/>
                        </a:gs>
                      </a:gsLst>
                      <a:lin ang="16200000" scaled="1"/>
                      <a:tileRect/>
                    </a:gradFill>
                  </a:tcPr>
                </a:tc>
                <a:tc>
                  <a:txBody>
                    <a:bodyPr/>
                    <a:lstStyle/>
                    <a:p>
                      <a:pPr algn="ctr" rtl="0">
                        <a:lnSpc>
                          <a:spcPct val="115000"/>
                        </a:lnSpc>
                        <a:spcAft>
                          <a:spcPts val="0"/>
                        </a:spcAft>
                      </a:pPr>
                      <a:endParaRPr lang="en-US" sz="1700" dirty="0">
                        <a:solidFill>
                          <a:srgbClr val="FF0000"/>
                        </a:solidFill>
                        <a:latin typeface="Calibri"/>
                        <a:ea typeface="Times New Roman"/>
                        <a:cs typeface="Arial"/>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bg1">
                            <a:lumMod val="95000"/>
                          </a:schemeClr>
                        </a:gs>
                        <a:gs pos="50000">
                          <a:schemeClr val="bg1"/>
                        </a:gs>
                        <a:gs pos="100000">
                          <a:schemeClr val="bg2"/>
                        </a:gs>
                      </a:gsLst>
                      <a:lin ang="16200000" scaled="1"/>
                      <a:tileRect/>
                    </a:gradFill>
                  </a:tcPr>
                </a:tc>
                <a:tc>
                  <a:txBody>
                    <a:bodyPr/>
                    <a:lstStyle/>
                    <a:p>
                      <a:pPr algn="ctr" rtl="0">
                        <a:lnSpc>
                          <a:spcPct val="115000"/>
                        </a:lnSpc>
                        <a:spcAft>
                          <a:spcPts val="0"/>
                        </a:spcAft>
                      </a:pPr>
                      <a:endParaRPr lang="it-IT" sz="2300" dirty="0">
                        <a:solidFill>
                          <a:srgbClr val="FF0000"/>
                        </a:solidFill>
                        <a:latin typeface="Calibri"/>
                        <a:ea typeface="Times New Roman"/>
                        <a:cs typeface="Arial"/>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bg1">
                            <a:lumMod val="95000"/>
                          </a:schemeClr>
                        </a:gs>
                        <a:gs pos="50000">
                          <a:schemeClr val="bg1"/>
                        </a:gs>
                        <a:gs pos="100000">
                          <a:schemeClr val="bg2"/>
                        </a:gs>
                      </a:gsLst>
                      <a:lin ang="16200000" scaled="1"/>
                      <a:tileRect/>
                    </a:gradFill>
                  </a:tcPr>
                </a:tc>
              </a:tr>
              <a:tr h="522558">
                <a:tc>
                  <a:txBody>
                    <a:bodyPr/>
                    <a:lstStyle/>
                    <a:p>
                      <a:pPr algn="l" rtl="0"/>
                      <a:r>
                        <a:rPr lang="en-US" sz="1600" b="1" kern="1200" dirty="0" smtClean="0">
                          <a:solidFill>
                            <a:schemeClr val="bg1"/>
                          </a:solidFill>
                          <a:latin typeface="Arial" pitchFamily="34" charset="0"/>
                          <a:ea typeface="Times New Roman"/>
                          <a:cs typeface="Arial" pitchFamily="34" charset="0"/>
                        </a:rPr>
                        <a:t>1080p60 Live</a:t>
                      </a:r>
                    </a:p>
                    <a:p>
                      <a:pPr algn="l" rtl="0"/>
                      <a:r>
                        <a:rPr lang="en-US" sz="1300" b="1" kern="1200" dirty="0" smtClean="0">
                          <a:solidFill>
                            <a:schemeClr val="bg1"/>
                          </a:solidFill>
                          <a:latin typeface="Arial" pitchFamily="34" charset="0"/>
                          <a:ea typeface="Times New Roman"/>
                          <a:cs typeface="Arial" pitchFamily="34" charset="0"/>
                        </a:rPr>
                        <a:t>Interactivity</a:t>
                      </a:r>
                      <a:endParaRPr lang="en-US" sz="1300" b="1" kern="1200" dirty="0">
                        <a:solidFill>
                          <a:schemeClr val="bg1"/>
                        </a:solidFill>
                        <a:latin typeface="Arial" pitchFamily="34" charset="0"/>
                        <a:ea typeface="Times New Roman"/>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2400" b="1" kern="1200" dirty="0" smtClean="0">
                          <a:solidFill>
                            <a:srgbClr val="87A239"/>
                          </a:solidFill>
                          <a:latin typeface="Calibri" pitchFamily="34" charset="0"/>
                          <a:ea typeface="Times New Roman"/>
                          <a:cs typeface="Calibri" pitchFamily="34" charset="0"/>
                          <a:sym typeface="Wingdings"/>
                        </a:rPr>
                        <a:t></a:t>
                      </a:r>
                      <a:endParaRPr lang="it-IT" sz="2400" b="1" kern="1200" dirty="0" smtClean="0">
                        <a:solidFill>
                          <a:srgbClr val="87A239"/>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algn="ctr" rtl="0">
                        <a:lnSpc>
                          <a:spcPct val="115000"/>
                        </a:lnSpc>
                        <a:spcAft>
                          <a:spcPts val="0"/>
                        </a:spcAft>
                      </a:pPr>
                      <a:r>
                        <a:rPr lang="it-IT" sz="2400" b="1" kern="1200" dirty="0" smtClean="0">
                          <a:solidFill>
                            <a:srgbClr val="87A239"/>
                          </a:solidFill>
                          <a:latin typeface="Calibri" pitchFamily="34" charset="0"/>
                          <a:ea typeface="Times New Roman"/>
                          <a:cs typeface="Calibri" pitchFamily="34" charset="0"/>
                          <a:sym typeface="Wingdings"/>
                        </a:rPr>
                        <a:t></a:t>
                      </a:r>
                      <a:endParaRPr lang="it-IT" sz="2400" b="1" dirty="0">
                        <a:solidFill>
                          <a:srgbClr val="98050E"/>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algn="ctr" rtl="0">
                        <a:lnSpc>
                          <a:spcPct val="115000"/>
                        </a:lnSpc>
                        <a:spcAft>
                          <a:spcPts val="0"/>
                        </a:spcAft>
                      </a:pPr>
                      <a:r>
                        <a:rPr lang="en-US" sz="2400" b="1" dirty="0">
                          <a:solidFill>
                            <a:srgbClr val="98050E"/>
                          </a:solidFill>
                          <a:latin typeface="Calibri" pitchFamily="34" charset="0"/>
                          <a:ea typeface="Times New Roman"/>
                          <a:cs typeface="Calibri" pitchFamily="34" charset="0"/>
                          <a:sym typeface="Wingdings"/>
                        </a:rPr>
                        <a:t></a:t>
                      </a:r>
                      <a:endParaRPr lang="it-IT" sz="2400" b="1" dirty="0">
                        <a:solidFill>
                          <a:srgbClr val="98050E"/>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algn="ctr" defTabSz="914400" rtl="0" eaLnBrk="1" latinLnBrk="0" hangingPunct="1">
                        <a:lnSpc>
                          <a:spcPct val="115000"/>
                        </a:lnSpc>
                        <a:spcAft>
                          <a:spcPts val="0"/>
                        </a:spcAft>
                      </a:pPr>
                      <a:r>
                        <a:rPr lang="it-IT" sz="2400" b="1" kern="1200" dirty="0">
                          <a:solidFill>
                            <a:srgbClr val="87A239"/>
                          </a:solidFill>
                          <a:latin typeface="Calibri" pitchFamily="34" charset="0"/>
                          <a:ea typeface="Times New Roman"/>
                          <a:cs typeface="Calibri" pitchFamily="34" charset="0"/>
                          <a:sym typeface="Wingdings"/>
                        </a:rPr>
                        <a:t></a:t>
                      </a:r>
                      <a:endParaRPr lang="it-IT" sz="2400" b="1" kern="1200" dirty="0">
                        <a:solidFill>
                          <a:srgbClr val="87A239"/>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r>
              <a:tr h="522558">
                <a:tc>
                  <a:txBody>
                    <a:bodyPr/>
                    <a:lstStyle/>
                    <a:p>
                      <a:pPr algn="l" rtl="0"/>
                      <a:r>
                        <a:rPr lang="en-US" sz="1600" b="1" kern="1200" dirty="0" smtClean="0">
                          <a:solidFill>
                            <a:schemeClr val="bg1"/>
                          </a:solidFill>
                          <a:latin typeface="Arial" pitchFamily="34" charset="0"/>
                          <a:ea typeface="Times New Roman"/>
                          <a:cs typeface="Arial" pitchFamily="34" charset="0"/>
                        </a:rPr>
                        <a:t>1080p60 Dual</a:t>
                      </a:r>
                    </a:p>
                    <a:p>
                      <a:pPr algn="l" rtl="0"/>
                      <a:r>
                        <a:rPr lang="en-US" sz="1300" b="1" kern="1200" dirty="0" smtClean="0">
                          <a:solidFill>
                            <a:schemeClr val="bg1"/>
                          </a:solidFill>
                          <a:latin typeface="Arial" pitchFamily="34" charset="0"/>
                          <a:ea typeface="Times New Roman"/>
                          <a:cs typeface="Arial" pitchFamily="34" charset="0"/>
                        </a:rPr>
                        <a:t>Presentation</a:t>
                      </a:r>
                      <a:endParaRPr lang="en-US" sz="1300" b="1" kern="1200" dirty="0">
                        <a:solidFill>
                          <a:schemeClr val="bg1"/>
                        </a:solidFill>
                        <a:latin typeface="Arial" pitchFamily="34" charset="0"/>
                        <a:ea typeface="Times New Roman"/>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400" b="1" dirty="0" smtClean="0">
                          <a:solidFill>
                            <a:srgbClr val="98050E"/>
                          </a:solidFill>
                          <a:latin typeface="Calibri" pitchFamily="34" charset="0"/>
                          <a:ea typeface="Times New Roman"/>
                          <a:cs typeface="Calibri" pitchFamily="34" charset="0"/>
                          <a:sym typeface="Wingdings"/>
                        </a:rPr>
                        <a:t></a:t>
                      </a:r>
                      <a:endParaRPr lang="it-IT" sz="2400" b="1" dirty="0">
                        <a:solidFill>
                          <a:srgbClr val="98050E"/>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algn="ctr" defTabSz="914400" rtl="0" eaLnBrk="1" latinLnBrk="0" hangingPunct="1">
                        <a:lnSpc>
                          <a:spcPct val="115000"/>
                        </a:lnSpc>
                        <a:spcAft>
                          <a:spcPts val="0"/>
                        </a:spcAft>
                      </a:pPr>
                      <a:r>
                        <a:rPr lang="it-IT" sz="2400" b="1" kern="1200" dirty="0" smtClean="0">
                          <a:solidFill>
                            <a:srgbClr val="87A239"/>
                          </a:solidFill>
                          <a:latin typeface="Calibri" pitchFamily="34" charset="0"/>
                          <a:ea typeface="Times New Roman"/>
                          <a:cs typeface="Calibri" pitchFamily="34" charset="0"/>
                          <a:sym typeface="Wingdings"/>
                        </a:rPr>
                        <a:t></a:t>
                      </a:r>
                      <a:endParaRPr lang="it-IT" sz="2400" b="1" kern="1200" dirty="0">
                        <a:solidFill>
                          <a:srgbClr val="87A239"/>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400" b="1" dirty="0" smtClean="0">
                          <a:solidFill>
                            <a:srgbClr val="98050E"/>
                          </a:solidFill>
                          <a:latin typeface="Calibri" pitchFamily="34" charset="0"/>
                          <a:ea typeface="Times New Roman"/>
                          <a:cs typeface="Calibri" pitchFamily="34" charset="0"/>
                          <a:sym typeface="Wingdings"/>
                        </a:rPr>
                        <a:t></a:t>
                      </a:r>
                      <a:endParaRPr lang="it-IT" sz="2400" b="1" dirty="0">
                        <a:solidFill>
                          <a:srgbClr val="98050E"/>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2400" b="1" kern="1200" dirty="0" smtClean="0">
                          <a:solidFill>
                            <a:srgbClr val="87A239"/>
                          </a:solidFill>
                          <a:latin typeface="Calibri" pitchFamily="34" charset="0"/>
                          <a:ea typeface="Times New Roman"/>
                          <a:cs typeface="Calibri" pitchFamily="34" charset="0"/>
                          <a:sym typeface="Wingdings"/>
                        </a:rPr>
                        <a:t></a:t>
                      </a:r>
                      <a:endParaRPr lang="it-IT" sz="2400" b="1" kern="1200" dirty="0">
                        <a:solidFill>
                          <a:srgbClr val="87A239"/>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r>
              <a:tr h="522558">
                <a:tc>
                  <a:txBody>
                    <a:bodyPr/>
                    <a:lstStyle/>
                    <a:p>
                      <a:pPr algn="l" rtl="0"/>
                      <a:r>
                        <a:rPr lang="en-US" sz="1600" b="1" kern="1200" dirty="0" smtClean="0">
                          <a:solidFill>
                            <a:schemeClr val="bg1"/>
                          </a:solidFill>
                          <a:latin typeface="Arial" pitchFamily="34" charset="0"/>
                          <a:ea typeface="Times New Roman"/>
                          <a:cs typeface="Arial" pitchFamily="34" charset="0"/>
                        </a:rPr>
                        <a:t>High Profile</a:t>
                      </a:r>
                    </a:p>
                    <a:p>
                      <a:pPr marL="0" algn="l" defTabSz="914400" rtl="0" eaLnBrk="1" latinLnBrk="0" hangingPunct="1"/>
                      <a:r>
                        <a:rPr lang="en-US" sz="1300" b="1" kern="1200" dirty="0" smtClean="0">
                          <a:solidFill>
                            <a:schemeClr val="bg1"/>
                          </a:solidFill>
                          <a:latin typeface="Arial" pitchFamily="34" charset="0"/>
                          <a:ea typeface="Times New Roman"/>
                          <a:cs typeface="Arial" pitchFamily="34" charset="0"/>
                        </a:rPr>
                        <a:t>Bandwidth Efficiency</a:t>
                      </a:r>
                      <a:endParaRPr lang="en-US" sz="1300" b="1" kern="1200" dirty="0">
                        <a:solidFill>
                          <a:schemeClr val="bg1"/>
                        </a:solidFill>
                        <a:latin typeface="Arial" pitchFamily="34" charset="0"/>
                        <a:ea typeface="Times New Roman"/>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algn="ctr" rtl="0">
                        <a:lnSpc>
                          <a:spcPct val="115000"/>
                        </a:lnSpc>
                        <a:spcAft>
                          <a:spcPts val="0"/>
                        </a:spcAft>
                      </a:pPr>
                      <a:r>
                        <a:rPr lang="en-US" sz="2400" b="1" dirty="0">
                          <a:solidFill>
                            <a:srgbClr val="98050E"/>
                          </a:solidFill>
                          <a:latin typeface="Calibri" pitchFamily="34" charset="0"/>
                          <a:ea typeface="Times New Roman"/>
                          <a:cs typeface="Calibri" pitchFamily="34" charset="0"/>
                          <a:sym typeface="Wingdings"/>
                        </a:rPr>
                        <a:t></a:t>
                      </a:r>
                      <a:endParaRPr lang="it-IT" sz="2400" b="1" dirty="0">
                        <a:solidFill>
                          <a:srgbClr val="98050E"/>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algn="ctr" defTabSz="914400" rtl="0" eaLnBrk="1" latinLnBrk="0" hangingPunct="1">
                        <a:lnSpc>
                          <a:spcPct val="115000"/>
                        </a:lnSpc>
                        <a:spcAft>
                          <a:spcPts val="0"/>
                        </a:spcAft>
                      </a:pPr>
                      <a:r>
                        <a:rPr lang="it-IT" sz="2400" b="1" kern="1200" dirty="0" smtClean="0">
                          <a:solidFill>
                            <a:srgbClr val="87A239"/>
                          </a:solidFill>
                          <a:latin typeface="Calibri" pitchFamily="34" charset="0"/>
                          <a:ea typeface="Times New Roman"/>
                          <a:cs typeface="Calibri" pitchFamily="34" charset="0"/>
                          <a:sym typeface="Wingdings"/>
                        </a:rPr>
                        <a:t></a:t>
                      </a:r>
                      <a:endParaRPr lang="it-IT" sz="2400" b="1" kern="1200" dirty="0">
                        <a:solidFill>
                          <a:srgbClr val="87A239"/>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algn="ctr" rtl="0">
                        <a:lnSpc>
                          <a:spcPct val="115000"/>
                        </a:lnSpc>
                        <a:spcAft>
                          <a:spcPts val="0"/>
                        </a:spcAft>
                      </a:pPr>
                      <a:r>
                        <a:rPr lang="en-US" sz="2400" b="1" dirty="0">
                          <a:solidFill>
                            <a:srgbClr val="98050E"/>
                          </a:solidFill>
                          <a:latin typeface="Calibri" pitchFamily="34" charset="0"/>
                          <a:ea typeface="Times New Roman"/>
                          <a:cs typeface="Calibri" pitchFamily="34" charset="0"/>
                          <a:sym typeface="Wingdings"/>
                        </a:rPr>
                        <a:t></a:t>
                      </a:r>
                      <a:endParaRPr lang="it-IT" sz="2400" b="1" dirty="0">
                        <a:solidFill>
                          <a:srgbClr val="98050E"/>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algn="ctr" defTabSz="914400" rtl="0" eaLnBrk="1" latinLnBrk="0" hangingPunct="1">
                        <a:lnSpc>
                          <a:spcPct val="115000"/>
                        </a:lnSpc>
                        <a:spcAft>
                          <a:spcPts val="0"/>
                        </a:spcAft>
                      </a:pPr>
                      <a:r>
                        <a:rPr lang="it-IT" sz="2400" b="1" kern="1200" dirty="0">
                          <a:solidFill>
                            <a:srgbClr val="87A239"/>
                          </a:solidFill>
                          <a:latin typeface="Calibri" pitchFamily="34" charset="0"/>
                          <a:ea typeface="Times New Roman"/>
                          <a:cs typeface="Calibri" pitchFamily="34" charset="0"/>
                          <a:sym typeface="Wingdings"/>
                        </a:rPr>
                        <a:t></a:t>
                      </a:r>
                      <a:endParaRPr lang="it-IT" sz="2400" b="1" kern="1200" dirty="0">
                        <a:solidFill>
                          <a:srgbClr val="87A239"/>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r>
              <a:tr h="522558">
                <a:tc>
                  <a:txBody>
                    <a:bodyPr/>
                    <a:lstStyle/>
                    <a:p>
                      <a:pPr algn="l" rtl="0"/>
                      <a:r>
                        <a:rPr lang="en-US" sz="1600" b="1" kern="1200" dirty="0" smtClean="0">
                          <a:solidFill>
                            <a:schemeClr val="bg1"/>
                          </a:solidFill>
                          <a:latin typeface="Arial" pitchFamily="34" charset="0"/>
                          <a:ea typeface="Times New Roman"/>
                          <a:cs typeface="Arial" pitchFamily="34" charset="0"/>
                        </a:rPr>
                        <a:t>SVC</a:t>
                      </a:r>
                    </a:p>
                    <a:p>
                      <a:pPr algn="l" rtl="0"/>
                      <a:r>
                        <a:rPr lang="en-US" sz="1300" b="1" kern="1200" dirty="0" smtClean="0">
                          <a:solidFill>
                            <a:schemeClr val="bg1"/>
                          </a:solidFill>
                          <a:latin typeface="Arial" pitchFamily="34" charset="0"/>
                          <a:ea typeface="Times New Roman"/>
                          <a:cs typeface="Arial" pitchFamily="34" charset="0"/>
                        </a:rPr>
                        <a:t>Any network</a:t>
                      </a:r>
                      <a:endParaRPr lang="en-US" sz="1300" b="1" kern="1200" dirty="0">
                        <a:solidFill>
                          <a:schemeClr val="bg1"/>
                        </a:solidFill>
                        <a:latin typeface="Arial" pitchFamily="34" charset="0"/>
                        <a:ea typeface="Times New Roman"/>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400" b="1" dirty="0" smtClean="0">
                          <a:solidFill>
                            <a:srgbClr val="98050E"/>
                          </a:solidFill>
                          <a:latin typeface="Calibri" pitchFamily="34" charset="0"/>
                          <a:ea typeface="Times New Roman"/>
                          <a:cs typeface="Calibri" pitchFamily="34" charset="0"/>
                          <a:sym typeface="Wingdings"/>
                        </a:rPr>
                        <a:t></a:t>
                      </a:r>
                      <a:endParaRPr lang="it-IT" sz="2400" b="1" kern="1200" dirty="0">
                        <a:solidFill>
                          <a:schemeClr val="tx1"/>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algn="ctr" rtl="0">
                        <a:lnSpc>
                          <a:spcPct val="115000"/>
                        </a:lnSpc>
                        <a:spcAft>
                          <a:spcPts val="0"/>
                        </a:spcAft>
                      </a:pPr>
                      <a:r>
                        <a:rPr lang="it-IT" sz="2400" b="1" kern="1200" dirty="0" smtClean="0">
                          <a:solidFill>
                            <a:srgbClr val="87A239"/>
                          </a:solidFill>
                          <a:latin typeface="Calibri" pitchFamily="34" charset="0"/>
                          <a:ea typeface="Times New Roman"/>
                          <a:cs typeface="Calibri" pitchFamily="34" charset="0"/>
                          <a:sym typeface="Wingdings"/>
                        </a:rPr>
                        <a:t></a:t>
                      </a:r>
                      <a:endParaRPr lang="it-IT" sz="2400" b="1" dirty="0">
                        <a:solidFill>
                          <a:schemeClr val="tx1"/>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400" b="1" dirty="0" smtClean="0">
                          <a:solidFill>
                            <a:srgbClr val="98050E"/>
                          </a:solidFill>
                          <a:latin typeface="Calibri" pitchFamily="34" charset="0"/>
                          <a:ea typeface="Times New Roman"/>
                          <a:cs typeface="Calibri" pitchFamily="34" charset="0"/>
                          <a:sym typeface="Wingdings"/>
                        </a:rPr>
                        <a:t></a:t>
                      </a:r>
                      <a:endParaRPr lang="it-IT" sz="2400" b="1" kern="1200" dirty="0">
                        <a:solidFill>
                          <a:schemeClr val="tx1"/>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2400" b="1" kern="1200" dirty="0" smtClean="0">
                          <a:solidFill>
                            <a:srgbClr val="87A239"/>
                          </a:solidFill>
                          <a:latin typeface="Calibri" pitchFamily="34" charset="0"/>
                          <a:ea typeface="Times New Roman"/>
                          <a:cs typeface="Calibri" pitchFamily="34" charset="0"/>
                          <a:sym typeface="Wingdings"/>
                        </a:rPr>
                        <a:t></a:t>
                      </a:r>
                      <a:endParaRPr lang="it-IT" sz="2400" b="1" kern="1200" dirty="0" smtClean="0">
                        <a:solidFill>
                          <a:srgbClr val="87A239"/>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r>
              <a:tr h="522558">
                <a:tc>
                  <a:txBody>
                    <a:bodyPr/>
                    <a:lstStyle/>
                    <a:p>
                      <a:pPr algn="l" rtl="0"/>
                      <a:r>
                        <a:rPr lang="en-US" sz="1600" b="1" kern="1200" dirty="0" smtClean="0">
                          <a:solidFill>
                            <a:schemeClr val="bg1"/>
                          </a:solidFill>
                          <a:latin typeface="Arial" pitchFamily="34" charset="0"/>
                          <a:ea typeface="Times New Roman"/>
                          <a:cs typeface="Arial" pitchFamily="34" charset="0"/>
                        </a:rPr>
                        <a:t>9-Way MCU</a:t>
                      </a:r>
                    </a:p>
                    <a:p>
                      <a:pPr marL="0" marR="0" indent="0" algn="l" defTabSz="914400" rtl="0" eaLnBrk="1" fontAlgn="auto" latinLnBrk="0" hangingPunct="1">
                        <a:lnSpc>
                          <a:spcPct val="100000"/>
                        </a:lnSpc>
                        <a:spcBef>
                          <a:spcPts val="0"/>
                        </a:spcBef>
                        <a:spcAft>
                          <a:spcPts val="0"/>
                        </a:spcAft>
                        <a:buClrTx/>
                        <a:buSzTx/>
                        <a:buFontTx/>
                        <a:buNone/>
                        <a:tabLst/>
                        <a:defRPr/>
                      </a:pPr>
                      <a:r>
                        <a:rPr lang="en-US" sz="1300" b="1" kern="1200" dirty="0" smtClean="0">
                          <a:solidFill>
                            <a:schemeClr val="bg1"/>
                          </a:solidFill>
                          <a:latin typeface="Arial" pitchFamily="34" charset="0"/>
                          <a:ea typeface="Times New Roman"/>
                          <a:cs typeface="Arial" pitchFamily="34" charset="0"/>
                        </a:rPr>
                        <a:t>Small Business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algn="ctr" rtl="0">
                        <a:lnSpc>
                          <a:spcPct val="115000"/>
                        </a:lnSpc>
                        <a:spcAft>
                          <a:spcPts val="0"/>
                        </a:spcAft>
                      </a:pPr>
                      <a:r>
                        <a:rPr lang="en-US" sz="2400" b="1" dirty="0">
                          <a:solidFill>
                            <a:srgbClr val="98050E"/>
                          </a:solidFill>
                          <a:latin typeface="Calibri" pitchFamily="34" charset="0"/>
                          <a:ea typeface="Times New Roman"/>
                          <a:cs typeface="Calibri" pitchFamily="34" charset="0"/>
                          <a:sym typeface="Wingdings"/>
                        </a:rPr>
                        <a:t></a:t>
                      </a:r>
                      <a:endParaRPr lang="it-IT" sz="2400" b="1" dirty="0">
                        <a:solidFill>
                          <a:srgbClr val="98050E"/>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algn="ctr" rtl="0">
                        <a:lnSpc>
                          <a:spcPct val="115000"/>
                        </a:lnSpc>
                        <a:spcAft>
                          <a:spcPts val="0"/>
                        </a:spcAft>
                      </a:pPr>
                      <a:r>
                        <a:rPr lang="en-US" sz="2400" b="1" dirty="0">
                          <a:solidFill>
                            <a:srgbClr val="98050E"/>
                          </a:solidFill>
                          <a:latin typeface="Calibri" pitchFamily="34" charset="0"/>
                          <a:ea typeface="Times New Roman"/>
                          <a:cs typeface="Calibri" pitchFamily="34" charset="0"/>
                          <a:sym typeface="Wingdings"/>
                        </a:rPr>
                        <a:t></a:t>
                      </a:r>
                      <a:endParaRPr lang="it-IT" sz="2400" b="1" dirty="0">
                        <a:solidFill>
                          <a:srgbClr val="98050E"/>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algn="ctr" rtl="0">
                        <a:lnSpc>
                          <a:spcPct val="115000"/>
                        </a:lnSpc>
                        <a:spcAft>
                          <a:spcPts val="0"/>
                        </a:spcAft>
                      </a:pPr>
                      <a:r>
                        <a:rPr lang="en-US" sz="2400" b="1" dirty="0">
                          <a:solidFill>
                            <a:srgbClr val="98050E"/>
                          </a:solidFill>
                          <a:latin typeface="Calibri" pitchFamily="34" charset="0"/>
                          <a:ea typeface="Times New Roman"/>
                          <a:cs typeface="Calibri" pitchFamily="34" charset="0"/>
                          <a:sym typeface="Wingdings"/>
                        </a:rPr>
                        <a:t></a:t>
                      </a:r>
                      <a:endParaRPr lang="it-IT" sz="2400" b="1" dirty="0">
                        <a:solidFill>
                          <a:srgbClr val="98050E"/>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algn="ctr" defTabSz="914400" rtl="0" eaLnBrk="1" latinLnBrk="0" hangingPunct="1">
                        <a:lnSpc>
                          <a:spcPct val="115000"/>
                        </a:lnSpc>
                        <a:spcAft>
                          <a:spcPts val="0"/>
                        </a:spcAft>
                      </a:pPr>
                      <a:r>
                        <a:rPr lang="it-IT" sz="2400" b="1" kern="1200" dirty="0">
                          <a:solidFill>
                            <a:srgbClr val="87A239"/>
                          </a:solidFill>
                          <a:latin typeface="Calibri" pitchFamily="34" charset="0"/>
                          <a:ea typeface="Times New Roman"/>
                          <a:cs typeface="Calibri" pitchFamily="34" charset="0"/>
                          <a:sym typeface="Wingdings"/>
                        </a:rPr>
                        <a:t></a:t>
                      </a:r>
                      <a:endParaRPr lang="it-IT" sz="2400" b="1" kern="1200" dirty="0">
                        <a:solidFill>
                          <a:srgbClr val="87A239"/>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r>
              <a:tr h="5225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dirty="0" smtClean="0">
                          <a:solidFill>
                            <a:schemeClr val="bg1"/>
                          </a:solidFill>
                          <a:latin typeface="Arial" pitchFamily="34" charset="0"/>
                          <a:ea typeface="Times New Roman"/>
                          <a:cs typeface="Arial" pitchFamily="34" charset="0"/>
                        </a:rPr>
                        <a:t>Desktop/Mobile</a:t>
                      </a:r>
                      <a:br>
                        <a:rPr lang="en-US" sz="1600" b="1" kern="1200" dirty="0" smtClean="0">
                          <a:solidFill>
                            <a:schemeClr val="bg1"/>
                          </a:solidFill>
                          <a:latin typeface="Arial" pitchFamily="34" charset="0"/>
                          <a:ea typeface="Times New Roman"/>
                          <a:cs typeface="Arial" pitchFamily="34" charset="0"/>
                        </a:rPr>
                      </a:br>
                      <a:r>
                        <a:rPr lang="en-US" sz="1300" b="1" kern="1200" dirty="0" smtClean="0">
                          <a:solidFill>
                            <a:schemeClr val="bg1"/>
                          </a:solidFill>
                          <a:latin typeface="Arial" pitchFamily="34" charset="0"/>
                          <a:ea typeface="Times New Roman"/>
                          <a:cs typeface="Arial" pitchFamily="34" charset="0"/>
                        </a:rPr>
                        <a:t>Integrated Support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400" b="1" dirty="0" smtClean="0">
                          <a:solidFill>
                            <a:srgbClr val="98050E"/>
                          </a:solidFill>
                          <a:latin typeface="Calibri" pitchFamily="34" charset="0"/>
                          <a:ea typeface="Times New Roman"/>
                          <a:cs typeface="Calibri" pitchFamily="34" charset="0"/>
                          <a:sym typeface="Wingdings"/>
                        </a:rPr>
                        <a:t></a:t>
                      </a:r>
                      <a:endParaRPr lang="it-IT" sz="2400" b="1" dirty="0">
                        <a:solidFill>
                          <a:srgbClr val="98050E"/>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400" b="1" dirty="0" smtClean="0">
                          <a:solidFill>
                            <a:srgbClr val="98050E"/>
                          </a:solidFill>
                          <a:latin typeface="Calibri" pitchFamily="34" charset="0"/>
                          <a:ea typeface="Times New Roman"/>
                          <a:cs typeface="Calibri" pitchFamily="34" charset="0"/>
                          <a:sym typeface="Wingdings"/>
                        </a:rPr>
                        <a:t></a:t>
                      </a:r>
                      <a:endParaRPr lang="it-IT" sz="2400" b="1" dirty="0">
                        <a:solidFill>
                          <a:srgbClr val="98050E"/>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400" b="1" dirty="0" smtClean="0">
                          <a:solidFill>
                            <a:srgbClr val="98050E"/>
                          </a:solidFill>
                          <a:latin typeface="Calibri" pitchFamily="34" charset="0"/>
                          <a:ea typeface="Times New Roman"/>
                          <a:cs typeface="Calibri" pitchFamily="34" charset="0"/>
                          <a:sym typeface="Wingdings"/>
                        </a:rPr>
                        <a:t></a:t>
                      </a:r>
                      <a:endParaRPr lang="it-IT" sz="2400" b="1" kern="1200" dirty="0">
                        <a:solidFill>
                          <a:schemeClr val="tx1"/>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2400" b="1" kern="1200" dirty="0" smtClean="0">
                          <a:solidFill>
                            <a:srgbClr val="87A239"/>
                          </a:solidFill>
                          <a:latin typeface="Calibri" pitchFamily="34" charset="0"/>
                          <a:ea typeface="Times New Roman"/>
                          <a:cs typeface="Calibri" pitchFamily="34" charset="0"/>
                          <a:sym typeface="Wingdings"/>
                        </a:rPr>
                        <a:t></a:t>
                      </a:r>
                      <a:endParaRPr lang="it-IT" sz="2400" b="1" kern="1200" dirty="0">
                        <a:solidFill>
                          <a:srgbClr val="87A239"/>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r>
            </a:tbl>
          </a:graphicData>
        </a:graphic>
      </p:graphicFrame>
      <p:pic>
        <p:nvPicPr>
          <p:cNvPr id="8" name="Picture 7"/>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7811" t="18290" r="4374" b="16785"/>
          <a:stretch/>
        </p:blipFill>
        <p:spPr>
          <a:xfrm>
            <a:off x="3726599" y="1477585"/>
            <a:ext cx="849697" cy="530686"/>
          </a:xfrm>
          <a:prstGeom prst="rect">
            <a:avLst/>
          </a:prstGeom>
        </p:spPr>
      </p:pic>
      <p:pic>
        <p:nvPicPr>
          <p:cNvPr id="9" name="Picture 8"/>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58832" y="1544333"/>
            <a:ext cx="1111167" cy="451235"/>
          </a:xfrm>
          <a:prstGeom prst="rect">
            <a:avLst/>
          </a:prstGeom>
        </p:spPr>
      </p:pic>
      <p:sp>
        <p:nvSpPr>
          <p:cNvPr id="11" name="Rectangle 10"/>
          <p:cNvSpPr/>
          <p:nvPr/>
        </p:nvSpPr>
        <p:spPr>
          <a:xfrm>
            <a:off x="647358" y="5347168"/>
            <a:ext cx="2590774" cy="286682"/>
          </a:xfrm>
          <a:prstGeom prst="rect">
            <a:avLst/>
          </a:prstGeom>
        </p:spPr>
        <p:txBody>
          <a:bodyPr wrap="none">
            <a:spAutoFit/>
          </a:bodyPr>
          <a:lstStyle/>
          <a:p>
            <a:pPr lvl="0" fontAlgn="auto">
              <a:lnSpc>
                <a:spcPct val="115000"/>
              </a:lnSpc>
              <a:spcBef>
                <a:spcPts val="0"/>
              </a:spcBef>
              <a:spcAft>
                <a:spcPts val="0"/>
              </a:spcAft>
            </a:pPr>
            <a:r>
              <a:rPr lang="en-US" sz="1200" b="1" dirty="0">
                <a:solidFill>
                  <a:srgbClr val="98050E"/>
                </a:solidFill>
                <a:latin typeface="+mj-lt"/>
                <a:ea typeface="Times New Roman"/>
                <a:cs typeface="Arial"/>
                <a:sym typeface="Wingdings"/>
              </a:rPr>
              <a:t> Not Supported      </a:t>
            </a:r>
            <a:r>
              <a:rPr lang="it-IT" sz="1200" b="1" dirty="0">
                <a:solidFill>
                  <a:srgbClr val="87A239"/>
                </a:solidFill>
                <a:latin typeface="+mj-lt"/>
                <a:ea typeface="Times New Roman"/>
                <a:cs typeface="Arial"/>
                <a:sym typeface="Wingdings"/>
              </a:rPr>
              <a:t> Supported</a:t>
            </a:r>
            <a:endParaRPr lang="it-IT" sz="1200" b="1" dirty="0">
              <a:solidFill>
                <a:srgbClr val="87A239"/>
              </a:solidFill>
              <a:latin typeface="+mj-lt"/>
              <a:ea typeface="Times New Roman"/>
              <a:cs typeface="Arial"/>
            </a:endParaRPr>
          </a:p>
        </p:txBody>
      </p:sp>
      <p:sp>
        <p:nvSpPr>
          <p:cNvPr id="12" name="Rectangle 11"/>
          <p:cNvSpPr/>
          <p:nvPr/>
        </p:nvSpPr>
        <p:spPr>
          <a:xfrm>
            <a:off x="3441482" y="5327910"/>
            <a:ext cx="5617744" cy="305940"/>
          </a:xfrm>
          <a:prstGeom prst="rect">
            <a:avLst/>
          </a:prstGeom>
          <a:gradFill>
            <a:gsLst>
              <a:gs pos="0">
                <a:srgbClr val="87A239"/>
              </a:gs>
              <a:gs pos="64000">
                <a:srgbClr val="C00000"/>
              </a:gs>
            </a:gsLst>
            <a:lin ang="1080000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400" b="1" i="1" dirty="0"/>
              <a:t>Price-Performance</a:t>
            </a:r>
          </a:p>
        </p:txBody>
      </p:sp>
      <p:sp>
        <p:nvSpPr>
          <p:cNvPr id="13" name="TextBox 12"/>
          <p:cNvSpPr txBox="1"/>
          <p:nvPr/>
        </p:nvSpPr>
        <p:spPr>
          <a:xfrm>
            <a:off x="8410196" y="5352852"/>
            <a:ext cx="436099" cy="450166"/>
          </a:xfrm>
          <a:prstGeom prst="rect">
            <a:avLst/>
          </a:prstGeom>
          <a:noFill/>
        </p:spPr>
        <p:txBody>
          <a:bodyPr wrap="none" rtlCol="0">
            <a:noAutofit/>
          </a:bodyPr>
          <a:lstStyle/>
          <a:p>
            <a:pPr>
              <a:lnSpc>
                <a:spcPct val="90000"/>
              </a:lnSpc>
            </a:pPr>
            <a:r>
              <a:rPr lang="en-US" sz="1400" b="1" i="1" dirty="0">
                <a:solidFill>
                  <a:schemeClr val="bg1"/>
                </a:solidFill>
              </a:rPr>
              <a:t>Great</a:t>
            </a:r>
          </a:p>
        </p:txBody>
      </p:sp>
      <p:pic>
        <p:nvPicPr>
          <p:cNvPr id="15" name="Picture 14" descr="Polycom_logo_2012.png"/>
          <p:cNvPicPr>
            <a:picLocks noChangeAspect="1"/>
          </p:cNvPicPr>
          <p:nvPr/>
        </p:nvPicPr>
        <p:blipFill>
          <a:blip r:embed="rId6" cstate="print"/>
          <a:stretch>
            <a:fillRect/>
          </a:stretch>
        </p:blipFill>
        <p:spPr>
          <a:xfrm>
            <a:off x="4791695" y="1552314"/>
            <a:ext cx="1452699" cy="416254"/>
          </a:xfrm>
          <a:prstGeom prst="rect">
            <a:avLst/>
          </a:prstGeom>
        </p:spPr>
      </p:pic>
      <p:sp>
        <p:nvSpPr>
          <p:cNvPr id="16" name="TextBox 15"/>
          <p:cNvSpPr txBox="1"/>
          <p:nvPr/>
        </p:nvSpPr>
        <p:spPr>
          <a:xfrm>
            <a:off x="3395323" y="5345802"/>
            <a:ext cx="436099" cy="450166"/>
          </a:xfrm>
          <a:prstGeom prst="rect">
            <a:avLst/>
          </a:prstGeom>
          <a:noFill/>
        </p:spPr>
        <p:txBody>
          <a:bodyPr wrap="none" rtlCol="0">
            <a:noAutofit/>
          </a:bodyPr>
          <a:lstStyle/>
          <a:p>
            <a:pPr>
              <a:lnSpc>
                <a:spcPct val="90000"/>
              </a:lnSpc>
            </a:pPr>
            <a:r>
              <a:rPr lang="en-US" sz="1400" b="1" i="1" dirty="0">
                <a:solidFill>
                  <a:schemeClr val="bg1"/>
                </a:solidFill>
              </a:rPr>
              <a:t>Bad</a:t>
            </a:r>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435" y="1469953"/>
            <a:ext cx="761818" cy="528968"/>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76894" y="542931"/>
            <a:ext cx="75825" cy="71230"/>
          </a:xfrm>
          <a:prstGeom prst="rect">
            <a:avLst/>
          </a:prstGeom>
        </p:spPr>
      </p:pic>
    </p:spTree>
    <p:extLst>
      <p:ext uri="{BB962C8B-B14F-4D97-AF65-F5344CB8AC3E}">
        <p14:creationId xmlns:p14="http://schemas.microsoft.com/office/powerpoint/2010/main" val="1757181872"/>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452479" y="455981"/>
            <a:ext cx="8229600" cy="1233334"/>
          </a:xfrm>
          <a:prstGeom prst="rect">
            <a:avLst/>
          </a:prstGeom>
        </p:spPr>
        <p:txBody>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dirty="0" smtClean="0"/>
              <a:t>The Most Affordable Premium Desktop</a:t>
            </a:r>
            <a:endParaRPr lang="en-US" dirty="0"/>
          </a:p>
          <a:p>
            <a:r>
              <a:rPr lang="en-US" dirty="0"/>
              <a:t/>
            </a:r>
            <a:br>
              <a:rPr lang="en-US" dirty="0"/>
            </a:br>
            <a:endParaRPr lang="en-US" dirty="0">
              <a:solidFill>
                <a:srgbClr val="C00000"/>
              </a:solidFill>
            </a:endParaRPr>
          </a:p>
        </p:txBody>
      </p:sp>
      <p:sp>
        <p:nvSpPr>
          <p:cNvPr id="10" name="Content Placeholder 3"/>
          <p:cNvSpPr>
            <a:spLocks noGrp="1"/>
          </p:cNvSpPr>
          <p:nvPr>
            <p:ph sz="half" idx="2"/>
          </p:nvPr>
        </p:nvSpPr>
        <p:spPr>
          <a:xfrm>
            <a:off x="4710077" y="1454204"/>
            <a:ext cx="4040188" cy="3886200"/>
          </a:xfrm>
        </p:spPr>
        <p:txBody>
          <a:bodyPr>
            <a:noAutofit/>
          </a:bodyPr>
          <a:lstStyle/>
          <a:p>
            <a:r>
              <a:rPr lang="en-US" dirty="0"/>
              <a:t>Integrated </a:t>
            </a:r>
            <a:r>
              <a:rPr lang="en-US" dirty="0" smtClean="0"/>
              <a:t>Scopia XT Platform with 24” LED PC </a:t>
            </a:r>
            <a:r>
              <a:rPr lang="en-US" dirty="0"/>
              <a:t>Display</a:t>
            </a:r>
          </a:p>
          <a:p>
            <a:r>
              <a:rPr lang="en-US" dirty="0" smtClean="0"/>
              <a:t>Available 1080/60fps </a:t>
            </a:r>
            <a:r>
              <a:rPr lang="en-US" dirty="0"/>
              <a:t>for </a:t>
            </a:r>
            <a:r>
              <a:rPr lang="en-US" dirty="0" smtClean="0"/>
              <a:t>Video </a:t>
            </a:r>
            <a:r>
              <a:rPr lang="en-US" dirty="0"/>
              <a:t>&amp; </a:t>
            </a:r>
            <a:r>
              <a:rPr lang="en-US" dirty="0" smtClean="0"/>
              <a:t>Content</a:t>
            </a:r>
          </a:p>
          <a:p>
            <a:r>
              <a:rPr lang="en-US" dirty="0"/>
              <a:t>H.264 High Profile &amp; </a:t>
            </a:r>
            <a:r>
              <a:rPr lang="en-US" dirty="0" smtClean="0"/>
              <a:t>SVC</a:t>
            </a:r>
            <a:endParaRPr lang="en-US" dirty="0"/>
          </a:p>
          <a:p>
            <a:r>
              <a:rPr lang="en-US" dirty="0" smtClean="0"/>
              <a:t>Embedded </a:t>
            </a:r>
            <a:r>
              <a:rPr lang="en-US" dirty="0"/>
              <a:t>Multi-Party </a:t>
            </a:r>
            <a:r>
              <a:rPr lang="en-US" dirty="0" smtClean="0"/>
              <a:t>Conferencing</a:t>
            </a:r>
          </a:p>
          <a:p>
            <a:r>
              <a:rPr lang="en-US" dirty="0" smtClean="0"/>
              <a:t>Unique PC &amp; Mac Control</a:t>
            </a:r>
          </a:p>
          <a:p>
            <a:pPr marL="0" indent="0">
              <a:buNone/>
            </a:pPr>
            <a:endParaRPr lang="en-US" dirty="0" smtClean="0"/>
          </a:p>
          <a:p>
            <a:pPr marL="0" indent="0">
              <a:buNone/>
            </a:pPr>
            <a:r>
              <a:rPr lang="en-US" sz="1200" dirty="0"/>
              <a:t/>
            </a:r>
            <a:br>
              <a:rPr lang="en-US" sz="1200" dirty="0"/>
            </a:br>
            <a:endParaRPr lang="en-US" dirty="0"/>
          </a:p>
          <a:p>
            <a:pPr marL="0" indent="0">
              <a:buNone/>
            </a:pPr>
            <a:endParaRPr lang="en-US" dirty="0"/>
          </a:p>
          <a:p>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87453" y="1550074"/>
            <a:ext cx="5552434" cy="613210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203995" y="5814179"/>
            <a:ext cx="2052806" cy="646331"/>
          </a:xfrm>
          <a:prstGeom prst="rect">
            <a:avLst/>
          </a:prstGeom>
        </p:spPr>
        <p:txBody>
          <a:bodyPr wrap="none">
            <a:spAutoFit/>
          </a:bodyPr>
          <a:lstStyle/>
          <a:p>
            <a:pPr algn="ctr"/>
            <a:r>
              <a:rPr lang="en-US" dirty="0" smtClean="0"/>
              <a:t>Avaya Scopia</a:t>
            </a:r>
            <a:br>
              <a:rPr lang="en-US" dirty="0" smtClean="0"/>
            </a:br>
            <a:r>
              <a:rPr lang="en-US" dirty="0" smtClean="0"/>
              <a:t>XT Executive 240</a:t>
            </a: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1406" y="5916103"/>
            <a:ext cx="103971" cy="97670"/>
          </a:xfrm>
          <a:prstGeom prst="rect">
            <a:avLst/>
          </a:prstGeom>
        </p:spPr>
      </p:pic>
    </p:spTree>
    <p:extLst>
      <p:ext uri="{BB962C8B-B14F-4D97-AF65-F5344CB8AC3E}">
        <p14:creationId xmlns:p14="http://schemas.microsoft.com/office/powerpoint/2010/main" val="3909555271"/>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90" t="28502" r="14054" b="13303"/>
          <a:stretch/>
        </p:blipFill>
        <p:spPr bwMode="auto">
          <a:xfrm>
            <a:off x="712658" y="2563371"/>
            <a:ext cx="7919499" cy="429462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half" idx="2"/>
          </p:nvPr>
        </p:nvSpPr>
        <p:spPr>
          <a:xfrm>
            <a:off x="265805" y="1341470"/>
            <a:ext cx="4199873" cy="3886200"/>
          </a:xfrm>
        </p:spPr>
        <p:txBody>
          <a:bodyPr/>
          <a:lstStyle/>
          <a:p>
            <a:r>
              <a:rPr lang="en-US" sz="2200" dirty="0"/>
              <a:t>Totally Flexible Solution</a:t>
            </a:r>
          </a:p>
          <a:p>
            <a:r>
              <a:rPr lang="en-US" sz="2200" dirty="0"/>
              <a:t>No Restrictive Room Sizes</a:t>
            </a:r>
          </a:p>
          <a:p>
            <a:endParaRPr lang="en-US" dirty="0"/>
          </a:p>
        </p:txBody>
      </p:sp>
      <p:sp>
        <p:nvSpPr>
          <p:cNvPr id="7" name="Title 2"/>
          <p:cNvSpPr txBox="1">
            <a:spLocks/>
          </p:cNvSpPr>
          <p:nvPr/>
        </p:nvSpPr>
        <p:spPr>
          <a:xfrm>
            <a:off x="452479" y="455981"/>
            <a:ext cx="8229600" cy="838200"/>
          </a:xfrm>
          <a:prstGeom prst="rect">
            <a:avLst/>
          </a:prstGeom>
        </p:spPr>
        <p:txBody>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dirty="0" smtClean="0"/>
              <a:t>The Most </a:t>
            </a:r>
            <a:r>
              <a:rPr lang="en-US" dirty="0"/>
              <a:t>Flexible &amp; Affordable Telepresence</a:t>
            </a:r>
          </a:p>
        </p:txBody>
      </p:sp>
      <p:sp>
        <p:nvSpPr>
          <p:cNvPr id="10" name="Content Placeholder 3"/>
          <p:cNvSpPr>
            <a:spLocks noGrp="1"/>
          </p:cNvSpPr>
          <p:nvPr>
            <p:ph sz="half" idx="2"/>
          </p:nvPr>
        </p:nvSpPr>
        <p:spPr>
          <a:xfrm>
            <a:off x="4359349" y="1341470"/>
            <a:ext cx="4040188" cy="3886200"/>
          </a:xfrm>
        </p:spPr>
        <p:txBody>
          <a:bodyPr/>
          <a:lstStyle/>
          <a:p>
            <a:r>
              <a:rPr lang="en-US" sz="2200" dirty="0"/>
              <a:t>1/3 Cost of Competition</a:t>
            </a:r>
          </a:p>
          <a:p>
            <a:r>
              <a:rPr lang="en-US" sz="2200" dirty="0"/>
              <a:t>Highest Interoperability</a:t>
            </a:r>
          </a:p>
          <a:p>
            <a:endParaRPr lang="en-US" dirty="0"/>
          </a:p>
        </p:txBody>
      </p:sp>
      <p:sp>
        <p:nvSpPr>
          <p:cNvPr id="6" name="Rectangle 5"/>
          <p:cNvSpPr/>
          <p:nvPr/>
        </p:nvSpPr>
        <p:spPr>
          <a:xfrm>
            <a:off x="6703470" y="2329939"/>
            <a:ext cx="1907638" cy="646331"/>
          </a:xfrm>
          <a:prstGeom prst="rect">
            <a:avLst/>
          </a:prstGeom>
        </p:spPr>
        <p:txBody>
          <a:bodyPr wrap="none">
            <a:spAutoFit/>
          </a:bodyPr>
          <a:lstStyle/>
          <a:p>
            <a:pPr algn="ctr"/>
            <a:r>
              <a:rPr lang="en-US" dirty="0" smtClean="0"/>
              <a:t>Avaya Scopia </a:t>
            </a:r>
            <a:br>
              <a:rPr lang="en-US" dirty="0" smtClean="0"/>
            </a:br>
            <a:r>
              <a:rPr lang="en-US" dirty="0" smtClean="0"/>
              <a:t>XT Telepresence</a:t>
            </a:r>
            <a:endParaRPr lang="en-US" dirty="0"/>
          </a:p>
        </p:txBody>
      </p:sp>
      <p:sp>
        <p:nvSpPr>
          <p:cNvPr id="8" name="Rectangle 7"/>
          <p:cNvSpPr/>
          <p:nvPr/>
        </p:nvSpPr>
        <p:spPr>
          <a:xfrm>
            <a:off x="345197" y="5689834"/>
            <a:ext cx="1655261" cy="646331"/>
          </a:xfrm>
          <a:prstGeom prst="rect">
            <a:avLst/>
          </a:prstGeom>
        </p:spPr>
        <p:txBody>
          <a:bodyPr wrap="none">
            <a:spAutoFit/>
          </a:bodyPr>
          <a:lstStyle/>
          <a:p>
            <a:pPr algn="ctr"/>
            <a:r>
              <a:rPr lang="en-US" dirty="0" smtClean="0"/>
              <a:t>Avaya Scopia </a:t>
            </a:r>
            <a:br>
              <a:rPr lang="en-US" dirty="0" smtClean="0"/>
            </a:br>
            <a:r>
              <a:rPr lang="en-US" dirty="0" smtClean="0"/>
              <a:t>Control</a:t>
            </a:r>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6244" y="2433431"/>
            <a:ext cx="103971" cy="9767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5931" y="5772979"/>
            <a:ext cx="103971" cy="97670"/>
          </a:xfrm>
          <a:prstGeom prst="rect">
            <a:avLst/>
          </a:prstGeom>
        </p:spPr>
      </p:pic>
    </p:spTree>
    <p:extLst>
      <p:ext uri="{BB962C8B-B14F-4D97-AF65-F5344CB8AC3E}">
        <p14:creationId xmlns:p14="http://schemas.microsoft.com/office/powerpoint/2010/main" val="927801118"/>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9" name="Rectangle 19"/>
          <p:cNvSpPr>
            <a:spLocks/>
          </p:cNvSpPr>
          <p:nvPr/>
        </p:nvSpPr>
        <p:spPr bwMode="auto">
          <a:xfrm>
            <a:off x="0" y="1826835"/>
            <a:ext cx="9144000" cy="3109764"/>
          </a:xfrm>
          <a:prstGeom prst="rect">
            <a:avLst/>
          </a:prstGeom>
          <a:gradFill rotWithShape="0">
            <a:gsLst>
              <a:gs pos="0">
                <a:srgbClr val="FFFFFF"/>
              </a:gs>
              <a:gs pos="14999">
                <a:srgbClr val="949494"/>
              </a:gs>
              <a:gs pos="50000">
                <a:srgbClr val="D5D5D5"/>
              </a:gs>
              <a:gs pos="100000">
                <a:srgbClr val="FFFFFF"/>
              </a:gs>
            </a:gsLst>
            <a:lin ang="0"/>
          </a:gradFill>
          <a:ln>
            <a:noFill/>
          </a:ln>
          <a:effectLst/>
          <a:extLst>
            <a:ext uri="{91240B29-F687-4F45-9708-019B960494DF}">
              <a14:hiddenLine xmlns:a14="http://schemas.microsoft.com/office/drawing/2010/main" w="1905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93" tIns="50793" rIns="50793" bIns="50793" anchor="ctr"/>
          <a:lstStyle/>
          <a:p>
            <a:pPr defTabSz="410709">
              <a:defRPr/>
            </a:pPr>
            <a:endParaRPr lang="en-US" dirty="0">
              <a:latin typeface="Helvetica Light" charset="0"/>
              <a:ea typeface="ＭＳ Ｐゴシック" charset="0"/>
              <a:cs typeface="Helvetica Light" charset="0"/>
              <a:sym typeface="Helvetica Light" charset="0"/>
            </a:endParaRPr>
          </a:p>
        </p:txBody>
      </p:sp>
      <p:pic>
        <p:nvPicPr>
          <p:cNvPr id="5140" name="Picture 20" descr="image1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906086"/>
            <a:ext cx="9144000" cy="2951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2" name="Group 21"/>
          <p:cNvGrpSpPr>
            <a:grpSpLocks/>
          </p:cNvGrpSpPr>
          <p:nvPr/>
        </p:nvGrpSpPr>
        <p:grpSpPr bwMode="auto">
          <a:xfrm>
            <a:off x="1467818" y="1669450"/>
            <a:ext cx="6199436" cy="3443511"/>
            <a:chOff x="0" y="0"/>
            <a:chExt cx="695" cy="386"/>
          </a:xfrm>
        </p:grpSpPr>
        <p:sp>
          <p:nvSpPr>
            <p:cNvPr id="5142" name="AutoShape 22"/>
            <p:cNvSpPr>
              <a:spLocks/>
            </p:cNvSpPr>
            <p:nvPr/>
          </p:nvSpPr>
          <p:spPr bwMode="auto">
            <a:xfrm>
              <a:off x="154" y="0"/>
              <a:ext cx="387" cy="386"/>
            </a:xfrm>
            <a:custGeom>
              <a:avLst/>
              <a:gdLst>
                <a:gd name="T0" fmla="*/ 194 w 21600"/>
                <a:gd name="T1" fmla="*/ 193 h 21600"/>
                <a:gd name="T2" fmla="*/ 194 w 21600"/>
                <a:gd name="T3" fmla="*/ 193 h 21600"/>
                <a:gd name="T4" fmla="*/ 194 w 21600"/>
                <a:gd name="T5" fmla="*/ 193 h 21600"/>
                <a:gd name="T6" fmla="*/ 194 w 21600"/>
                <a:gd name="T7" fmla="*/ 19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0799"/>
                  </a:moveTo>
                  <a:cubicBezTo>
                    <a:pt x="0" y="4835"/>
                    <a:pt x="4835" y="0"/>
                    <a:pt x="10800" y="0"/>
                  </a:cubicBezTo>
                  <a:cubicBezTo>
                    <a:pt x="16764" y="0"/>
                    <a:pt x="21600" y="4835"/>
                    <a:pt x="21600" y="10799"/>
                  </a:cubicBezTo>
                  <a:cubicBezTo>
                    <a:pt x="21600" y="10799"/>
                    <a:pt x="21600" y="10800"/>
                    <a:pt x="21600" y="10800"/>
                  </a:cubicBezTo>
                  <a:cubicBezTo>
                    <a:pt x="21600" y="16764"/>
                    <a:pt x="16764" y="21600"/>
                    <a:pt x="10800" y="21600"/>
                  </a:cubicBezTo>
                  <a:cubicBezTo>
                    <a:pt x="10800" y="21600"/>
                    <a:pt x="10800" y="21600"/>
                    <a:pt x="10799" y="21600"/>
                  </a:cubicBezTo>
                  <a:lnTo>
                    <a:pt x="10799" y="21599"/>
                  </a:lnTo>
                  <a:cubicBezTo>
                    <a:pt x="4835" y="21599"/>
                    <a:pt x="0" y="16764"/>
                    <a:pt x="0" y="10799"/>
                  </a:cubicBezTo>
                  <a:close/>
                  <a:moveTo>
                    <a:pt x="5400" y="10799"/>
                  </a:moveTo>
                  <a:cubicBezTo>
                    <a:pt x="5400" y="13782"/>
                    <a:pt x="7817" y="16199"/>
                    <a:pt x="10799" y="16199"/>
                  </a:cubicBezTo>
                  <a:cubicBezTo>
                    <a:pt x="10799" y="16199"/>
                    <a:pt x="10800" y="16199"/>
                    <a:pt x="10800" y="16199"/>
                  </a:cubicBezTo>
                  <a:cubicBezTo>
                    <a:pt x="13782" y="16199"/>
                    <a:pt x="16200" y="13782"/>
                    <a:pt x="16200" y="10799"/>
                  </a:cubicBezTo>
                  <a:cubicBezTo>
                    <a:pt x="16200" y="7817"/>
                    <a:pt x="13782" y="5399"/>
                    <a:pt x="10800" y="5399"/>
                  </a:cubicBezTo>
                  <a:cubicBezTo>
                    <a:pt x="7817" y="5399"/>
                    <a:pt x="5400" y="7817"/>
                    <a:pt x="5400" y="10799"/>
                  </a:cubicBezTo>
                  <a:close/>
                </a:path>
              </a:pathLst>
            </a:custGeom>
            <a:gradFill rotWithShape="0">
              <a:gsLst>
                <a:gs pos="0">
                  <a:srgbClr val="6F6F6F"/>
                </a:gs>
                <a:gs pos="50000">
                  <a:srgbClr val="5C5C5C"/>
                </a:gs>
                <a:gs pos="100000">
                  <a:srgbClr val="404040"/>
                </a:gs>
              </a:gsLst>
              <a:lin ang="5400000"/>
            </a:gradFill>
            <a:ln w="19050" cap="flat" cmpd="sng">
              <a:noFill/>
              <a:prstDash val="solid"/>
              <a:miter lim="0"/>
              <a:headEnd/>
              <a:tailEnd/>
            </a:ln>
            <a:effectLst/>
          </p:spPr>
          <p:txBody>
            <a:bodyPr lIns="72248" tIns="72248" rIns="72248" bIns="72248" anchor="ctr"/>
            <a:lstStyle/>
            <a:p>
              <a:endParaRPr lang="en-US" dirty="0"/>
            </a:p>
          </p:txBody>
        </p:sp>
        <p:sp>
          <p:nvSpPr>
            <p:cNvPr id="5143" name="AutoShape 23"/>
            <p:cNvSpPr>
              <a:spLocks/>
            </p:cNvSpPr>
            <p:nvPr/>
          </p:nvSpPr>
          <p:spPr bwMode="auto">
            <a:xfrm>
              <a:off x="359" y="144"/>
              <a:ext cx="336" cy="95"/>
            </a:xfrm>
            <a:custGeom>
              <a:avLst/>
              <a:gdLst>
                <a:gd name="T0" fmla="*/ 168 w 21600"/>
                <a:gd name="T1" fmla="*/ 48 h 21600"/>
                <a:gd name="T2" fmla="*/ 168 w 21600"/>
                <a:gd name="T3" fmla="*/ 48 h 21600"/>
                <a:gd name="T4" fmla="*/ 168 w 21600"/>
                <a:gd name="T5" fmla="*/ 48 h 21600"/>
                <a:gd name="T6" fmla="*/ 168 w 21600"/>
                <a:gd name="T7" fmla="*/ 4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7752" y="0"/>
                  </a:lnTo>
                  <a:lnTo>
                    <a:pt x="21600" y="10800"/>
                  </a:lnTo>
                  <a:lnTo>
                    <a:pt x="17752" y="21600"/>
                  </a:lnTo>
                  <a:lnTo>
                    <a:pt x="0" y="21600"/>
                  </a:lnTo>
                  <a:lnTo>
                    <a:pt x="0" y="0"/>
                  </a:lnTo>
                  <a:close/>
                </a:path>
              </a:pathLst>
            </a:custGeom>
            <a:gradFill rotWithShape="0">
              <a:gsLst>
                <a:gs pos="0">
                  <a:srgbClr val="6F6F6F"/>
                </a:gs>
                <a:gs pos="50000">
                  <a:srgbClr val="5C5C5C"/>
                </a:gs>
                <a:gs pos="100000">
                  <a:srgbClr val="404040"/>
                </a:gs>
              </a:gsLst>
              <a:lin ang="5400000"/>
            </a:gradFill>
            <a:ln w="19050" cap="flat" cmpd="sng">
              <a:noFill/>
              <a:prstDash val="solid"/>
              <a:miter lim="0"/>
              <a:headEnd/>
              <a:tailEnd/>
            </a:ln>
            <a:effectLst/>
          </p:spPr>
          <p:txBody>
            <a:bodyPr lIns="72248" tIns="72248" rIns="72248" bIns="72248" anchor="ctr"/>
            <a:lstStyle/>
            <a:p>
              <a:endParaRPr lang="en-US" dirty="0"/>
            </a:p>
          </p:txBody>
        </p:sp>
        <p:sp>
          <p:nvSpPr>
            <p:cNvPr id="5144" name="AutoShape 24"/>
            <p:cNvSpPr>
              <a:spLocks/>
            </p:cNvSpPr>
            <p:nvPr/>
          </p:nvSpPr>
          <p:spPr bwMode="auto">
            <a:xfrm flipH="1">
              <a:off x="0" y="144"/>
              <a:ext cx="335" cy="95"/>
            </a:xfrm>
            <a:custGeom>
              <a:avLst/>
              <a:gdLst>
                <a:gd name="T0" fmla="*/ 168 w 21600"/>
                <a:gd name="T1" fmla="*/ 48 h 21600"/>
                <a:gd name="T2" fmla="*/ 168 w 21600"/>
                <a:gd name="T3" fmla="*/ 48 h 21600"/>
                <a:gd name="T4" fmla="*/ 168 w 21600"/>
                <a:gd name="T5" fmla="*/ 48 h 21600"/>
                <a:gd name="T6" fmla="*/ 168 w 21600"/>
                <a:gd name="T7" fmla="*/ 4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7752" y="0"/>
                  </a:lnTo>
                  <a:lnTo>
                    <a:pt x="21600" y="10800"/>
                  </a:lnTo>
                  <a:lnTo>
                    <a:pt x="17752" y="21600"/>
                  </a:lnTo>
                  <a:lnTo>
                    <a:pt x="0" y="21600"/>
                  </a:lnTo>
                  <a:lnTo>
                    <a:pt x="0" y="0"/>
                  </a:lnTo>
                  <a:close/>
                </a:path>
              </a:pathLst>
            </a:custGeom>
            <a:gradFill rotWithShape="0">
              <a:gsLst>
                <a:gs pos="0">
                  <a:srgbClr val="6F6F6F"/>
                </a:gs>
                <a:gs pos="50000">
                  <a:srgbClr val="5C5C5C"/>
                </a:gs>
                <a:gs pos="100000">
                  <a:srgbClr val="404040"/>
                </a:gs>
              </a:gsLst>
              <a:lin ang="5400000"/>
            </a:gradFill>
            <a:ln w="19050" cap="flat" cmpd="sng">
              <a:noFill/>
              <a:prstDash val="solid"/>
              <a:miter lim="0"/>
              <a:headEnd/>
              <a:tailEnd/>
            </a:ln>
            <a:effectLst/>
          </p:spPr>
          <p:txBody>
            <a:bodyPr lIns="72248" tIns="72248" rIns="72248" bIns="72248" anchor="ctr"/>
            <a:lstStyle/>
            <a:p>
              <a:endParaRPr lang="en-US" dirty="0"/>
            </a:p>
          </p:txBody>
        </p:sp>
      </p:grpSp>
      <p:grpSp>
        <p:nvGrpSpPr>
          <p:cNvPr id="3" name="Group 25"/>
          <p:cNvGrpSpPr>
            <a:grpSpLocks/>
          </p:cNvGrpSpPr>
          <p:nvPr/>
        </p:nvGrpSpPr>
        <p:grpSpPr bwMode="auto">
          <a:xfrm>
            <a:off x="3862090" y="2672923"/>
            <a:ext cx="1418704" cy="1417588"/>
            <a:chOff x="0" y="0"/>
            <a:chExt cx="159" cy="159"/>
          </a:xfrm>
        </p:grpSpPr>
        <p:grpSp>
          <p:nvGrpSpPr>
            <p:cNvPr id="4" name="Group 26"/>
            <p:cNvGrpSpPr>
              <a:grpSpLocks/>
            </p:cNvGrpSpPr>
            <p:nvPr/>
          </p:nvGrpSpPr>
          <p:grpSpPr bwMode="auto">
            <a:xfrm>
              <a:off x="0" y="0"/>
              <a:ext cx="159" cy="159"/>
              <a:chOff x="0" y="0"/>
              <a:chExt cx="159" cy="159"/>
            </a:xfrm>
          </p:grpSpPr>
          <p:sp>
            <p:nvSpPr>
              <p:cNvPr id="5147" name="AutoShape 27"/>
              <p:cNvSpPr>
                <a:spLocks/>
              </p:cNvSpPr>
              <p:nvPr/>
            </p:nvSpPr>
            <p:spPr bwMode="auto">
              <a:xfrm>
                <a:off x="0" y="0"/>
                <a:ext cx="159" cy="159"/>
              </a:xfrm>
              <a:custGeom>
                <a:avLst/>
                <a:gdLst>
                  <a:gd name="T0" fmla="*/ 80 w 21600"/>
                  <a:gd name="T1" fmla="*/ 80 h 21600"/>
                  <a:gd name="T2" fmla="*/ 80 w 21600"/>
                  <a:gd name="T3" fmla="*/ 80 h 21600"/>
                  <a:gd name="T4" fmla="*/ 80 w 21600"/>
                  <a:gd name="T5" fmla="*/ 80 h 21600"/>
                  <a:gd name="T6" fmla="*/ 80 w 21600"/>
                  <a:gd name="T7" fmla="*/ 8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0799"/>
                    </a:moveTo>
                    <a:cubicBezTo>
                      <a:pt x="0" y="4835"/>
                      <a:pt x="4835" y="0"/>
                      <a:pt x="10800" y="0"/>
                    </a:cubicBezTo>
                    <a:cubicBezTo>
                      <a:pt x="16764" y="0"/>
                      <a:pt x="21600" y="4835"/>
                      <a:pt x="21600" y="10799"/>
                    </a:cubicBezTo>
                    <a:cubicBezTo>
                      <a:pt x="21600" y="10800"/>
                      <a:pt x="21600" y="10800"/>
                      <a:pt x="21600" y="10800"/>
                    </a:cubicBezTo>
                    <a:cubicBezTo>
                      <a:pt x="21600" y="16764"/>
                      <a:pt x="16764" y="21600"/>
                      <a:pt x="10800" y="21600"/>
                    </a:cubicBezTo>
                    <a:lnTo>
                      <a:pt x="10800" y="21599"/>
                    </a:lnTo>
                    <a:cubicBezTo>
                      <a:pt x="4835" y="21599"/>
                      <a:pt x="0" y="16764"/>
                      <a:pt x="0" y="10800"/>
                    </a:cubicBezTo>
                    <a:cubicBezTo>
                      <a:pt x="0" y="10799"/>
                      <a:pt x="0" y="10799"/>
                      <a:pt x="0" y="10799"/>
                    </a:cubicBezTo>
                    <a:close/>
                  </a:path>
                </a:pathLst>
              </a:custGeom>
              <a:gradFill rotWithShape="0">
                <a:gsLst>
                  <a:gs pos="0">
                    <a:srgbClr val="FFFFFF">
                      <a:alpha val="79999"/>
                    </a:srgbClr>
                  </a:gs>
                  <a:gs pos="100000">
                    <a:srgbClr val="FFFFFF">
                      <a:alpha val="79999"/>
                    </a:srgbClr>
                  </a:gs>
                </a:gsLst>
                <a:lin ang="5400000"/>
              </a:gradFill>
              <a:ln w="9525" cap="flat" cmpd="sng">
                <a:noFill/>
                <a:prstDash val="solid"/>
                <a:round/>
                <a:headEnd/>
                <a:tailEnd/>
              </a:ln>
              <a:effectLst/>
            </p:spPr>
            <p:txBody>
              <a:bodyPr lIns="72248" tIns="72248" rIns="72248" bIns="72248" anchor="ctr"/>
              <a:lstStyle/>
              <a:p>
                <a:endParaRPr lang="en-US" dirty="0"/>
              </a:p>
            </p:txBody>
          </p:sp>
          <p:sp>
            <p:nvSpPr>
              <p:cNvPr id="5148" name="AutoShape 28"/>
              <p:cNvSpPr>
                <a:spLocks/>
              </p:cNvSpPr>
              <p:nvPr/>
            </p:nvSpPr>
            <p:spPr bwMode="auto">
              <a:xfrm>
                <a:off x="8" y="8"/>
                <a:ext cx="142" cy="142"/>
              </a:xfrm>
              <a:custGeom>
                <a:avLst/>
                <a:gdLst>
                  <a:gd name="T0" fmla="*/ 71 w 21600"/>
                  <a:gd name="T1" fmla="*/ 71 h 21600"/>
                  <a:gd name="T2" fmla="*/ 71 w 21600"/>
                  <a:gd name="T3" fmla="*/ 71 h 21600"/>
                  <a:gd name="T4" fmla="*/ 71 w 21600"/>
                  <a:gd name="T5" fmla="*/ 71 h 21600"/>
                  <a:gd name="T6" fmla="*/ 71 w 21600"/>
                  <a:gd name="T7" fmla="*/ 7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0799"/>
                    </a:moveTo>
                    <a:cubicBezTo>
                      <a:pt x="0" y="4835"/>
                      <a:pt x="4835" y="0"/>
                      <a:pt x="10800" y="0"/>
                    </a:cubicBezTo>
                    <a:cubicBezTo>
                      <a:pt x="16764" y="0"/>
                      <a:pt x="21600" y="4835"/>
                      <a:pt x="21600" y="10799"/>
                    </a:cubicBezTo>
                    <a:cubicBezTo>
                      <a:pt x="21600" y="10800"/>
                      <a:pt x="21600" y="10800"/>
                      <a:pt x="21600" y="10800"/>
                    </a:cubicBezTo>
                    <a:cubicBezTo>
                      <a:pt x="21600" y="16764"/>
                      <a:pt x="16764" y="21600"/>
                      <a:pt x="10800" y="21600"/>
                    </a:cubicBezTo>
                    <a:lnTo>
                      <a:pt x="10800" y="21599"/>
                    </a:lnTo>
                    <a:cubicBezTo>
                      <a:pt x="4835" y="21599"/>
                      <a:pt x="0" y="16764"/>
                      <a:pt x="0" y="10800"/>
                    </a:cubicBezTo>
                    <a:cubicBezTo>
                      <a:pt x="0" y="10799"/>
                      <a:pt x="0" y="10799"/>
                      <a:pt x="0" y="10799"/>
                    </a:cubicBezTo>
                    <a:close/>
                  </a:path>
                </a:pathLst>
              </a:custGeom>
              <a:gradFill rotWithShape="0">
                <a:gsLst>
                  <a:gs pos="0">
                    <a:srgbClr val="CC0000"/>
                  </a:gs>
                  <a:gs pos="50000">
                    <a:srgbClr val="AB0000"/>
                  </a:gs>
                  <a:gs pos="100000">
                    <a:srgbClr val="760000"/>
                  </a:gs>
                </a:gsLst>
                <a:lin ang="5400000"/>
              </a:gradFill>
              <a:ln w="27093" cap="flat" cmpd="sng">
                <a:solidFill>
                  <a:srgbClr val="660000"/>
                </a:solidFill>
                <a:prstDash val="solid"/>
                <a:round/>
                <a:headEnd/>
                <a:tailEnd/>
              </a:ln>
              <a:effectLst/>
            </p:spPr>
            <p:txBody>
              <a:bodyPr lIns="72248" tIns="72248" rIns="72248" bIns="72248" anchor="ctr"/>
              <a:lstStyle/>
              <a:p>
                <a:endParaRPr lang="en-US" dirty="0"/>
              </a:p>
            </p:txBody>
          </p:sp>
        </p:grpSp>
        <p:sp>
          <p:nvSpPr>
            <p:cNvPr id="5149" name="Rectangle 29"/>
            <p:cNvSpPr>
              <a:spLocks/>
            </p:cNvSpPr>
            <p:nvPr/>
          </p:nvSpPr>
          <p:spPr bwMode="auto">
            <a:xfrm>
              <a:off x="18" y="66"/>
              <a:ext cx="122" cy="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914051">
                <a:lnSpc>
                  <a:spcPct val="90000"/>
                </a:lnSpc>
                <a:defRPr/>
              </a:pPr>
              <a:r>
                <a:rPr lang="en-US" sz="1500" dirty="0">
                  <a:solidFill>
                    <a:srgbClr val="FFFFFF"/>
                  </a:solidFill>
                  <a:latin typeface="Arial" charset="0"/>
                  <a:ea typeface="ＭＳ Ｐゴシック" charset="0"/>
                  <a:cs typeface="Arial" charset="0"/>
                  <a:sym typeface="Arial" charset="0"/>
                </a:rPr>
                <a:t>Enterprise</a:t>
              </a:r>
              <a:endParaRPr lang="en-US" dirty="0">
                <a:latin typeface="Helvetica Light" charset="0"/>
                <a:ea typeface="ＭＳ Ｐゴシック" charset="0"/>
                <a:cs typeface="Helvetica Light" charset="0"/>
                <a:sym typeface="Helvetica Light" charset="0"/>
              </a:endParaRPr>
            </a:p>
          </p:txBody>
        </p:sp>
      </p:grpSp>
      <p:sp>
        <p:nvSpPr>
          <p:cNvPr id="5150" name="Rectangle 30"/>
          <p:cNvSpPr>
            <a:spLocks/>
          </p:cNvSpPr>
          <p:nvPr/>
        </p:nvSpPr>
        <p:spPr bwMode="auto">
          <a:xfrm>
            <a:off x="7558981" y="4147527"/>
            <a:ext cx="856134" cy="2411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914051">
              <a:lnSpc>
                <a:spcPct val="90000"/>
              </a:lnSpc>
              <a:defRPr/>
            </a:pPr>
            <a:r>
              <a:rPr lang="en-US" sz="1500" dirty="0">
                <a:solidFill>
                  <a:srgbClr val="FFFFFF"/>
                </a:solidFill>
                <a:latin typeface="Arial" charset="0"/>
                <a:ea typeface="ＭＳ Ｐゴシック" charset="0"/>
                <a:cs typeface="Arial" charset="0"/>
                <a:sym typeface="Arial" charset="0"/>
              </a:rPr>
              <a:t>Users</a:t>
            </a:r>
            <a:endParaRPr lang="en-US" dirty="0">
              <a:latin typeface="Helvetica Light" charset="0"/>
              <a:ea typeface="ＭＳ Ｐゴシック" charset="0"/>
              <a:cs typeface="Helvetica Light" charset="0"/>
              <a:sym typeface="Helvetica Light" charset="0"/>
            </a:endParaRPr>
          </a:p>
        </p:txBody>
      </p:sp>
      <p:sp>
        <p:nvSpPr>
          <p:cNvPr id="5151" name="Rectangle 31"/>
          <p:cNvSpPr>
            <a:spLocks/>
          </p:cNvSpPr>
          <p:nvPr/>
        </p:nvSpPr>
        <p:spPr bwMode="auto">
          <a:xfrm>
            <a:off x="658178" y="4147527"/>
            <a:ext cx="992312" cy="2411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914051">
              <a:lnSpc>
                <a:spcPct val="90000"/>
              </a:lnSpc>
              <a:defRPr/>
            </a:pPr>
            <a:r>
              <a:rPr lang="en-US" sz="1500" dirty="0">
                <a:solidFill>
                  <a:srgbClr val="FFFFFF"/>
                </a:solidFill>
                <a:latin typeface="Arial" charset="0"/>
                <a:ea typeface="ＭＳ Ｐゴシック" charset="0"/>
                <a:cs typeface="Arial" charset="0"/>
                <a:sym typeface="Arial" charset="0"/>
              </a:rPr>
              <a:t>Customers</a:t>
            </a:r>
            <a:endParaRPr lang="en-US" dirty="0">
              <a:latin typeface="Helvetica Light" charset="0"/>
              <a:ea typeface="ＭＳ Ｐゴシック" charset="0"/>
              <a:cs typeface="Helvetica Light" charset="0"/>
              <a:sym typeface="Helvetica Light" charset="0"/>
            </a:endParaRPr>
          </a:p>
        </p:txBody>
      </p:sp>
      <p:grpSp>
        <p:nvGrpSpPr>
          <p:cNvPr id="5" name="Group 32"/>
          <p:cNvGrpSpPr>
            <a:grpSpLocks/>
          </p:cNvGrpSpPr>
          <p:nvPr/>
        </p:nvGrpSpPr>
        <p:grpSpPr bwMode="auto">
          <a:xfrm>
            <a:off x="5068715" y="2829192"/>
            <a:ext cx="3502670" cy="1249040"/>
            <a:chOff x="0" y="0"/>
            <a:chExt cx="393" cy="140"/>
          </a:xfrm>
        </p:grpSpPr>
        <p:sp>
          <p:nvSpPr>
            <p:cNvPr id="5153" name="AutoShape 33"/>
            <p:cNvSpPr>
              <a:spLocks/>
            </p:cNvSpPr>
            <p:nvPr/>
          </p:nvSpPr>
          <p:spPr bwMode="auto">
            <a:xfrm flipH="1">
              <a:off x="0" y="42"/>
              <a:ext cx="267" cy="40"/>
            </a:xfrm>
            <a:custGeom>
              <a:avLst/>
              <a:gdLst>
                <a:gd name="T0" fmla="*/ 134 w 21600"/>
                <a:gd name="T1" fmla="*/ 20 h 21600"/>
                <a:gd name="T2" fmla="*/ 134 w 21600"/>
                <a:gd name="T3" fmla="*/ 20 h 21600"/>
                <a:gd name="T4" fmla="*/ 134 w 21600"/>
                <a:gd name="T5" fmla="*/ 20 h 21600"/>
                <a:gd name="T6" fmla="*/ 134 w 21600"/>
                <a:gd name="T7" fmla="*/ 2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0423" y="0"/>
                  </a:lnTo>
                  <a:lnTo>
                    <a:pt x="21600" y="10800"/>
                  </a:lnTo>
                  <a:lnTo>
                    <a:pt x="20423" y="21600"/>
                  </a:lnTo>
                  <a:lnTo>
                    <a:pt x="0" y="21600"/>
                  </a:lnTo>
                  <a:lnTo>
                    <a:pt x="0" y="0"/>
                  </a:lnTo>
                  <a:close/>
                </a:path>
              </a:pathLst>
            </a:custGeom>
            <a:gradFill rotWithShape="0">
              <a:gsLst>
                <a:gs pos="0">
                  <a:srgbClr val="FFFFFF"/>
                </a:gs>
                <a:gs pos="50000">
                  <a:srgbClr val="D5D5D5"/>
                </a:gs>
                <a:gs pos="100000">
                  <a:srgbClr val="949494"/>
                </a:gs>
              </a:gsLst>
              <a:lin ang="5400000"/>
            </a:gradFill>
            <a:ln w="19050" cap="flat" cmpd="sng">
              <a:noFill/>
              <a:prstDash val="solid"/>
              <a:miter lim="0"/>
              <a:headEnd/>
              <a:tailEnd/>
            </a:ln>
            <a:effectLst/>
          </p:spPr>
          <p:txBody>
            <a:bodyPr lIns="72248" tIns="72248" rIns="72248" bIns="72248" anchor="ctr"/>
            <a:lstStyle/>
            <a:p>
              <a:endParaRPr lang="en-US" dirty="0"/>
            </a:p>
          </p:txBody>
        </p:sp>
        <p:grpSp>
          <p:nvGrpSpPr>
            <p:cNvPr id="6" name="Group 34"/>
            <p:cNvGrpSpPr>
              <a:grpSpLocks/>
            </p:cNvGrpSpPr>
            <p:nvPr/>
          </p:nvGrpSpPr>
          <p:grpSpPr bwMode="auto">
            <a:xfrm>
              <a:off x="260" y="0"/>
              <a:ext cx="133" cy="140"/>
              <a:chOff x="0" y="0"/>
              <a:chExt cx="133" cy="140"/>
            </a:xfrm>
          </p:grpSpPr>
          <p:sp>
            <p:nvSpPr>
              <p:cNvPr id="5155" name="AutoShape 35"/>
              <p:cNvSpPr>
                <a:spLocks/>
              </p:cNvSpPr>
              <p:nvPr/>
            </p:nvSpPr>
            <p:spPr bwMode="auto">
              <a:xfrm>
                <a:off x="50" y="0"/>
                <a:ext cx="32" cy="31"/>
              </a:xfrm>
              <a:custGeom>
                <a:avLst/>
                <a:gdLst>
                  <a:gd name="T0" fmla="*/ 16 w 21600"/>
                  <a:gd name="T1" fmla="*/ 16 h 21600"/>
                  <a:gd name="T2" fmla="*/ 16 w 21600"/>
                  <a:gd name="T3" fmla="*/ 16 h 21600"/>
                  <a:gd name="T4" fmla="*/ 16 w 21600"/>
                  <a:gd name="T5" fmla="*/ 16 h 21600"/>
                  <a:gd name="T6" fmla="*/ 16 w 21600"/>
                  <a:gd name="T7" fmla="*/ 1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0799"/>
                    </a:moveTo>
                    <a:cubicBezTo>
                      <a:pt x="0" y="4835"/>
                      <a:pt x="4835" y="0"/>
                      <a:pt x="10800" y="0"/>
                    </a:cubicBezTo>
                    <a:cubicBezTo>
                      <a:pt x="16764" y="0"/>
                      <a:pt x="21600" y="4835"/>
                      <a:pt x="21600" y="10799"/>
                    </a:cubicBezTo>
                    <a:cubicBezTo>
                      <a:pt x="21600" y="10800"/>
                      <a:pt x="21600" y="10800"/>
                      <a:pt x="21600" y="10800"/>
                    </a:cubicBezTo>
                    <a:cubicBezTo>
                      <a:pt x="21600" y="16764"/>
                      <a:pt x="16764" y="21600"/>
                      <a:pt x="10800" y="21600"/>
                    </a:cubicBezTo>
                    <a:lnTo>
                      <a:pt x="10800" y="21599"/>
                    </a:lnTo>
                    <a:cubicBezTo>
                      <a:pt x="4835" y="21599"/>
                      <a:pt x="0" y="16764"/>
                      <a:pt x="0" y="10800"/>
                    </a:cubicBezTo>
                    <a:cubicBezTo>
                      <a:pt x="0" y="10799"/>
                      <a:pt x="0" y="10799"/>
                      <a:pt x="0" y="10799"/>
                    </a:cubicBezTo>
                    <a:close/>
                  </a:path>
                </a:pathLst>
              </a:custGeom>
              <a:gradFill rotWithShape="0">
                <a:gsLst>
                  <a:gs pos="0">
                    <a:srgbClr val="FFFFFF"/>
                  </a:gs>
                  <a:gs pos="50000">
                    <a:srgbClr val="D5D5D5"/>
                  </a:gs>
                  <a:gs pos="100000">
                    <a:srgbClr val="949494"/>
                  </a:gs>
                </a:gsLst>
                <a:lin ang="5400000"/>
              </a:gradFill>
              <a:ln w="9525" cap="flat" cmpd="sng">
                <a:noFill/>
                <a:prstDash val="solid"/>
                <a:round/>
                <a:headEnd/>
                <a:tailEnd/>
              </a:ln>
              <a:effectLst/>
            </p:spPr>
            <p:txBody>
              <a:bodyPr lIns="72248" tIns="72248" rIns="72248" bIns="72248" anchor="ctr"/>
              <a:lstStyle/>
              <a:p>
                <a:endParaRPr lang="en-US" dirty="0"/>
              </a:p>
            </p:txBody>
          </p:sp>
          <p:sp>
            <p:nvSpPr>
              <p:cNvPr id="5156" name="AutoShape 36"/>
              <p:cNvSpPr>
                <a:spLocks/>
              </p:cNvSpPr>
              <p:nvPr/>
            </p:nvSpPr>
            <p:spPr bwMode="auto">
              <a:xfrm>
                <a:off x="9" y="15"/>
                <a:ext cx="27" cy="26"/>
              </a:xfrm>
              <a:custGeom>
                <a:avLst/>
                <a:gdLst>
                  <a:gd name="T0" fmla="*/ 14 w 21600"/>
                  <a:gd name="T1" fmla="*/ 13 h 21600"/>
                  <a:gd name="T2" fmla="*/ 14 w 21600"/>
                  <a:gd name="T3" fmla="*/ 13 h 21600"/>
                  <a:gd name="T4" fmla="*/ 14 w 21600"/>
                  <a:gd name="T5" fmla="*/ 13 h 21600"/>
                  <a:gd name="T6" fmla="*/ 14 w 21600"/>
                  <a:gd name="T7" fmla="*/ 1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0799"/>
                    </a:moveTo>
                    <a:cubicBezTo>
                      <a:pt x="0" y="4835"/>
                      <a:pt x="4835" y="0"/>
                      <a:pt x="10800" y="0"/>
                    </a:cubicBezTo>
                    <a:cubicBezTo>
                      <a:pt x="16764" y="0"/>
                      <a:pt x="21600" y="4835"/>
                      <a:pt x="21600" y="10799"/>
                    </a:cubicBezTo>
                    <a:cubicBezTo>
                      <a:pt x="21600" y="10799"/>
                      <a:pt x="21600" y="10800"/>
                      <a:pt x="21600" y="10800"/>
                    </a:cubicBezTo>
                    <a:cubicBezTo>
                      <a:pt x="21600" y="16764"/>
                      <a:pt x="16764" y="21600"/>
                      <a:pt x="10800" y="21600"/>
                    </a:cubicBezTo>
                    <a:cubicBezTo>
                      <a:pt x="10800" y="21600"/>
                      <a:pt x="10800" y="21600"/>
                      <a:pt x="10799" y="21600"/>
                    </a:cubicBezTo>
                    <a:cubicBezTo>
                      <a:pt x="4835" y="21600"/>
                      <a:pt x="0" y="16764"/>
                      <a:pt x="0" y="10800"/>
                    </a:cubicBezTo>
                    <a:lnTo>
                      <a:pt x="0" y="10799"/>
                    </a:lnTo>
                    <a:close/>
                  </a:path>
                </a:pathLst>
              </a:custGeom>
              <a:gradFill rotWithShape="0">
                <a:gsLst>
                  <a:gs pos="0">
                    <a:srgbClr val="FFFFFF"/>
                  </a:gs>
                  <a:gs pos="50000">
                    <a:srgbClr val="D5D5D5"/>
                  </a:gs>
                  <a:gs pos="100000">
                    <a:srgbClr val="949494"/>
                  </a:gs>
                </a:gsLst>
                <a:lin ang="5400000"/>
              </a:gradFill>
              <a:ln w="9525" cap="flat" cmpd="sng">
                <a:noFill/>
                <a:prstDash val="solid"/>
                <a:round/>
                <a:headEnd/>
                <a:tailEnd/>
              </a:ln>
              <a:effectLst/>
            </p:spPr>
            <p:txBody>
              <a:bodyPr lIns="72248" tIns="72248" rIns="72248" bIns="72248" anchor="ctr"/>
              <a:lstStyle/>
              <a:p>
                <a:endParaRPr lang="en-US" dirty="0"/>
              </a:p>
            </p:txBody>
          </p:sp>
          <p:sp>
            <p:nvSpPr>
              <p:cNvPr id="5157" name="AutoShape 37"/>
              <p:cNvSpPr>
                <a:spLocks/>
              </p:cNvSpPr>
              <p:nvPr/>
            </p:nvSpPr>
            <p:spPr bwMode="auto">
              <a:xfrm>
                <a:off x="96" y="15"/>
                <a:ext cx="27" cy="26"/>
              </a:xfrm>
              <a:custGeom>
                <a:avLst/>
                <a:gdLst>
                  <a:gd name="T0" fmla="*/ 14 w 21600"/>
                  <a:gd name="T1" fmla="*/ 13 h 21600"/>
                  <a:gd name="T2" fmla="*/ 14 w 21600"/>
                  <a:gd name="T3" fmla="*/ 13 h 21600"/>
                  <a:gd name="T4" fmla="*/ 14 w 21600"/>
                  <a:gd name="T5" fmla="*/ 13 h 21600"/>
                  <a:gd name="T6" fmla="*/ 14 w 21600"/>
                  <a:gd name="T7" fmla="*/ 1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0799"/>
                    </a:moveTo>
                    <a:cubicBezTo>
                      <a:pt x="0" y="4835"/>
                      <a:pt x="4835" y="0"/>
                      <a:pt x="10800" y="0"/>
                    </a:cubicBezTo>
                    <a:cubicBezTo>
                      <a:pt x="16764" y="0"/>
                      <a:pt x="21600" y="4835"/>
                      <a:pt x="21600" y="10799"/>
                    </a:cubicBezTo>
                    <a:cubicBezTo>
                      <a:pt x="21600" y="10799"/>
                      <a:pt x="21600" y="10800"/>
                      <a:pt x="21600" y="10800"/>
                    </a:cubicBezTo>
                    <a:cubicBezTo>
                      <a:pt x="21600" y="16764"/>
                      <a:pt x="16764" y="21600"/>
                      <a:pt x="10800" y="21600"/>
                    </a:cubicBezTo>
                    <a:cubicBezTo>
                      <a:pt x="10800" y="21600"/>
                      <a:pt x="10800" y="21600"/>
                      <a:pt x="10799" y="21600"/>
                    </a:cubicBezTo>
                    <a:cubicBezTo>
                      <a:pt x="4835" y="21600"/>
                      <a:pt x="0" y="16764"/>
                      <a:pt x="0" y="10800"/>
                    </a:cubicBezTo>
                    <a:lnTo>
                      <a:pt x="0" y="10799"/>
                    </a:lnTo>
                    <a:close/>
                  </a:path>
                </a:pathLst>
              </a:custGeom>
              <a:gradFill rotWithShape="0">
                <a:gsLst>
                  <a:gs pos="0">
                    <a:srgbClr val="FFFFFF"/>
                  </a:gs>
                  <a:gs pos="50000">
                    <a:srgbClr val="D5D5D5"/>
                  </a:gs>
                  <a:gs pos="100000">
                    <a:srgbClr val="949494"/>
                  </a:gs>
                </a:gsLst>
                <a:lin ang="5400000"/>
              </a:gradFill>
              <a:ln w="9525" cap="flat" cmpd="sng">
                <a:noFill/>
                <a:prstDash val="solid"/>
                <a:round/>
                <a:headEnd/>
                <a:tailEnd/>
              </a:ln>
              <a:effectLst/>
            </p:spPr>
            <p:txBody>
              <a:bodyPr lIns="72248" tIns="72248" rIns="72248" bIns="72248" anchor="ctr"/>
              <a:lstStyle/>
              <a:p>
                <a:endParaRPr lang="en-US" dirty="0"/>
              </a:p>
            </p:txBody>
          </p:sp>
          <p:sp>
            <p:nvSpPr>
              <p:cNvPr id="5158" name="AutoShape 38"/>
              <p:cNvSpPr>
                <a:spLocks/>
              </p:cNvSpPr>
              <p:nvPr/>
            </p:nvSpPr>
            <p:spPr bwMode="auto">
              <a:xfrm>
                <a:off x="0" y="39"/>
                <a:ext cx="39" cy="91"/>
              </a:xfrm>
              <a:custGeom>
                <a:avLst/>
                <a:gdLst>
                  <a:gd name="T0" fmla="*/ 20 w 21600"/>
                  <a:gd name="T1" fmla="*/ 46 h 21543"/>
                  <a:gd name="T2" fmla="*/ 20 w 21600"/>
                  <a:gd name="T3" fmla="*/ 46 h 21543"/>
                  <a:gd name="T4" fmla="*/ 20 w 21600"/>
                  <a:gd name="T5" fmla="*/ 46 h 21543"/>
                  <a:gd name="T6" fmla="*/ 20 w 21600"/>
                  <a:gd name="T7" fmla="*/ 46 h 215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43">
                    <a:moveTo>
                      <a:pt x="18514" y="7751"/>
                    </a:moveTo>
                    <a:cubicBezTo>
                      <a:pt x="18514" y="7688"/>
                      <a:pt x="18514" y="7625"/>
                      <a:pt x="18514" y="7562"/>
                    </a:cubicBezTo>
                    <a:cubicBezTo>
                      <a:pt x="18514" y="7562"/>
                      <a:pt x="18514" y="7436"/>
                      <a:pt x="18514" y="7436"/>
                    </a:cubicBezTo>
                    <a:cubicBezTo>
                      <a:pt x="18367" y="572"/>
                      <a:pt x="18367" y="572"/>
                      <a:pt x="18367" y="572"/>
                    </a:cubicBezTo>
                    <a:cubicBezTo>
                      <a:pt x="16751" y="1265"/>
                      <a:pt x="13959" y="2461"/>
                      <a:pt x="13959" y="2461"/>
                    </a:cubicBezTo>
                    <a:cubicBezTo>
                      <a:pt x="13077" y="2776"/>
                      <a:pt x="12195" y="2776"/>
                      <a:pt x="11461" y="2461"/>
                    </a:cubicBezTo>
                    <a:cubicBezTo>
                      <a:pt x="11461" y="2461"/>
                      <a:pt x="6318" y="194"/>
                      <a:pt x="5877" y="68"/>
                    </a:cubicBezTo>
                    <a:cubicBezTo>
                      <a:pt x="5583" y="-57"/>
                      <a:pt x="4995" y="5"/>
                      <a:pt x="4114" y="131"/>
                    </a:cubicBezTo>
                    <a:cubicBezTo>
                      <a:pt x="1910" y="572"/>
                      <a:pt x="0" y="950"/>
                      <a:pt x="0" y="1706"/>
                    </a:cubicBezTo>
                    <a:cubicBezTo>
                      <a:pt x="146" y="8003"/>
                      <a:pt x="146" y="8003"/>
                      <a:pt x="146" y="8003"/>
                    </a:cubicBezTo>
                    <a:cubicBezTo>
                      <a:pt x="146" y="8885"/>
                      <a:pt x="0" y="9892"/>
                      <a:pt x="3526" y="10144"/>
                    </a:cubicBezTo>
                    <a:cubicBezTo>
                      <a:pt x="6318" y="20598"/>
                      <a:pt x="6318" y="20598"/>
                      <a:pt x="6318" y="20598"/>
                    </a:cubicBezTo>
                    <a:cubicBezTo>
                      <a:pt x="6318" y="21291"/>
                      <a:pt x="7199" y="21543"/>
                      <a:pt x="8081" y="21543"/>
                    </a:cubicBezTo>
                    <a:cubicBezTo>
                      <a:pt x="17191" y="21543"/>
                      <a:pt x="17191" y="21543"/>
                      <a:pt x="17191" y="21543"/>
                    </a:cubicBezTo>
                    <a:cubicBezTo>
                      <a:pt x="18220" y="21543"/>
                      <a:pt x="18955" y="21291"/>
                      <a:pt x="18955" y="20598"/>
                    </a:cubicBezTo>
                    <a:cubicBezTo>
                      <a:pt x="21600" y="10774"/>
                      <a:pt x="21600" y="10774"/>
                      <a:pt x="21600" y="10774"/>
                    </a:cubicBezTo>
                    <a:cubicBezTo>
                      <a:pt x="18661" y="9955"/>
                      <a:pt x="18514" y="8507"/>
                      <a:pt x="18514" y="7751"/>
                    </a:cubicBezTo>
                    <a:close/>
                  </a:path>
                </a:pathLst>
              </a:custGeom>
              <a:gradFill rotWithShape="0">
                <a:gsLst>
                  <a:gs pos="0">
                    <a:srgbClr val="FFFFFF"/>
                  </a:gs>
                  <a:gs pos="50000">
                    <a:srgbClr val="D5D5D5"/>
                  </a:gs>
                  <a:gs pos="100000">
                    <a:srgbClr val="949494"/>
                  </a:gs>
                </a:gsLst>
                <a:lin ang="5400000"/>
              </a:gradFill>
              <a:ln w="9525" cap="flat" cmpd="sng">
                <a:noFill/>
                <a:prstDash val="solid"/>
                <a:round/>
                <a:headEnd/>
                <a:tailEnd/>
              </a:ln>
              <a:effectLst/>
            </p:spPr>
            <p:txBody>
              <a:bodyPr lIns="72248" tIns="72248" rIns="72248" bIns="72248" anchor="ctr"/>
              <a:lstStyle/>
              <a:p>
                <a:endParaRPr lang="en-US" dirty="0"/>
              </a:p>
            </p:txBody>
          </p:sp>
          <p:sp>
            <p:nvSpPr>
              <p:cNvPr id="5159" name="AutoShape 39"/>
              <p:cNvSpPr>
                <a:spLocks/>
              </p:cNvSpPr>
              <p:nvPr/>
            </p:nvSpPr>
            <p:spPr bwMode="auto">
              <a:xfrm>
                <a:off x="38" y="29"/>
                <a:ext cx="56" cy="111"/>
              </a:xfrm>
              <a:custGeom>
                <a:avLst/>
                <a:gdLst>
                  <a:gd name="T0" fmla="*/ 28 w 21600"/>
                  <a:gd name="T1" fmla="*/ 56 h 21536"/>
                  <a:gd name="T2" fmla="*/ 28 w 21600"/>
                  <a:gd name="T3" fmla="*/ 56 h 21536"/>
                  <a:gd name="T4" fmla="*/ 28 w 21600"/>
                  <a:gd name="T5" fmla="*/ 56 h 21536"/>
                  <a:gd name="T6" fmla="*/ 28 w 21600"/>
                  <a:gd name="T7" fmla="*/ 56 h 215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36">
                    <a:moveTo>
                      <a:pt x="21600" y="1727"/>
                    </a:moveTo>
                    <a:cubicBezTo>
                      <a:pt x="21600" y="959"/>
                      <a:pt x="19867" y="601"/>
                      <a:pt x="18135" y="191"/>
                    </a:cubicBezTo>
                    <a:cubicBezTo>
                      <a:pt x="17320" y="-13"/>
                      <a:pt x="16811" y="-64"/>
                      <a:pt x="16505" y="89"/>
                    </a:cubicBezTo>
                    <a:cubicBezTo>
                      <a:pt x="16301" y="243"/>
                      <a:pt x="11818" y="2444"/>
                      <a:pt x="11818" y="2444"/>
                    </a:cubicBezTo>
                    <a:cubicBezTo>
                      <a:pt x="11207" y="2802"/>
                      <a:pt x="10392" y="2802"/>
                      <a:pt x="9781" y="2444"/>
                    </a:cubicBezTo>
                    <a:cubicBezTo>
                      <a:pt x="9781" y="2444"/>
                      <a:pt x="5298" y="243"/>
                      <a:pt x="4992" y="89"/>
                    </a:cubicBezTo>
                    <a:cubicBezTo>
                      <a:pt x="4788" y="-64"/>
                      <a:pt x="4177" y="-13"/>
                      <a:pt x="3464" y="191"/>
                    </a:cubicBezTo>
                    <a:cubicBezTo>
                      <a:pt x="1732" y="601"/>
                      <a:pt x="0" y="959"/>
                      <a:pt x="0" y="1727"/>
                    </a:cubicBezTo>
                    <a:cubicBezTo>
                      <a:pt x="203" y="8023"/>
                      <a:pt x="203" y="8023"/>
                      <a:pt x="203" y="8023"/>
                    </a:cubicBezTo>
                    <a:cubicBezTo>
                      <a:pt x="203" y="8842"/>
                      <a:pt x="0" y="9917"/>
                      <a:pt x="3056" y="10121"/>
                    </a:cubicBezTo>
                    <a:cubicBezTo>
                      <a:pt x="5400" y="20563"/>
                      <a:pt x="5400" y="20563"/>
                      <a:pt x="5400" y="20563"/>
                    </a:cubicBezTo>
                    <a:cubicBezTo>
                      <a:pt x="5400" y="21228"/>
                      <a:pt x="6113" y="21536"/>
                      <a:pt x="6928" y="21536"/>
                    </a:cubicBezTo>
                    <a:cubicBezTo>
                      <a:pt x="14671" y="21536"/>
                      <a:pt x="14671" y="21536"/>
                      <a:pt x="14671" y="21536"/>
                    </a:cubicBezTo>
                    <a:cubicBezTo>
                      <a:pt x="15486" y="21536"/>
                      <a:pt x="16199" y="21228"/>
                      <a:pt x="16199" y="20563"/>
                    </a:cubicBezTo>
                    <a:cubicBezTo>
                      <a:pt x="18543" y="10121"/>
                      <a:pt x="18543" y="10121"/>
                      <a:pt x="18543" y="10121"/>
                    </a:cubicBezTo>
                    <a:cubicBezTo>
                      <a:pt x="21600" y="9917"/>
                      <a:pt x="21396" y="8842"/>
                      <a:pt x="21396" y="8023"/>
                    </a:cubicBezTo>
                    <a:lnTo>
                      <a:pt x="21600" y="1727"/>
                    </a:lnTo>
                    <a:close/>
                    <a:moveTo>
                      <a:pt x="18747" y="5208"/>
                    </a:moveTo>
                    <a:cubicBezTo>
                      <a:pt x="15894" y="6436"/>
                      <a:pt x="15894" y="6436"/>
                      <a:pt x="15894" y="6436"/>
                    </a:cubicBezTo>
                    <a:cubicBezTo>
                      <a:pt x="14977" y="6845"/>
                      <a:pt x="13550" y="6794"/>
                      <a:pt x="12735" y="6334"/>
                    </a:cubicBezTo>
                    <a:cubicBezTo>
                      <a:pt x="13041" y="6078"/>
                      <a:pt x="13550" y="5873"/>
                      <a:pt x="13856" y="5719"/>
                    </a:cubicBezTo>
                    <a:cubicBezTo>
                      <a:pt x="14060" y="5771"/>
                      <a:pt x="14060" y="5771"/>
                      <a:pt x="14060" y="5771"/>
                    </a:cubicBezTo>
                    <a:cubicBezTo>
                      <a:pt x="14264" y="5873"/>
                      <a:pt x="14569" y="5924"/>
                      <a:pt x="14773" y="5822"/>
                    </a:cubicBezTo>
                    <a:cubicBezTo>
                      <a:pt x="17728" y="4542"/>
                      <a:pt x="17728" y="4542"/>
                      <a:pt x="17728" y="4542"/>
                    </a:cubicBezTo>
                    <a:cubicBezTo>
                      <a:pt x="17932" y="4440"/>
                      <a:pt x="17932" y="4286"/>
                      <a:pt x="17728" y="4184"/>
                    </a:cubicBezTo>
                    <a:cubicBezTo>
                      <a:pt x="16913" y="3672"/>
                      <a:pt x="16913" y="3672"/>
                      <a:pt x="16913" y="3672"/>
                    </a:cubicBezTo>
                    <a:cubicBezTo>
                      <a:pt x="16709" y="3518"/>
                      <a:pt x="16301" y="3518"/>
                      <a:pt x="16098" y="3621"/>
                    </a:cubicBezTo>
                    <a:cubicBezTo>
                      <a:pt x="13550" y="4696"/>
                      <a:pt x="13550" y="4696"/>
                      <a:pt x="13550" y="4696"/>
                    </a:cubicBezTo>
                    <a:cubicBezTo>
                      <a:pt x="13958" y="4645"/>
                      <a:pt x="14467" y="4747"/>
                      <a:pt x="14569" y="4900"/>
                    </a:cubicBezTo>
                    <a:cubicBezTo>
                      <a:pt x="14773" y="5105"/>
                      <a:pt x="14671" y="5361"/>
                      <a:pt x="14264" y="5463"/>
                    </a:cubicBezTo>
                    <a:cubicBezTo>
                      <a:pt x="8252" y="6897"/>
                      <a:pt x="8252" y="6897"/>
                      <a:pt x="8252" y="6897"/>
                    </a:cubicBezTo>
                    <a:cubicBezTo>
                      <a:pt x="7845" y="6999"/>
                      <a:pt x="7335" y="6897"/>
                      <a:pt x="7132" y="6692"/>
                    </a:cubicBezTo>
                    <a:cubicBezTo>
                      <a:pt x="7030" y="6487"/>
                      <a:pt x="7132" y="6231"/>
                      <a:pt x="7539" y="6129"/>
                    </a:cubicBezTo>
                    <a:cubicBezTo>
                      <a:pt x="8049" y="6026"/>
                      <a:pt x="8049" y="6026"/>
                      <a:pt x="8049" y="6026"/>
                    </a:cubicBezTo>
                    <a:cubicBezTo>
                      <a:pt x="7845" y="5924"/>
                      <a:pt x="7743" y="5822"/>
                      <a:pt x="7743" y="5822"/>
                    </a:cubicBezTo>
                    <a:cubicBezTo>
                      <a:pt x="7539" y="5719"/>
                      <a:pt x="7233" y="5719"/>
                      <a:pt x="7030" y="5822"/>
                    </a:cubicBezTo>
                    <a:cubicBezTo>
                      <a:pt x="4075" y="7050"/>
                      <a:pt x="4075" y="7050"/>
                      <a:pt x="4075" y="7050"/>
                    </a:cubicBezTo>
                    <a:cubicBezTo>
                      <a:pt x="3871" y="7153"/>
                      <a:pt x="3871" y="7306"/>
                      <a:pt x="3973" y="7460"/>
                    </a:cubicBezTo>
                    <a:cubicBezTo>
                      <a:pt x="4890" y="7972"/>
                      <a:pt x="4890" y="7972"/>
                      <a:pt x="4890" y="7972"/>
                    </a:cubicBezTo>
                    <a:cubicBezTo>
                      <a:pt x="4992" y="8023"/>
                      <a:pt x="5094" y="8074"/>
                      <a:pt x="5298" y="8074"/>
                    </a:cubicBezTo>
                    <a:cubicBezTo>
                      <a:pt x="5400" y="8074"/>
                      <a:pt x="5603" y="8023"/>
                      <a:pt x="5705" y="7972"/>
                    </a:cubicBezTo>
                    <a:cubicBezTo>
                      <a:pt x="7743" y="7101"/>
                      <a:pt x="7743" y="7101"/>
                      <a:pt x="7743" y="7101"/>
                    </a:cubicBezTo>
                    <a:cubicBezTo>
                      <a:pt x="8252" y="6999"/>
                      <a:pt x="9271" y="6897"/>
                      <a:pt x="10290" y="6999"/>
                    </a:cubicBezTo>
                    <a:cubicBezTo>
                      <a:pt x="10086" y="7153"/>
                      <a:pt x="9883" y="7255"/>
                      <a:pt x="9679" y="7357"/>
                    </a:cubicBezTo>
                    <a:cubicBezTo>
                      <a:pt x="6724" y="8637"/>
                      <a:pt x="6724" y="8637"/>
                      <a:pt x="6724" y="8637"/>
                    </a:cubicBezTo>
                    <a:cubicBezTo>
                      <a:pt x="6316" y="8842"/>
                      <a:pt x="5705" y="8893"/>
                      <a:pt x="5196" y="8893"/>
                    </a:cubicBezTo>
                    <a:cubicBezTo>
                      <a:pt x="4584" y="8842"/>
                      <a:pt x="4075" y="8739"/>
                      <a:pt x="3667" y="8483"/>
                    </a:cubicBezTo>
                    <a:cubicBezTo>
                      <a:pt x="2750" y="7972"/>
                      <a:pt x="2750" y="7972"/>
                      <a:pt x="2750" y="7972"/>
                    </a:cubicBezTo>
                    <a:cubicBezTo>
                      <a:pt x="1935" y="7511"/>
                      <a:pt x="2037" y="6794"/>
                      <a:pt x="2954" y="6436"/>
                    </a:cubicBezTo>
                    <a:cubicBezTo>
                      <a:pt x="5909" y="5156"/>
                      <a:pt x="5909" y="5156"/>
                      <a:pt x="5909" y="5156"/>
                    </a:cubicBezTo>
                    <a:cubicBezTo>
                      <a:pt x="6826" y="4798"/>
                      <a:pt x="8252" y="4849"/>
                      <a:pt x="8966" y="5310"/>
                    </a:cubicBezTo>
                    <a:cubicBezTo>
                      <a:pt x="9577" y="5668"/>
                      <a:pt x="9577" y="5668"/>
                      <a:pt x="9577" y="5668"/>
                    </a:cubicBezTo>
                    <a:cubicBezTo>
                      <a:pt x="11411" y="5208"/>
                      <a:pt x="11411" y="5208"/>
                      <a:pt x="11411" y="5208"/>
                    </a:cubicBezTo>
                    <a:cubicBezTo>
                      <a:pt x="11309" y="4849"/>
                      <a:pt x="11513" y="4491"/>
                      <a:pt x="12124" y="4235"/>
                    </a:cubicBezTo>
                    <a:cubicBezTo>
                      <a:pt x="15079" y="3007"/>
                      <a:pt x="15079" y="3007"/>
                      <a:pt x="15079" y="3007"/>
                    </a:cubicBezTo>
                    <a:cubicBezTo>
                      <a:pt x="15996" y="2597"/>
                      <a:pt x="17320" y="2648"/>
                      <a:pt x="18135" y="3109"/>
                    </a:cubicBezTo>
                    <a:cubicBezTo>
                      <a:pt x="19052" y="3621"/>
                      <a:pt x="19052" y="3621"/>
                      <a:pt x="19052" y="3621"/>
                    </a:cubicBezTo>
                    <a:cubicBezTo>
                      <a:pt x="19867" y="4081"/>
                      <a:pt x="19664" y="4798"/>
                      <a:pt x="18747" y="5208"/>
                    </a:cubicBezTo>
                    <a:close/>
                  </a:path>
                </a:pathLst>
              </a:custGeom>
              <a:gradFill rotWithShape="0">
                <a:gsLst>
                  <a:gs pos="0">
                    <a:srgbClr val="FFFFFF"/>
                  </a:gs>
                  <a:gs pos="50000">
                    <a:srgbClr val="D5D5D5"/>
                  </a:gs>
                  <a:gs pos="100000">
                    <a:srgbClr val="949494"/>
                  </a:gs>
                </a:gsLst>
                <a:lin ang="5400000"/>
              </a:gradFill>
              <a:ln w="9525" cap="flat" cmpd="sng">
                <a:noFill/>
                <a:prstDash val="solid"/>
                <a:round/>
                <a:headEnd/>
                <a:tailEnd/>
              </a:ln>
              <a:effectLst/>
            </p:spPr>
            <p:txBody>
              <a:bodyPr lIns="72248" tIns="72248" rIns="72248" bIns="72248" anchor="ctr"/>
              <a:lstStyle/>
              <a:p>
                <a:endParaRPr lang="en-US" dirty="0"/>
              </a:p>
            </p:txBody>
          </p:sp>
          <p:sp>
            <p:nvSpPr>
              <p:cNvPr id="5160" name="AutoShape 40"/>
              <p:cNvSpPr>
                <a:spLocks/>
              </p:cNvSpPr>
              <p:nvPr/>
            </p:nvSpPr>
            <p:spPr bwMode="auto">
              <a:xfrm>
                <a:off x="93" y="39"/>
                <a:ext cx="40" cy="91"/>
              </a:xfrm>
              <a:custGeom>
                <a:avLst/>
                <a:gdLst>
                  <a:gd name="T0" fmla="*/ 20 w 21600"/>
                  <a:gd name="T1" fmla="*/ 46 h 21543"/>
                  <a:gd name="T2" fmla="*/ 20 w 21600"/>
                  <a:gd name="T3" fmla="*/ 46 h 21543"/>
                  <a:gd name="T4" fmla="*/ 20 w 21600"/>
                  <a:gd name="T5" fmla="*/ 46 h 21543"/>
                  <a:gd name="T6" fmla="*/ 20 w 21600"/>
                  <a:gd name="T7" fmla="*/ 46 h 215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43">
                    <a:moveTo>
                      <a:pt x="21600" y="1706"/>
                    </a:moveTo>
                    <a:cubicBezTo>
                      <a:pt x="21600" y="950"/>
                      <a:pt x="19689" y="572"/>
                      <a:pt x="17485" y="131"/>
                    </a:cubicBezTo>
                    <a:cubicBezTo>
                      <a:pt x="16604" y="5"/>
                      <a:pt x="16016" y="-57"/>
                      <a:pt x="15722" y="68"/>
                    </a:cubicBezTo>
                    <a:cubicBezTo>
                      <a:pt x="15281" y="194"/>
                      <a:pt x="10138" y="2461"/>
                      <a:pt x="10138" y="2461"/>
                    </a:cubicBezTo>
                    <a:cubicBezTo>
                      <a:pt x="9404" y="2776"/>
                      <a:pt x="8522" y="2776"/>
                      <a:pt x="7640" y="2461"/>
                    </a:cubicBezTo>
                    <a:cubicBezTo>
                      <a:pt x="7640" y="2461"/>
                      <a:pt x="4848" y="1265"/>
                      <a:pt x="3232" y="572"/>
                    </a:cubicBezTo>
                    <a:cubicBezTo>
                      <a:pt x="3085" y="7436"/>
                      <a:pt x="3085" y="7436"/>
                      <a:pt x="3085" y="7436"/>
                    </a:cubicBezTo>
                    <a:cubicBezTo>
                      <a:pt x="3085" y="7436"/>
                      <a:pt x="3085" y="7688"/>
                      <a:pt x="3085" y="7751"/>
                    </a:cubicBezTo>
                    <a:cubicBezTo>
                      <a:pt x="3085" y="8507"/>
                      <a:pt x="2938" y="9955"/>
                      <a:pt x="0" y="10774"/>
                    </a:cubicBezTo>
                    <a:cubicBezTo>
                      <a:pt x="2644" y="20598"/>
                      <a:pt x="2644" y="20598"/>
                      <a:pt x="2644" y="20598"/>
                    </a:cubicBezTo>
                    <a:cubicBezTo>
                      <a:pt x="2644" y="21291"/>
                      <a:pt x="3379" y="21543"/>
                      <a:pt x="4408" y="21543"/>
                    </a:cubicBezTo>
                    <a:cubicBezTo>
                      <a:pt x="13518" y="21543"/>
                      <a:pt x="13518" y="21543"/>
                      <a:pt x="13518" y="21543"/>
                    </a:cubicBezTo>
                    <a:cubicBezTo>
                      <a:pt x="14400" y="21543"/>
                      <a:pt x="15281" y="21291"/>
                      <a:pt x="15281" y="20598"/>
                    </a:cubicBezTo>
                    <a:cubicBezTo>
                      <a:pt x="18073" y="10144"/>
                      <a:pt x="18073" y="10144"/>
                      <a:pt x="18073" y="10144"/>
                    </a:cubicBezTo>
                    <a:cubicBezTo>
                      <a:pt x="21600" y="9892"/>
                      <a:pt x="21453" y="8885"/>
                      <a:pt x="21453" y="8003"/>
                    </a:cubicBezTo>
                    <a:lnTo>
                      <a:pt x="21600" y="1706"/>
                    </a:lnTo>
                    <a:close/>
                  </a:path>
                </a:pathLst>
              </a:custGeom>
              <a:gradFill rotWithShape="0">
                <a:gsLst>
                  <a:gs pos="0">
                    <a:srgbClr val="FFFFFF"/>
                  </a:gs>
                  <a:gs pos="50000">
                    <a:srgbClr val="D5D5D5"/>
                  </a:gs>
                  <a:gs pos="100000">
                    <a:srgbClr val="949494"/>
                  </a:gs>
                </a:gsLst>
                <a:lin ang="5400000"/>
              </a:gradFill>
              <a:ln w="9525" cap="flat" cmpd="sng">
                <a:noFill/>
                <a:prstDash val="solid"/>
                <a:round/>
                <a:headEnd/>
                <a:tailEnd/>
              </a:ln>
              <a:effectLst/>
            </p:spPr>
            <p:txBody>
              <a:bodyPr lIns="72248" tIns="72248" rIns="72248" bIns="72248" anchor="ctr"/>
              <a:lstStyle/>
              <a:p>
                <a:endParaRPr lang="en-US" dirty="0"/>
              </a:p>
            </p:txBody>
          </p:sp>
        </p:grpSp>
      </p:grpSp>
      <p:grpSp>
        <p:nvGrpSpPr>
          <p:cNvPr id="7" name="Group 41"/>
          <p:cNvGrpSpPr>
            <a:grpSpLocks/>
          </p:cNvGrpSpPr>
          <p:nvPr/>
        </p:nvGrpSpPr>
        <p:grpSpPr bwMode="auto">
          <a:xfrm>
            <a:off x="565919" y="2829191"/>
            <a:ext cx="3500438" cy="1247924"/>
            <a:chOff x="0" y="0"/>
            <a:chExt cx="393" cy="140"/>
          </a:xfrm>
        </p:grpSpPr>
        <p:sp>
          <p:nvSpPr>
            <p:cNvPr id="5162" name="AutoShape 42"/>
            <p:cNvSpPr>
              <a:spLocks/>
            </p:cNvSpPr>
            <p:nvPr/>
          </p:nvSpPr>
          <p:spPr bwMode="auto">
            <a:xfrm>
              <a:off x="125" y="42"/>
              <a:ext cx="268" cy="40"/>
            </a:xfrm>
            <a:custGeom>
              <a:avLst/>
              <a:gdLst>
                <a:gd name="T0" fmla="*/ 134 w 21600"/>
                <a:gd name="T1" fmla="*/ 20 h 21600"/>
                <a:gd name="T2" fmla="*/ 134 w 21600"/>
                <a:gd name="T3" fmla="*/ 20 h 21600"/>
                <a:gd name="T4" fmla="*/ 134 w 21600"/>
                <a:gd name="T5" fmla="*/ 20 h 21600"/>
                <a:gd name="T6" fmla="*/ 134 w 21600"/>
                <a:gd name="T7" fmla="*/ 2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0423" y="0"/>
                  </a:lnTo>
                  <a:lnTo>
                    <a:pt x="21600" y="10800"/>
                  </a:lnTo>
                  <a:lnTo>
                    <a:pt x="20423" y="21600"/>
                  </a:lnTo>
                  <a:lnTo>
                    <a:pt x="0" y="21600"/>
                  </a:lnTo>
                  <a:lnTo>
                    <a:pt x="0" y="0"/>
                  </a:lnTo>
                  <a:close/>
                </a:path>
              </a:pathLst>
            </a:custGeom>
            <a:gradFill rotWithShape="0">
              <a:gsLst>
                <a:gs pos="0">
                  <a:srgbClr val="FFFFFF"/>
                </a:gs>
                <a:gs pos="50000">
                  <a:srgbClr val="D5D5D5"/>
                </a:gs>
                <a:gs pos="100000">
                  <a:srgbClr val="949494"/>
                </a:gs>
              </a:gsLst>
              <a:lin ang="5400000"/>
            </a:gradFill>
            <a:ln w="19050" cap="flat" cmpd="sng">
              <a:noFill/>
              <a:prstDash val="solid"/>
              <a:miter lim="0"/>
              <a:headEnd/>
              <a:tailEnd/>
            </a:ln>
            <a:effectLst/>
          </p:spPr>
          <p:txBody>
            <a:bodyPr lIns="72248" tIns="72248" rIns="72248" bIns="72248" anchor="ctr"/>
            <a:lstStyle/>
            <a:p>
              <a:endParaRPr lang="en-US" dirty="0"/>
            </a:p>
          </p:txBody>
        </p:sp>
        <p:grpSp>
          <p:nvGrpSpPr>
            <p:cNvPr id="8" name="Group 43"/>
            <p:cNvGrpSpPr>
              <a:grpSpLocks/>
            </p:cNvGrpSpPr>
            <p:nvPr/>
          </p:nvGrpSpPr>
          <p:grpSpPr bwMode="auto">
            <a:xfrm>
              <a:off x="0" y="0"/>
              <a:ext cx="132" cy="140"/>
              <a:chOff x="0" y="0"/>
              <a:chExt cx="132" cy="140"/>
            </a:xfrm>
          </p:grpSpPr>
          <p:sp>
            <p:nvSpPr>
              <p:cNvPr id="5164" name="AutoShape 44"/>
              <p:cNvSpPr>
                <a:spLocks/>
              </p:cNvSpPr>
              <p:nvPr/>
            </p:nvSpPr>
            <p:spPr bwMode="auto">
              <a:xfrm>
                <a:off x="0" y="39"/>
                <a:ext cx="39" cy="91"/>
              </a:xfrm>
              <a:custGeom>
                <a:avLst/>
                <a:gdLst>
                  <a:gd name="T0" fmla="*/ 20 w 21454"/>
                  <a:gd name="T1" fmla="*/ 46 h 21543"/>
                  <a:gd name="T2" fmla="*/ 20 w 21454"/>
                  <a:gd name="T3" fmla="*/ 46 h 21543"/>
                  <a:gd name="T4" fmla="*/ 20 w 21454"/>
                  <a:gd name="T5" fmla="*/ 46 h 21543"/>
                  <a:gd name="T6" fmla="*/ 20 w 21454"/>
                  <a:gd name="T7" fmla="*/ 46 h 215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54" h="21543">
                    <a:moveTo>
                      <a:pt x="18389" y="7751"/>
                    </a:moveTo>
                    <a:cubicBezTo>
                      <a:pt x="18389" y="7688"/>
                      <a:pt x="18389" y="7625"/>
                      <a:pt x="18389" y="7562"/>
                    </a:cubicBezTo>
                    <a:cubicBezTo>
                      <a:pt x="18389" y="7562"/>
                      <a:pt x="18389" y="7436"/>
                      <a:pt x="18389" y="7436"/>
                    </a:cubicBezTo>
                    <a:cubicBezTo>
                      <a:pt x="18097" y="572"/>
                      <a:pt x="18097" y="572"/>
                      <a:pt x="18097" y="572"/>
                    </a:cubicBezTo>
                    <a:cubicBezTo>
                      <a:pt x="16491" y="1265"/>
                      <a:pt x="13718" y="2461"/>
                      <a:pt x="13718" y="2461"/>
                    </a:cubicBezTo>
                    <a:cubicBezTo>
                      <a:pt x="12989" y="2776"/>
                      <a:pt x="12113" y="2776"/>
                      <a:pt x="11383" y="2461"/>
                    </a:cubicBezTo>
                    <a:cubicBezTo>
                      <a:pt x="11383" y="2461"/>
                      <a:pt x="6129" y="194"/>
                      <a:pt x="5837" y="68"/>
                    </a:cubicBezTo>
                    <a:cubicBezTo>
                      <a:pt x="5399" y="-57"/>
                      <a:pt x="4816" y="5"/>
                      <a:pt x="3940" y="131"/>
                    </a:cubicBezTo>
                    <a:cubicBezTo>
                      <a:pt x="1897" y="572"/>
                      <a:pt x="-1" y="950"/>
                      <a:pt x="-1" y="1706"/>
                    </a:cubicBezTo>
                    <a:cubicBezTo>
                      <a:pt x="145" y="8003"/>
                      <a:pt x="145" y="8003"/>
                      <a:pt x="145" y="8003"/>
                    </a:cubicBezTo>
                    <a:cubicBezTo>
                      <a:pt x="145" y="8885"/>
                      <a:pt x="-146" y="9892"/>
                      <a:pt x="3502" y="10144"/>
                    </a:cubicBezTo>
                    <a:cubicBezTo>
                      <a:pt x="6275" y="20598"/>
                      <a:pt x="6275" y="20598"/>
                      <a:pt x="6275" y="20598"/>
                    </a:cubicBezTo>
                    <a:cubicBezTo>
                      <a:pt x="6275" y="21291"/>
                      <a:pt x="7005" y="21543"/>
                      <a:pt x="8026" y="21543"/>
                    </a:cubicBezTo>
                    <a:cubicBezTo>
                      <a:pt x="17075" y="21543"/>
                      <a:pt x="17075" y="21543"/>
                      <a:pt x="17075" y="21543"/>
                    </a:cubicBezTo>
                    <a:cubicBezTo>
                      <a:pt x="18097" y="21543"/>
                      <a:pt x="18826" y="21291"/>
                      <a:pt x="18826" y="20598"/>
                    </a:cubicBezTo>
                    <a:cubicBezTo>
                      <a:pt x="21454" y="10774"/>
                      <a:pt x="21454" y="10774"/>
                      <a:pt x="21454" y="10774"/>
                    </a:cubicBezTo>
                    <a:cubicBezTo>
                      <a:pt x="18535" y="9955"/>
                      <a:pt x="18389" y="8507"/>
                      <a:pt x="18389" y="7751"/>
                    </a:cubicBezTo>
                    <a:close/>
                  </a:path>
                </a:pathLst>
              </a:custGeom>
              <a:gradFill rotWithShape="0">
                <a:gsLst>
                  <a:gs pos="0">
                    <a:srgbClr val="FFFFFF"/>
                  </a:gs>
                  <a:gs pos="50000">
                    <a:srgbClr val="D5D5D5"/>
                  </a:gs>
                  <a:gs pos="100000">
                    <a:srgbClr val="949494"/>
                  </a:gs>
                </a:gsLst>
                <a:lin ang="5400000"/>
              </a:gradFill>
              <a:ln w="9525" cap="flat" cmpd="sng">
                <a:noFill/>
                <a:prstDash val="solid"/>
                <a:round/>
                <a:headEnd/>
                <a:tailEnd/>
              </a:ln>
              <a:effectLst/>
            </p:spPr>
            <p:txBody>
              <a:bodyPr lIns="72248" tIns="72248" rIns="72248" bIns="72248" anchor="ctr"/>
              <a:lstStyle/>
              <a:p>
                <a:endParaRPr lang="en-US" dirty="0"/>
              </a:p>
            </p:txBody>
          </p:sp>
          <p:sp>
            <p:nvSpPr>
              <p:cNvPr id="5165" name="AutoShape 45"/>
              <p:cNvSpPr>
                <a:spLocks/>
              </p:cNvSpPr>
              <p:nvPr/>
            </p:nvSpPr>
            <p:spPr bwMode="auto">
              <a:xfrm>
                <a:off x="62" y="53"/>
                <a:ext cx="3" cy="6"/>
              </a:xfrm>
              <a:custGeom>
                <a:avLst/>
                <a:gdLst>
                  <a:gd name="T0" fmla="*/ 2 w 21600"/>
                  <a:gd name="T1" fmla="*/ 3 h 21600"/>
                  <a:gd name="T2" fmla="*/ 2 w 21600"/>
                  <a:gd name="T3" fmla="*/ 3 h 21600"/>
                  <a:gd name="T4" fmla="*/ 2 w 21600"/>
                  <a:gd name="T5" fmla="*/ 3 h 21600"/>
                  <a:gd name="T6" fmla="*/ 2 w 21600"/>
                  <a:gd name="T7" fmla="*/ 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799" y="4547"/>
                    </a:moveTo>
                    <a:cubicBezTo>
                      <a:pt x="2400" y="6821"/>
                      <a:pt x="0" y="9094"/>
                      <a:pt x="0" y="11368"/>
                    </a:cubicBezTo>
                    <a:cubicBezTo>
                      <a:pt x="0" y="13642"/>
                      <a:pt x="2400" y="15915"/>
                      <a:pt x="4799" y="17052"/>
                    </a:cubicBezTo>
                    <a:cubicBezTo>
                      <a:pt x="7199" y="19326"/>
                      <a:pt x="14399" y="20463"/>
                      <a:pt x="21600" y="21600"/>
                    </a:cubicBezTo>
                    <a:cubicBezTo>
                      <a:pt x="21600" y="0"/>
                      <a:pt x="21600" y="0"/>
                      <a:pt x="21600" y="0"/>
                    </a:cubicBezTo>
                    <a:cubicBezTo>
                      <a:pt x="14399" y="1136"/>
                      <a:pt x="7199" y="3410"/>
                      <a:pt x="4799" y="4547"/>
                    </a:cubicBezTo>
                    <a:close/>
                  </a:path>
                </a:pathLst>
              </a:custGeom>
              <a:gradFill rotWithShape="0">
                <a:gsLst>
                  <a:gs pos="0">
                    <a:srgbClr val="FFFFFF"/>
                  </a:gs>
                  <a:gs pos="50000">
                    <a:srgbClr val="D5D5D5"/>
                  </a:gs>
                  <a:gs pos="100000">
                    <a:srgbClr val="949494"/>
                  </a:gs>
                </a:gsLst>
                <a:lin ang="5400000"/>
              </a:gradFill>
              <a:ln w="9525" cap="flat" cmpd="sng">
                <a:noFill/>
                <a:prstDash val="solid"/>
                <a:round/>
                <a:headEnd/>
                <a:tailEnd/>
              </a:ln>
              <a:effectLst/>
            </p:spPr>
            <p:txBody>
              <a:bodyPr lIns="72248" tIns="72248" rIns="72248" bIns="72248" anchor="ctr"/>
              <a:lstStyle/>
              <a:p>
                <a:endParaRPr lang="en-US" dirty="0"/>
              </a:p>
            </p:txBody>
          </p:sp>
          <p:sp>
            <p:nvSpPr>
              <p:cNvPr id="5166" name="AutoShape 46"/>
              <p:cNvSpPr>
                <a:spLocks/>
              </p:cNvSpPr>
              <p:nvPr/>
            </p:nvSpPr>
            <p:spPr bwMode="auto">
              <a:xfrm>
                <a:off x="96" y="15"/>
                <a:ext cx="26" cy="26"/>
              </a:xfrm>
              <a:custGeom>
                <a:avLst/>
                <a:gdLst>
                  <a:gd name="T0" fmla="*/ 13 w 21600"/>
                  <a:gd name="T1" fmla="*/ 13 h 21600"/>
                  <a:gd name="T2" fmla="*/ 13 w 21600"/>
                  <a:gd name="T3" fmla="*/ 13 h 21600"/>
                  <a:gd name="T4" fmla="*/ 13 w 21600"/>
                  <a:gd name="T5" fmla="*/ 13 h 21600"/>
                  <a:gd name="T6" fmla="*/ 13 w 21600"/>
                  <a:gd name="T7" fmla="*/ 1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0799"/>
                    </a:moveTo>
                    <a:cubicBezTo>
                      <a:pt x="0" y="4835"/>
                      <a:pt x="4835" y="0"/>
                      <a:pt x="10800" y="0"/>
                    </a:cubicBezTo>
                    <a:cubicBezTo>
                      <a:pt x="16764" y="0"/>
                      <a:pt x="21600" y="4835"/>
                      <a:pt x="21600" y="10799"/>
                    </a:cubicBezTo>
                    <a:cubicBezTo>
                      <a:pt x="21600" y="10799"/>
                      <a:pt x="21600" y="10800"/>
                      <a:pt x="21600" y="10800"/>
                    </a:cubicBezTo>
                    <a:cubicBezTo>
                      <a:pt x="21600" y="16764"/>
                      <a:pt x="16764" y="21600"/>
                      <a:pt x="10800" y="21600"/>
                    </a:cubicBezTo>
                    <a:cubicBezTo>
                      <a:pt x="10800" y="21600"/>
                      <a:pt x="10800" y="21600"/>
                      <a:pt x="10799" y="21600"/>
                    </a:cubicBezTo>
                    <a:cubicBezTo>
                      <a:pt x="4835" y="21600"/>
                      <a:pt x="0" y="16764"/>
                      <a:pt x="0" y="10800"/>
                    </a:cubicBezTo>
                    <a:lnTo>
                      <a:pt x="0" y="10799"/>
                    </a:lnTo>
                    <a:close/>
                  </a:path>
                </a:pathLst>
              </a:custGeom>
              <a:gradFill rotWithShape="0">
                <a:gsLst>
                  <a:gs pos="0">
                    <a:srgbClr val="FFFFFF"/>
                  </a:gs>
                  <a:gs pos="50000">
                    <a:srgbClr val="D5D5D5"/>
                  </a:gs>
                  <a:gs pos="100000">
                    <a:srgbClr val="949494"/>
                  </a:gs>
                </a:gsLst>
                <a:lin ang="5400000"/>
              </a:gradFill>
              <a:ln w="9525" cap="flat" cmpd="sng">
                <a:noFill/>
                <a:prstDash val="solid"/>
                <a:round/>
                <a:headEnd/>
                <a:tailEnd/>
              </a:ln>
              <a:effectLst/>
            </p:spPr>
            <p:txBody>
              <a:bodyPr lIns="72248" tIns="72248" rIns="72248" bIns="72248" anchor="ctr"/>
              <a:lstStyle/>
              <a:p>
                <a:endParaRPr lang="en-US" dirty="0"/>
              </a:p>
            </p:txBody>
          </p:sp>
          <p:sp>
            <p:nvSpPr>
              <p:cNvPr id="5167" name="AutoShape 47"/>
              <p:cNvSpPr>
                <a:spLocks/>
              </p:cNvSpPr>
              <p:nvPr/>
            </p:nvSpPr>
            <p:spPr bwMode="auto">
              <a:xfrm>
                <a:off x="50" y="0"/>
                <a:ext cx="32" cy="31"/>
              </a:xfrm>
              <a:custGeom>
                <a:avLst/>
                <a:gdLst>
                  <a:gd name="T0" fmla="*/ 16 w 21600"/>
                  <a:gd name="T1" fmla="*/ 16 h 21600"/>
                  <a:gd name="T2" fmla="*/ 16 w 21600"/>
                  <a:gd name="T3" fmla="*/ 16 h 21600"/>
                  <a:gd name="T4" fmla="*/ 16 w 21600"/>
                  <a:gd name="T5" fmla="*/ 16 h 21600"/>
                  <a:gd name="T6" fmla="*/ 16 w 21600"/>
                  <a:gd name="T7" fmla="*/ 1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0799"/>
                    </a:moveTo>
                    <a:cubicBezTo>
                      <a:pt x="0" y="4835"/>
                      <a:pt x="4835" y="0"/>
                      <a:pt x="10800" y="0"/>
                    </a:cubicBezTo>
                    <a:cubicBezTo>
                      <a:pt x="16764" y="0"/>
                      <a:pt x="21600" y="4835"/>
                      <a:pt x="21600" y="10799"/>
                    </a:cubicBezTo>
                    <a:cubicBezTo>
                      <a:pt x="21600" y="10799"/>
                      <a:pt x="21600" y="10799"/>
                      <a:pt x="21600" y="10800"/>
                    </a:cubicBezTo>
                    <a:cubicBezTo>
                      <a:pt x="21600" y="16764"/>
                      <a:pt x="16764" y="21600"/>
                      <a:pt x="10800" y="21600"/>
                    </a:cubicBezTo>
                    <a:lnTo>
                      <a:pt x="10800" y="21599"/>
                    </a:lnTo>
                    <a:cubicBezTo>
                      <a:pt x="4835" y="21599"/>
                      <a:pt x="0" y="16764"/>
                      <a:pt x="0" y="10799"/>
                    </a:cubicBezTo>
                    <a:cubicBezTo>
                      <a:pt x="0" y="10799"/>
                      <a:pt x="0" y="10799"/>
                      <a:pt x="0" y="10799"/>
                    </a:cubicBezTo>
                    <a:close/>
                  </a:path>
                </a:pathLst>
              </a:custGeom>
              <a:gradFill rotWithShape="0">
                <a:gsLst>
                  <a:gs pos="0">
                    <a:srgbClr val="FFFFFF"/>
                  </a:gs>
                  <a:gs pos="50000">
                    <a:srgbClr val="D5D5D5"/>
                  </a:gs>
                  <a:gs pos="100000">
                    <a:srgbClr val="949494"/>
                  </a:gs>
                </a:gsLst>
                <a:lin ang="5400000"/>
              </a:gradFill>
              <a:ln w="9525" cap="flat" cmpd="sng">
                <a:noFill/>
                <a:prstDash val="solid"/>
                <a:round/>
                <a:headEnd/>
                <a:tailEnd/>
              </a:ln>
              <a:effectLst/>
            </p:spPr>
            <p:txBody>
              <a:bodyPr lIns="72248" tIns="72248" rIns="72248" bIns="72248" anchor="ctr"/>
              <a:lstStyle/>
              <a:p>
                <a:endParaRPr lang="en-US" dirty="0"/>
              </a:p>
            </p:txBody>
          </p:sp>
          <p:sp>
            <p:nvSpPr>
              <p:cNvPr id="5168" name="AutoShape 48"/>
              <p:cNvSpPr>
                <a:spLocks/>
              </p:cNvSpPr>
              <p:nvPr/>
            </p:nvSpPr>
            <p:spPr bwMode="auto">
              <a:xfrm>
                <a:off x="9" y="15"/>
                <a:ext cx="27" cy="26"/>
              </a:xfrm>
              <a:custGeom>
                <a:avLst/>
                <a:gdLst>
                  <a:gd name="T0" fmla="*/ 14 w 21600"/>
                  <a:gd name="T1" fmla="*/ 13 h 21600"/>
                  <a:gd name="T2" fmla="*/ 14 w 21600"/>
                  <a:gd name="T3" fmla="*/ 13 h 21600"/>
                  <a:gd name="T4" fmla="*/ 14 w 21600"/>
                  <a:gd name="T5" fmla="*/ 13 h 21600"/>
                  <a:gd name="T6" fmla="*/ 14 w 21600"/>
                  <a:gd name="T7" fmla="*/ 1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0799"/>
                    </a:moveTo>
                    <a:cubicBezTo>
                      <a:pt x="0" y="4835"/>
                      <a:pt x="4835" y="0"/>
                      <a:pt x="10800" y="0"/>
                    </a:cubicBezTo>
                    <a:cubicBezTo>
                      <a:pt x="16764" y="0"/>
                      <a:pt x="21600" y="4835"/>
                      <a:pt x="21600" y="10799"/>
                    </a:cubicBezTo>
                    <a:cubicBezTo>
                      <a:pt x="21600" y="10799"/>
                      <a:pt x="21600" y="10800"/>
                      <a:pt x="21600" y="10800"/>
                    </a:cubicBezTo>
                    <a:cubicBezTo>
                      <a:pt x="21600" y="16764"/>
                      <a:pt x="16764" y="21600"/>
                      <a:pt x="10800" y="21600"/>
                    </a:cubicBezTo>
                    <a:cubicBezTo>
                      <a:pt x="10800" y="21600"/>
                      <a:pt x="10800" y="21600"/>
                      <a:pt x="10799" y="21600"/>
                    </a:cubicBezTo>
                    <a:cubicBezTo>
                      <a:pt x="4835" y="21600"/>
                      <a:pt x="0" y="16764"/>
                      <a:pt x="0" y="10800"/>
                    </a:cubicBezTo>
                    <a:lnTo>
                      <a:pt x="0" y="10799"/>
                    </a:lnTo>
                    <a:close/>
                  </a:path>
                </a:pathLst>
              </a:custGeom>
              <a:gradFill rotWithShape="0">
                <a:gsLst>
                  <a:gs pos="0">
                    <a:srgbClr val="FFFFFF"/>
                  </a:gs>
                  <a:gs pos="50000">
                    <a:srgbClr val="D5D5D5"/>
                  </a:gs>
                  <a:gs pos="100000">
                    <a:srgbClr val="949494"/>
                  </a:gs>
                </a:gsLst>
                <a:lin ang="5400000"/>
              </a:gradFill>
              <a:ln w="9525" cap="flat" cmpd="sng">
                <a:noFill/>
                <a:prstDash val="solid"/>
                <a:round/>
                <a:headEnd/>
                <a:tailEnd/>
              </a:ln>
              <a:effectLst/>
            </p:spPr>
            <p:txBody>
              <a:bodyPr lIns="72248" tIns="72248" rIns="72248" bIns="72248" anchor="ctr"/>
              <a:lstStyle/>
              <a:p>
                <a:endParaRPr lang="en-US" dirty="0"/>
              </a:p>
            </p:txBody>
          </p:sp>
          <p:sp>
            <p:nvSpPr>
              <p:cNvPr id="5169" name="AutoShape 49"/>
              <p:cNvSpPr>
                <a:spLocks/>
              </p:cNvSpPr>
              <p:nvPr/>
            </p:nvSpPr>
            <p:spPr bwMode="auto">
              <a:xfrm>
                <a:off x="93" y="39"/>
                <a:ext cx="39" cy="91"/>
              </a:xfrm>
              <a:custGeom>
                <a:avLst/>
                <a:gdLst>
                  <a:gd name="T0" fmla="*/ 20 w 21600"/>
                  <a:gd name="T1" fmla="*/ 46 h 21543"/>
                  <a:gd name="T2" fmla="*/ 20 w 21600"/>
                  <a:gd name="T3" fmla="*/ 46 h 21543"/>
                  <a:gd name="T4" fmla="*/ 20 w 21600"/>
                  <a:gd name="T5" fmla="*/ 46 h 21543"/>
                  <a:gd name="T6" fmla="*/ 20 w 21600"/>
                  <a:gd name="T7" fmla="*/ 46 h 215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43">
                    <a:moveTo>
                      <a:pt x="21600" y="1706"/>
                    </a:moveTo>
                    <a:cubicBezTo>
                      <a:pt x="21600" y="950"/>
                      <a:pt x="19542" y="572"/>
                      <a:pt x="17485" y="131"/>
                    </a:cubicBezTo>
                    <a:cubicBezTo>
                      <a:pt x="16604" y="5"/>
                      <a:pt x="16016" y="-57"/>
                      <a:pt x="15575" y="68"/>
                    </a:cubicBezTo>
                    <a:cubicBezTo>
                      <a:pt x="15281" y="194"/>
                      <a:pt x="10138" y="2461"/>
                      <a:pt x="10138" y="2461"/>
                    </a:cubicBezTo>
                    <a:cubicBezTo>
                      <a:pt x="9257" y="2776"/>
                      <a:pt x="8375" y="2776"/>
                      <a:pt x="7640" y="2461"/>
                    </a:cubicBezTo>
                    <a:cubicBezTo>
                      <a:pt x="7640" y="2461"/>
                      <a:pt x="4848" y="1265"/>
                      <a:pt x="3232" y="572"/>
                    </a:cubicBezTo>
                    <a:cubicBezTo>
                      <a:pt x="3085" y="7436"/>
                      <a:pt x="3085" y="7436"/>
                      <a:pt x="3085" y="7436"/>
                    </a:cubicBezTo>
                    <a:cubicBezTo>
                      <a:pt x="3085" y="7436"/>
                      <a:pt x="3085" y="7688"/>
                      <a:pt x="3085" y="7751"/>
                    </a:cubicBezTo>
                    <a:cubicBezTo>
                      <a:pt x="3085" y="8507"/>
                      <a:pt x="2791" y="9955"/>
                      <a:pt x="0" y="10774"/>
                    </a:cubicBezTo>
                    <a:cubicBezTo>
                      <a:pt x="2497" y="20598"/>
                      <a:pt x="2497" y="20598"/>
                      <a:pt x="2497" y="20598"/>
                    </a:cubicBezTo>
                    <a:cubicBezTo>
                      <a:pt x="2497" y="21291"/>
                      <a:pt x="3379" y="21543"/>
                      <a:pt x="4261" y="21543"/>
                    </a:cubicBezTo>
                    <a:cubicBezTo>
                      <a:pt x="13371" y="21543"/>
                      <a:pt x="13371" y="21543"/>
                      <a:pt x="13371" y="21543"/>
                    </a:cubicBezTo>
                    <a:cubicBezTo>
                      <a:pt x="14399" y="21543"/>
                      <a:pt x="15134" y="21291"/>
                      <a:pt x="15134" y="20598"/>
                    </a:cubicBezTo>
                    <a:cubicBezTo>
                      <a:pt x="17926" y="10144"/>
                      <a:pt x="17926" y="10144"/>
                      <a:pt x="17926" y="10144"/>
                    </a:cubicBezTo>
                    <a:cubicBezTo>
                      <a:pt x="21600" y="9892"/>
                      <a:pt x="21306" y="8885"/>
                      <a:pt x="21306" y="8003"/>
                    </a:cubicBezTo>
                    <a:lnTo>
                      <a:pt x="21600" y="1706"/>
                    </a:lnTo>
                    <a:close/>
                  </a:path>
                </a:pathLst>
              </a:custGeom>
              <a:gradFill rotWithShape="0">
                <a:gsLst>
                  <a:gs pos="0">
                    <a:srgbClr val="FFFFFF"/>
                  </a:gs>
                  <a:gs pos="50000">
                    <a:srgbClr val="D5D5D5"/>
                  </a:gs>
                  <a:gs pos="100000">
                    <a:srgbClr val="949494"/>
                  </a:gs>
                </a:gsLst>
                <a:lin ang="5400000"/>
              </a:gradFill>
              <a:ln w="9525" cap="flat" cmpd="sng">
                <a:noFill/>
                <a:prstDash val="solid"/>
                <a:round/>
                <a:headEnd/>
                <a:tailEnd/>
              </a:ln>
              <a:effectLst/>
            </p:spPr>
            <p:txBody>
              <a:bodyPr lIns="72248" tIns="72248" rIns="72248" bIns="72248" anchor="ctr"/>
              <a:lstStyle/>
              <a:p>
                <a:endParaRPr lang="en-US" dirty="0"/>
              </a:p>
            </p:txBody>
          </p:sp>
          <p:sp>
            <p:nvSpPr>
              <p:cNvPr id="5170" name="AutoShape 50"/>
              <p:cNvSpPr>
                <a:spLocks/>
              </p:cNvSpPr>
              <p:nvPr/>
            </p:nvSpPr>
            <p:spPr bwMode="auto">
              <a:xfrm>
                <a:off x="38" y="29"/>
                <a:ext cx="56" cy="111"/>
              </a:xfrm>
              <a:custGeom>
                <a:avLst/>
                <a:gdLst>
                  <a:gd name="T0" fmla="*/ 28 w 21498"/>
                  <a:gd name="T1" fmla="*/ 56 h 21536"/>
                  <a:gd name="T2" fmla="*/ 28 w 21498"/>
                  <a:gd name="T3" fmla="*/ 56 h 21536"/>
                  <a:gd name="T4" fmla="*/ 28 w 21498"/>
                  <a:gd name="T5" fmla="*/ 56 h 21536"/>
                  <a:gd name="T6" fmla="*/ 28 w 21498"/>
                  <a:gd name="T7" fmla="*/ 56 h 215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98" h="21536">
                    <a:moveTo>
                      <a:pt x="21498" y="1727"/>
                    </a:moveTo>
                    <a:cubicBezTo>
                      <a:pt x="21498" y="959"/>
                      <a:pt x="19867" y="601"/>
                      <a:pt x="18033" y="191"/>
                    </a:cubicBezTo>
                    <a:cubicBezTo>
                      <a:pt x="17320" y="-13"/>
                      <a:pt x="16811" y="-64"/>
                      <a:pt x="16505" y="89"/>
                    </a:cubicBezTo>
                    <a:cubicBezTo>
                      <a:pt x="16199" y="243"/>
                      <a:pt x="11818" y="2444"/>
                      <a:pt x="11818" y="2444"/>
                    </a:cubicBezTo>
                    <a:cubicBezTo>
                      <a:pt x="11105" y="2802"/>
                      <a:pt x="10392" y="2802"/>
                      <a:pt x="9679" y="2444"/>
                    </a:cubicBezTo>
                    <a:cubicBezTo>
                      <a:pt x="9679" y="2444"/>
                      <a:pt x="5298" y="243"/>
                      <a:pt x="4992" y="89"/>
                    </a:cubicBezTo>
                    <a:cubicBezTo>
                      <a:pt x="4686" y="-64"/>
                      <a:pt x="4177" y="-13"/>
                      <a:pt x="3464" y="191"/>
                    </a:cubicBezTo>
                    <a:cubicBezTo>
                      <a:pt x="1630" y="601"/>
                      <a:pt x="0" y="959"/>
                      <a:pt x="0" y="1727"/>
                    </a:cubicBezTo>
                    <a:cubicBezTo>
                      <a:pt x="101" y="8023"/>
                      <a:pt x="101" y="8023"/>
                      <a:pt x="101" y="8023"/>
                    </a:cubicBezTo>
                    <a:cubicBezTo>
                      <a:pt x="101" y="8842"/>
                      <a:pt x="0" y="9917"/>
                      <a:pt x="3056" y="10121"/>
                    </a:cubicBezTo>
                    <a:cubicBezTo>
                      <a:pt x="5400" y="20563"/>
                      <a:pt x="5400" y="20563"/>
                      <a:pt x="5400" y="20563"/>
                    </a:cubicBezTo>
                    <a:cubicBezTo>
                      <a:pt x="5400" y="21228"/>
                      <a:pt x="6011" y="21536"/>
                      <a:pt x="6928" y="21536"/>
                    </a:cubicBezTo>
                    <a:cubicBezTo>
                      <a:pt x="14671" y="21536"/>
                      <a:pt x="14671" y="21536"/>
                      <a:pt x="14671" y="21536"/>
                    </a:cubicBezTo>
                    <a:cubicBezTo>
                      <a:pt x="15486" y="21536"/>
                      <a:pt x="16098" y="21228"/>
                      <a:pt x="16098" y="20563"/>
                    </a:cubicBezTo>
                    <a:cubicBezTo>
                      <a:pt x="18441" y="10121"/>
                      <a:pt x="18441" y="10121"/>
                      <a:pt x="18441" y="10121"/>
                    </a:cubicBezTo>
                    <a:cubicBezTo>
                      <a:pt x="21600" y="9917"/>
                      <a:pt x="21396" y="8842"/>
                      <a:pt x="21396" y="8023"/>
                    </a:cubicBezTo>
                    <a:lnTo>
                      <a:pt x="21498" y="1727"/>
                    </a:lnTo>
                    <a:close/>
                    <a:moveTo>
                      <a:pt x="14977" y="8330"/>
                    </a:moveTo>
                    <a:cubicBezTo>
                      <a:pt x="14773" y="8535"/>
                      <a:pt x="14467" y="8739"/>
                      <a:pt x="14060" y="8893"/>
                    </a:cubicBezTo>
                    <a:cubicBezTo>
                      <a:pt x="13754" y="9046"/>
                      <a:pt x="13347" y="9149"/>
                      <a:pt x="12939" y="9200"/>
                    </a:cubicBezTo>
                    <a:cubicBezTo>
                      <a:pt x="12430" y="9302"/>
                      <a:pt x="11920" y="9302"/>
                      <a:pt x="11309" y="9354"/>
                    </a:cubicBezTo>
                    <a:cubicBezTo>
                      <a:pt x="11309" y="10019"/>
                      <a:pt x="11309" y="10019"/>
                      <a:pt x="11309" y="10019"/>
                    </a:cubicBezTo>
                    <a:cubicBezTo>
                      <a:pt x="10290" y="10019"/>
                      <a:pt x="10290" y="10019"/>
                      <a:pt x="10290" y="10019"/>
                    </a:cubicBezTo>
                    <a:cubicBezTo>
                      <a:pt x="10290" y="9354"/>
                      <a:pt x="10290" y="9354"/>
                      <a:pt x="10290" y="9354"/>
                    </a:cubicBezTo>
                    <a:cubicBezTo>
                      <a:pt x="9577" y="9302"/>
                      <a:pt x="8966" y="9251"/>
                      <a:pt x="8456" y="9149"/>
                    </a:cubicBezTo>
                    <a:cubicBezTo>
                      <a:pt x="8049" y="9046"/>
                      <a:pt x="7641" y="8944"/>
                      <a:pt x="7335" y="8790"/>
                    </a:cubicBezTo>
                    <a:cubicBezTo>
                      <a:pt x="6928" y="8637"/>
                      <a:pt x="6724" y="8483"/>
                      <a:pt x="6520" y="8330"/>
                    </a:cubicBezTo>
                    <a:cubicBezTo>
                      <a:pt x="6316" y="8125"/>
                      <a:pt x="6215" y="7920"/>
                      <a:pt x="6113" y="7664"/>
                    </a:cubicBezTo>
                    <a:cubicBezTo>
                      <a:pt x="9169" y="7511"/>
                      <a:pt x="9169" y="7511"/>
                      <a:pt x="9169" y="7511"/>
                    </a:cubicBezTo>
                    <a:cubicBezTo>
                      <a:pt x="9271" y="7716"/>
                      <a:pt x="9373" y="7920"/>
                      <a:pt x="9475" y="8023"/>
                    </a:cubicBezTo>
                    <a:cubicBezTo>
                      <a:pt x="9679" y="8125"/>
                      <a:pt x="9883" y="8227"/>
                      <a:pt x="10290" y="8330"/>
                    </a:cubicBezTo>
                    <a:cubicBezTo>
                      <a:pt x="10290" y="6999"/>
                      <a:pt x="10290" y="6999"/>
                      <a:pt x="10290" y="6999"/>
                    </a:cubicBezTo>
                    <a:cubicBezTo>
                      <a:pt x="9271" y="6845"/>
                      <a:pt x="8558" y="6743"/>
                      <a:pt x="8150" y="6641"/>
                    </a:cubicBezTo>
                    <a:cubicBezTo>
                      <a:pt x="7743" y="6538"/>
                      <a:pt x="7335" y="6385"/>
                      <a:pt x="7030" y="6129"/>
                    </a:cubicBezTo>
                    <a:cubicBezTo>
                      <a:pt x="6724" y="5924"/>
                      <a:pt x="6622" y="5617"/>
                      <a:pt x="6622" y="5310"/>
                    </a:cubicBezTo>
                    <a:cubicBezTo>
                      <a:pt x="6622" y="4849"/>
                      <a:pt x="6928" y="4491"/>
                      <a:pt x="7539" y="4184"/>
                    </a:cubicBezTo>
                    <a:cubicBezTo>
                      <a:pt x="8150" y="3877"/>
                      <a:pt x="9067" y="3723"/>
                      <a:pt x="10290" y="3723"/>
                    </a:cubicBezTo>
                    <a:cubicBezTo>
                      <a:pt x="10290" y="3314"/>
                      <a:pt x="10290" y="3314"/>
                      <a:pt x="10290" y="3314"/>
                    </a:cubicBezTo>
                    <a:cubicBezTo>
                      <a:pt x="11309" y="3314"/>
                      <a:pt x="11309" y="3314"/>
                      <a:pt x="11309" y="3314"/>
                    </a:cubicBezTo>
                    <a:cubicBezTo>
                      <a:pt x="11309" y="3723"/>
                      <a:pt x="11309" y="3723"/>
                      <a:pt x="11309" y="3723"/>
                    </a:cubicBezTo>
                    <a:cubicBezTo>
                      <a:pt x="12430" y="3723"/>
                      <a:pt x="13347" y="3877"/>
                      <a:pt x="13856" y="4081"/>
                    </a:cubicBezTo>
                    <a:cubicBezTo>
                      <a:pt x="14467" y="4337"/>
                      <a:pt x="14875" y="4645"/>
                      <a:pt x="15079" y="5054"/>
                    </a:cubicBezTo>
                    <a:cubicBezTo>
                      <a:pt x="12328" y="5259"/>
                      <a:pt x="12328" y="5259"/>
                      <a:pt x="12328" y="5259"/>
                    </a:cubicBezTo>
                    <a:cubicBezTo>
                      <a:pt x="12124" y="5105"/>
                      <a:pt x="12022" y="4952"/>
                      <a:pt x="11920" y="4900"/>
                    </a:cubicBezTo>
                    <a:cubicBezTo>
                      <a:pt x="11818" y="4849"/>
                      <a:pt x="11615" y="4747"/>
                      <a:pt x="11309" y="4696"/>
                    </a:cubicBezTo>
                    <a:cubicBezTo>
                      <a:pt x="11309" y="5771"/>
                      <a:pt x="11309" y="5771"/>
                      <a:pt x="11309" y="5771"/>
                    </a:cubicBezTo>
                    <a:cubicBezTo>
                      <a:pt x="12837" y="5975"/>
                      <a:pt x="13856" y="6180"/>
                      <a:pt x="14366" y="6436"/>
                    </a:cubicBezTo>
                    <a:cubicBezTo>
                      <a:pt x="15079" y="6692"/>
                      <a:pt x="15384" y="7101"/>
                      <a:pt x="15384" y="7562"/>
                    </a:cubicBezTo>
                    <a:cubicBezTo>
                      <a:pt x="15384" y="7818"/>
                      <a:pt x="15283" y="8074"/>
                      <a:pt x="14977" y="8330"/>
                    </a:cubicBezTo>
                    <a:close/>
                  </a:path>
                </a:pathLst>
              </a:custGeom>
              <a:gradFill rotWithShape="0">
                <a:gsLst>
                  <a:gs pos="0">
                    <a:srgbClr val="FFFFFF"/>
                  </a:gs>
                  <a:gs pos="50000">
                    <a:srgbClr val="D5D5D5"/>
                  </a:gs>
                  <a:gs pos="100000">
                    <a:srgbClr val="949494"/>
                  </a:gs>
                </a:gsLst>
                <a:lin ang="5400000"/>
              </a:gradFill>
              <a:ln w="9525" cap="flat" cmpd="sng">
                <a:noFill/>
                <a:prstDash val="solid"/>
                <a:round/>
                <a:headEnd/>
                <a:tailEnd/>
              </a:ln>
              <a:effectLst/>
            </p:spPr>
            <p:txBody>
              <a:bodyPr lIns="72248" tIns="72248" rIns="72248" bIns="72248" anchor="ctr"/>
              <a:lstStyle/>
              <a:p>
                <a:endParaRPr lang="en-US" dirty="0"/>
              </a:p>
            </p:txBody>
          </p:sp>
          <p:sp>
            <p:nvSpPr>
              <p:cNvPr id="5171" name="AutoShape 51"/>
              <p:cNvSpPr>
                <a:spLocks/>
              </p:cNvSpPr>
              <p:nvPr/>
            </p:nvSpPr>
            <p:spPr bwMode="auto">
              <a:xfrm>
                <a:off x="67" y="66"/>
                <a:ext cx="4" cy="7"/>
              </a:xfrm>
              <a:custGeom>
                <a:avLst/>
                <a:gdLst>
                  <a:gd name="T0" fmla="*/ 2 w 21600"/>
                  <a:gd name="T1" fmla="*/ 4 h 21600"/>
                  <a:gd name="T2" fmla="*/ 2 w 21600"/>
                  <a:gd name="T3" fmla="*/ 4 h 21600"/>
                  <a:gd name="T4" fmla="*/ 2 w 21600"/>
                  <a:gd name="T5" fmla="*/ 4 h 21600"/>
                  <a:gd name="T6" fmla="*/ 2 w 21600"/>
                  <a:gd name="T7" fmla="*/ 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0" y="21600"/>
                      <a:pt x="0" y="21600"/>
                      <a:pt x="0" y="21600"/>
                    </a:cubicBezTo>
                    <a:cubicBezTo>
                      <a:pt x="9000" y="20700"/>
                      <a:pt x="14400" y="18899"/>
                      <a:pt x="18000" y="17100"/>
                    </a:cubicBezTo>
                    <a:cubicBezTo>
                      <a:pt x="19800" y="15299"/>
                      <a:pt x="21600" y="12599"/>
                      <a:pt x="21600" y="10799"/>
                    </a:cubicBezTo>
                    <a:cubicBezTo>
                      <a:pt x="21600" y="8099"/>
                      <a:pt x="21600" y="6299"/>
                      <a:pt x="18000" y="4499"/>
                    </a:cubicBezTo>
                    <a:cubicBezTo>
                      <a:pt x="14400" y="2699"/>
                      <a:pt x="9000" y="1799"/>
                      <a:pt x="0" y="0"/>
                    </a:cubicBezTo>
                    <a:close/>
                  </a:path>
                </a:pathLst>
              </a:custGeom>
              <a:gradFill rotWithShape="0">
                <a:gsLst>
                  <a:gs pos="0">
                    <a:srgbClr val="FFFFFF"/>
                  </a:gs>
                  <a:gs pos="50000">
                    <a:srgbClr val="D5D5D5"/>
                  </a:gs>
                  <a:gs pos="100000">
                    <a:srgbClr val="949494"/>
                  </a:gs>
                </a:gsLst>
                <a:lin ang="5400000"/>
              </a:gradFill>
              <a:ln w="9525" cap="flat" cmpd="sng">
                <a:noFill/>
                <a:prstDash val="solid"/>
                <a:round/>
                <a:headEnd/>
                <a:tailEnd/>
              </a:ln>
              <a:effectLst/>
            </p:spPr>
            <p:txBody>
              <a:bodyPr lIns="72248" tIns="72248" rIns="72248" bIns="72248" anchor="ctr"/>
              <a:lstStyle/>
              <a:p>
                <a:endParaRPr lang="en-US" dirty="0"/>
              </a:p>
            </p:txBody>
          </p:sp>
        </p:grpSp>
      </p:grpSp>
      <p:grpSp>
        <p:nvGrpSpPr>
          <p:cNvPr id="9" name="Group 52"/>
          <p:cNvGrpSpPr>
            <a:grpSpLocks/>
          </p:cNvGrpSpPr>
          <p:nvPr/>
        </p:nvGrpSpPr>
        <p:grpSpPr bwMode="auto">
          <a:xfrm>
            <a:off x="1475657" y="3385065"/>
            <a:ext cx="1760265" cy="2437812"/>
            <a:chOff x="-27" y="0"/>
            <a:chExt cx="198" cy="273"/>
          </a:xfrm>
        </p:grpSpPr>
        <p:sp>
          <p:nvSpPr>
            <p:cNvPr id="5173" name="Line 53"/>
            <p:cNvSpPr>
              <a:spLocks noChangeShapeType="1"/>
            </p:cNvSpPr>
            <p:nvPr/>
          </p:nvSpPr>
          <p:spPr bwMode="auto">
            <a:xfrm>
              <a:off x="72" y="0"/>
              <a:ext cx="1" cy="165"/>
            </a:xfrm>
            <a:prstGeom prst="line">
              <a:avLst/>
            </a:prstGeom>
            <a:noFill/>
            <a:ln w="27093"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10709">
                <a:defRPr/>
              </a:pPr>
              <a:endParaRPr lang="en-US" dirty="0">
                <a:latin typeface="Helvetica Light" charset="0"/>
                <a:ea typeface="ＭＳ Ｐゴシック" charset="0"/>
                <a:cs typeface="Helvetica Light" charset="0"/>
                <a:sym typeface="Helvetica Light" charset="0"/>
              </a:endParaRPr>
            </a:p>
          </p:txBody>
        </p:sp>
        <p:sp>
          <p:nvSpPr>
            <p:cNvPr id="5174" name="Line 54"/>
            <p:cNvSpPr>
              <a:spLocks noChangeShapeType="1"/>
            </p:cNvSpPr>
            <p:nvPr/>
          </p:nvSpPr>
          <p:spPr bwMode="auto">
            <a:xfrm>
              <a:off x="73" y="165"/>
              <a:ext cx="0" cy="41"/>
            </a:xfrm>
            <a:prstGeom prst="line">
              <a:avLst/>
            </a:prstGeom>
            <a:noFill/>
            <a:ln w="27093" cap="flat" cmpd="sng">
              <a:solidFill>
                <a:srgbClr val="CC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10709">
                <a:defRPr/>
              </a:pPr>
              <a:endParaRPr lang="en-US" dirty="0">
                <a:latin typeface="Helvetica Light" charset="0"/>
                <a:ea typeface="ＭＳ Ｐゴシック" charset="0"/>
                <a:cs typeface="Helvetica Light" charset="0"/>
                <a:sym typeface="Helvetica Light" charset="0"/>
              </a:endParaRPr>
            </a:p>
          </p:txBody>
        </p:sp>
        <p:sp>
          <p:nvSpPr>
            <p:cNvPr id="5175" name="Rectangle 55"/>
            <p:cNvSpPr>
              <a:spLocks/>
            </p:cNvSpPr>
            <p:nvPr/>
          </p:nvSpPr>
          <p:spPr bwMode="auto">
            <a:xfrm>
              <a:off x="-27" y="216"/>
              <a:ext cx="198" cy="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914051">
                <a:lnSpc>
                  <a:spcPct val="90000"/>
                </a:lnSpc>
                <a:defRPr/>
              </a:pPr>
              <a:r>
                <a:rPr lang="en-US" dirty="0">
                  <a:solidFill>
                    <a:srgbClr val="323232"/>
                  </a:solidFill>
                  <a:latin typeface="Arial" charset="0"/>
                  <a:ea typeface="ＭＳ Ｐゴシック" charset="0"/>
                  <a:cs typeface="Arial" charset="0"/>
                  <a:sym typeface="Arial" charset="0"/>
                </a:rPr>
                <a:t>Point of </a:t>
              </a:r>
            </a:p>
            <a:p>
              <a:pPr algn="ctr" defTabSz="914051">
                <a:lnSpc>
                  <a:spcPct val="90000"/>
                </a:lnSpc>
                <a:defRPr/>
              </a:pPr>
              <a:r>
                <a:rPr lang="en-US" b="1" dirty="0" smtClean="0">
                  <a:solidFill>
                    <a:srgbClr val="CC0000"/>
                  </a:solidFill>
                  <a:latin typeface="Arial" charset="0"/>
                  <a:ea typeface="ＭＳ Ｐゴシック" charset="0"/>
                  <a:cs typeface="Arial" charset="0"/>
                  <a:sym typeface="Arial" charset="0"/>
                </a:rPr>
                <a:t>Customer Service</a:t>
              </a:r>
              <a:endParaRPr lang="en-US" dirty="0">
                <a:latin typeface="Helvetica Light" charset="0"/>
                <a:ea typeface="ＭＳ Ｐゴシック" charset="0"/>
                <a:cs typeface="Helvetica Light" charset="0"/>
                <a:sym typeface="Helvetica Light" charset="0"/>
              </a:endParaRPr>
            </a:p>
          </p:txBody>
        </p:sp>
      </p:grpSp>
      <p:grpSp>
        <p:nvGrpSpPr>
          <p:cNvPr id="10" name="Group 56"/>
          <p:cNvGrpSpPr>
            <a:grpSpLocks/>
          </p:cNvGrpSpPr>
          <p:nvPr/>
        </p:nvGrpSpPr>
        <p:grpSpPr bwMode="auto">
          <a:xfrm>
            <a:off x="5870986" y="3407389"/>
            <a:ext cx="1715617" cy="2437812"/>
            <a:chOff x="-26" y="0"/>
            <a:chExt cx="193" cy="273"/>
          </a:xfrm>
        </p:grpSpPr>
        <p:sp>
          <p:nvSpPr>
            <p:cNvPr id="5177" name="Line 57"/>
            <p:cNvSpPr>
              <a:spLocks noChangeShapeType="1"/>
            </p:cNvSpPr>
            <p:nvPr/>
          </p:nvSpPr>
          <p:spPr bwMode="auto">
            <a:xfrm>
              <a:off x="72" y="0"/>
              <a:ext cx="1" cy="165"/>
            </a:xfrm>
            <a:prstGeom prst="line">
              <a:avLst/>
            </a:prstGeom>
            <a:noFill/>
            <a:ln w="27093"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10709">
                <a:defRPr/>
              </a:pPr>
              <a:endParaRPr lang="en-US" dirty="0">
                <a:latin typeface="Helvetica Light" charset="0"/>
                <a:ea typeface="ＭＳ Ｐゴシック" charset="0"/>
                <a:cs typeface="Helvetica Light" charset="0"/>
                <a:sym typeface="Helvetica Light" charset="0"/>
              </a:endParaRPr>
            </a:p>
          </p:txBody>
        </p:sp>
        <p:sp>
          <p:nvSpPr>
            <p:cNvPr id="5178" name="Line 58"/>
            <p:cNvSpPr>
              <a:spLocks noChangeShapeType="1"/>
            </p:cNvSpPr>
            <p:nvPr/>
          </p:nvSpPr>
          <p:spPr bwMode="auto">
            <a:xfrm>
              <a:off x="73" y="165"/>
              <a:ext cx="0" cy="41"/>
            </a:xfrm>
            <a:prstGeom prst="line">
              <a:avLst/>
            </a:prstGeom>
            <a:noFill/>
            <a:ln w="27093" cap="flat" cmpd="sng">
              <a:solidFill>
                <a:srgbClr val="CC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10709">
                <a:defRPr/>
              </a:pPr>
              <a:endParaRPr lang="en-US" dirty="0">
                <a:latin typeface="Helvetica Light" charset="0"/>
                <a:ea typeface="ＭＳ Ｐゴシック" charset="0"/>
                <a:cs typeface="Helvetica Light" charset="0"/>
                <a:sym typeface="Helvetica Light" charset="0"/>
              </a:endParaRPr>
            </a:p>
          </p:txBody>
        </p:sp>
        <p:sp>
          <p:nvSpPr>
            <p:cNvPr id="5179" name="Rectangle 59"/>
            <p:cNvSpPr>
              <a:spLocks/>
            </p:cNvSpPr>
            <p:nvPr/>
          </p:nvSpPr>
          <p:spPr bwMode="auto">
            <a:xfrm>
              <a:off x="-26" y="216"/>
              <a:ext cx="193" cy="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914051">
                <a:lnSpc>
                  <a:spcPct val="90000"/>
                </a:lnSpc>
                <a:defRPr/>
              </a:pPr>
              <a:r>
                <a:rPr lang="en-US" dirty="0">
                  <a:solidFill>
                    <a:srgbClr val="323232"/>
                  </a:solidFill>
                  <a:latin typeface="Arial" charset="0"/>
                  <a:ea typeface="ＭＳ Ｐゴシック" charset="0"/>
                  <a:cs typeface="Arial" charset="0"/>
                  <a:sym typeface="Arial" charset="0"/>
                </a:rPr>
                <a:t>Point of </a:t>
              </a:r>
            </a:p>
            <a:p>
              <a:pPr algn="ctr" defTabSz="914051">
                <a:lnSpc>
                  <a:spcPct val="90000"/>
                </a:lnSpc>
                <a:defRPr/>
              </a:pPr>
              <a:r>
                <a:rPr lang="en-US" b="1" dirty="0" smtClean="0">
                  <a:solidFill>
                    <a:srgbClr val="CC0000"/>
                  </a:solidFill>
                  <a:latin typeface="Arial" charset="0"/>
                  <a:ea typeface="ＭＳ Ｐゴシック" charset="0"/>
                  <a:cs typeface="Arial" charset="0"/>
                  <a:sym typeface="Arial" charset="0"/>
                </a:rPr>
                <a:t>Employee Productivity</a:t>
              </a:r>
              <a:endParaRPr lang="en-US" dirty="0">
                <a:latin typeface="Helvetica Light" charset="0"/>
                <a:ea typeface="ＭＳ Ｐゴシック" charset="0"/>
                <a:cs typeface="Helvetica Light" charset="0"/>
                <a:sym typeface="Helvetica Light" charset="0"/>
              </a:endParaRPr>
            </a:p>
          </p:txBody>
        </p:sp>
      </p:grpSp>
      <p:grpSp>
        <p:nvGrpSpPr>
          <p:cNvPr id="11" name="Group 60"/>
          <p:cNvGrpSpPr>
            <a:grpSpLocks/>
          </p:cNvGrpSpPr>
          <p:nvPr/>
        </p:nvGrpSpPr>
        <p:grpSpPr bwMode="auto">
          <a:xfrm>
            <a:off x="2914427" y="1720796"/>
            <a:ext cx="3314030" cy="3331889"/>
            <a:chOff x="0" y="0"/>
            <a:chExt cx="372" cy="374"/>
          </a:xfrm>
        </p:grpSpPr>
        <p:grpSp>
          <p:nvGrpSpPr>
            <p:cNvPr id="12" name="Group 61"/>
            <p:cNvGrpSpPr>
              <a:grpSpLocks/>
            </p:cNvGrpSpPr>
            <p:nvPr/>
          </p:nvGrpSpPr>
          <p:grpSpPr bwMode="auto">
            <a:xfrm>
              <a:off x="0" y="0"/>
              <a:ext cx="372" cy="374"/>
              <a:chOff x="0" y="0"/>
              <a:chExt cx="372" cy="374"/>
            </a:xfrm>
          </p:grpSpPr>
          <p:sp>
            <p:nvSpPr>
              <p:cNvPr id="5182" name="AutoShape 62"/>
              <p:cNvSpPr>
                <a:spLocks/>
              </p:cNvSpPr>
              <p:nvPr/>
            </p:nvSpPr>
            <p:spPr bwMode="auto">
              <a:xfrm>
                <a:off x="241" y="27"/>
                <a:ext cx="131" cy="156"/>
              </a:xfrm>
              <a:custGeom>
                <a:avLst/>
                <a:gdLst>
                  <a:gd name="T0" fmla="*/ 66 w 21600"/>
                  <a:gd name="T1" fmla="*/ 78 h 21600"/>
                  <a:gd name="T2" fmla="*/ 66 w 21600"/>
                  <a:gd name="T3" fmla="*/ 78 h 21600"/>
                  <a:gd name="T4" fmla="*/ 66 w 21600"/>
                  <a:gd name="T5" fmla="*/ 78 h 21600"/>
                  <a:gd name="T6" fmla="*/ 66 w 21600"/>
                  <a:gd name="T7" fmla="*/ 7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600"/>
                    </a:moveTo>
                    <a:cubicBezTo>
                      <a:pt x="21600" y="12689"/>
                      <a:pt x="15923" y="4456"/>
                      <a:pt x="6703" y="0"/>
                    </a:cubicBezTo>
                    <a:lnTo>
                      <a:pt x="0" y="9720"/>
                    </a:lnTo>
                    <a:cubicBezTo>
                      <a:pt x="5070" y="12171"/>
                      <a:pt x="8192" y="16698"/>
                      <a:pt x="8192" y="21600"/>
                    </a:cubicBezTo>
                    <a:lnTo>
                      <a:pt x="21600" y="21600"/>
                    </a:lnTo>
                    <a:close/>
                  </a:path>
                </a:pathLst>
              </a:custGeom>
              <a:gradFill rotWithShape="0">
                <a:gsLst>
                  <a:gs pos="0">
                    <a:srgbClr val="F2F2F2"/>
                  </a:gs>
                  <a:gs pos="50000">
                    <a:srgbClr val="CBCBCB"/>
                  </a:gs>
                  <a:gs pos="100000">
                    <a:srgbClr val="8C8C8C"/>
                  </a:gs>
                </a:gsLst>
                <a:lin ang="5400000"/>
              </a:gradFill>
              <a:ln w="3175" cap="flat" cmpd="sng">
                <a:noFill/>
                <a:prstDash val="solid"/>
                <a:round/>
                <a:headEnd/>
                <a:tailEnd/>
              </a:ln>
              <a:effectLst/>
            </p:spPr>
            <p:txBody>
              <a:bodyPr lIns="72248" tIns="72248" rIns="72248" bIns="72248" anchor="ctr"/>
              <a:lstStyle/>
              <a:p>
                <a:endParaRPr lang="en-US" dirty="0"/>
              </a:p>
            </p:txBody>
          </p:sp>
          <p:sp>
            <p:nvSpPr>
              <p:cNvPr id="5183" name="AutoShape 63"/>
              <p:cNvSpPr>
                <a:spLocks/>
              </p:cNvSpPr>
              <p:nvPr/>
            </p:nvSpPr>
            <p:spPr bwMode="auto">
              <a:xfrm>
                <a:off x="241" y="190"/>
                <a:ext cx="131" cy="156"/>
              </a:xfrm>
              <a:custGeom>
                <a:avLst/>
                <a:gdLst>
                  <a:gd name="T0" fmla="*/ 66 w 21600"/>
                  <a:gd name="T1" fmla="*/ 78 h 21600"/>
                  <a:gd name="T2" fmla="*/ 66 w 21600"/>
                  <a:gd name="T3" fmla="*/ 78 h 21600"/>
                  <a:gd name="T4" fmla="*/ 66 w 21600"/>
                  <a:gd name="T5" fmla="*/ 78 h 21600"/>
                  <a:gd name="T6" fmla="*/ 66 w 21600"/>
                  <a:gd name="T7" fmla="*/ 7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6703" y="21600"/>
                    </a:moveTo>
                    <a:cubicBezTo>
                      <a:pt x="15923" y="17143"/>
                      <a:pt x="21600" y="8910"/>
                      <a:pt x="21600" y="0"/>
                    </a:cubicBezTo>
                    <a:lnTo>
                      <a:pt x="8192" y="0"/>
                    </a:lnTo>
                    <a:cubicBezTo>
                      <a:pt x="8192" y="4901"/>
                      <a:pt x="5070" y="9428"/>
                      <a:pt x="0" y="11879"/>
                    </a:cubicBezTo>
                    <a:lnTo>
                      <a:pt x="6703" y="21600"/>
                    </a:lnTo>
                    <a:close/>
                  </a:path>
                </a:pathLst>
              </a:custGeom>
              <a:gradFill rotWithShape="0">
                <a:gsLst>
                  <a:gs pos="0">
                    <a:srgbClr val="F2F2F2"/>
                  </a:gs>
                  <a:gs pos="50000">
                    <a:srgbClr val="CBCBCB"/>
                  </a:gs>
                  <a:gs pos="100000">
                    <a:srgbClr val="8C8C8C"/>
                  </a:gs>
                </a:gsLst>
                <a:lin ang="5400000"/>
              </a:gradFill>
              <a:ln w="3175" cap="flat" cmpd="sng">
                <a:noFill/>
                <a:prstDash val="solid"/>
                <a:round/>
                <a:headEnd/>
                <a:tailEnd/>
              </a:ln>
              <a:effectLst/>
            </p:spPr>
            <p:txBody>
              <a:bodyPr lIns="72248" tIns="72248" rIns="72248" bIns="72248" anchor="ctr"/>
              <a:lstStyle/>
              <a:p>
                <a:endParaRPr lang="en-US" dirty="0"/>
              </a:p>
            </p:txBody>
          </p:sp>
          <p:sp>
            <p:nvSpPr>
              <p:cNvPr id="5184" name="AutoShape 64"/>
              <p:cNvSpPr>
                <a:spLocks/>
              </p:cNvSpPr>
              <p:nvPr/>
            </p:nvSpPr>
            <p:spPr bwMode="auto">
              <a:xfrm>
                <a:off x="95" y="279"/>
                <a:ext cx="181" cy="95"/>
              </a:xfrm>
              <a:custGeom>
                <a:avLst/>
                <a:gdLst>
                  <a:gd name="T0" fmla="*/ 91 w 21600"/>
                  <a:gd name="T1" fmla="*/ 48 h 19902"/>
                  <a:gd name="T2" fmla="*/ 91 w 21600"/>
                  <a:gd name="T3" fmla="*/ 48 h 19902"/>
                  <a:gd name="T4" fmla="*/ 91 w 21600"/>
                  <a:gd name="T5" fmla="*/ 48 h 19902"/>
                  <a:gd name="T6" fmla="*/ 91 w 21600"/>
                  <a:gd name="T7" fmla="*/ 48 h 199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19902">
                    <a:moveTo>
                      <a:pt x="0" y="14809"/>
                    </a:moveTo>
                    <a:cubicBezTo>
                      <a:pt x="6683" y="21600"/>
                      <a:pt x="14916" y="21600"/>
                      <a:pt x="21600" y="14809"/>
                    </a:cubicBezTo>
                    <a:lnTo>
                      <a:pt x="16740" y="0"/>
                    </a:lnTo>
                    <a:cubicBezTo>
                      <a:pt x="13064" y="3733"/>
                      <a:pt x="8535" y="3733"/>
                      <a:pt x="4859" y="0"/>
                    </a:cubicBezTo>
                    <a:lnTo>
                      <a:pt x="0" y="14809"/>
                    </a:lnTo>
                    <a:close/>
                  </a:path>
                </a:pathLst>
              </a:custGeom>
              <a:gradFill rotWithShape="0">
                <a:gsLst>
                  <a:gs pos="0">
                    <a:srgbClr val="F2F2F2"/>
                  </a:gs>
                  <a:gs pos="50000">
                    <a:srgbClr val="CBCBCB"/>
                  </a:gs>
                  <a:gs pos="100000">
                    <a:srgbClr val="8C8C8C"/>
                  </a:gs>
                </a:gsLst>
                <a:lin ang="5400000"/>
              </a:gradFill>
              <a:ln w="3175" cap="flat" cmpd="sng">
                <a:noFill/>
                <a:prstDash val="solid"/>
                <a:round/>
                <a:headEnd/>
                <a:tailEnd/>
              </a:ln>
              <a:effectLst/>
            </p:spPr>
            <p:txBody>
              <a:bodyPr lIns="72248" tIns="72248" rIns="72248" bIns="72248" anchor="ctr"/>
              <a:lstStyle/>
              <a:p>
                <a:endParaRPr lang="en-US" dirty="0"/>
              </a:p>
            </p:txBody>
          </p:sp>
          <p:sp>
            <p:nvSpPr>
              <p:cNvPr id="5185" name="AutoShape 65"/>
              <p:cNvSpPr>
                <a:spLocks/>
              </p:cNvSpPr>
              <p:nvPr/>
            </p:nvSpPr>
            <p:spPr bwMode="auto">
              <a:xfrm>
                <a:off x="0" y="190"/>
                <a:ext cx="130" cy="156"/>
              </a:xfrm>
              <a:custGeom>
                <a:avLst/>
                <a:gdLst>
                  <a:gd name="T0" fmla="*/ 65 w 21600"/>
                  <a:gd name="T1" fmla="*/ 78 h 21600"/>
                  <a:gd name="T2" fmla="*/ 65 w 21600"/>
                  <a:gd name="T3" fmla="*/ 78 h 21600"/>
                  <a:gd name="T4" fmla="*/ 65 w 21600"/>
                  <a:gd name="T5" fmla="*/ 78 h 21600"/>
                  <a:gd name="T6" fmla="*/ 65 w 21600"/>
                  <a:gd name="T7" fmla="*/ 7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0" y="8910"/>
                      <a:pt x="5678" y="17143"/>
                      <a:pt x="14897" y="21600"/>
                    </a:cubicBezTo>
                    <a:lnTo>
                      <a:pt x="21600" y="11879"/>
                    </a:lnTo>
                    <a:cubicBezTo>
                      <a:pt x="16529" y="9428"/>
                      <a:pt x="13405" y="4901"/>
                      <a:pt x="13405" y="0"/>
                    </a:cubicBezTo>
                    <a:lnTo>
                      <a:pt x="0" y="0"/>
                    </a:lnTo>
                    <a:close/>
                  </a:path>
                </a:pathLst>
              </a:custGeom>
              <a:gradFill rotWithShape="0">
                <a:gsLst>
                  <a:gs pos="0">
                    <a:srgbClr val="F2F2F2"/>
                  </a:gs>
                  <a:gs pos="50000">
                    <a:srgbClr val="CBCBCB"/>
                  </a:gs>
                  <a:gs pos="100000">
                    <a:srgbClr val="8C8C8C"/>
                  </a:gs>
                </a:gsLst>
                <a:lin ang="5400000"/>
              </a:gradFill>
              <a:ln w="3175" cap="flat" cmpd="sng">
                <a:noFill/>
                <a:prstDash val="solid"/>
                <a:round/>
                <a:headEnd/>
                <a:tailEnd/>
              </a:ln>
              <a:effectLst/>
            </p:spPr>
            <p:txBody>
              <a:bodyPr lIns="72248" tIns="72248" rIns="72248" bIns="72248" anchor="ctr"/>
              <a:lstStyle/>
              <a:p>
                <a:endParaRPr lang="en-US" dirty="0"/>
              </a:p>
            </p:txBody>
          </p:sp>
          <p:sp>
            <p:nvSpPr>
              <p:cNvPr id="5186" name="AutoShape 66"/>
              <p:cNvSpPr>
                <a:spLocks/>
              </p:cNvSpPr>
              <p:nvPr/>
            </p:nvSpPr>
            <p:spPr bwMode="auto">
              <a:xfrm>
                <a:off x="0" y="27"/>
                <a:ext cx="130" cy="156"/>
              </a:xfrm>
              <a:custGeom>
                <a:avLst/>
                <a:gdLst>
                  <a:gd name="T0" fmla="*/ 65 w 21600"/>
                  <a:gd name="T1" fmla="*/ 78 h 21600"/>
                  <a:gd name="T2" fmla="*/ 65 w 21600"/>
                  <a:gd name="T3" fmla="*/ 78 h 21600"/>
                  <a:gd name="T4" fmla="*/ 65 w 21600"/>
                  <a:gd name="T5" fmla="*/ 78 h 21600"/>
                  <a:gd name="T6" fmla="*/ 65 w 21600"/>
                  <a:gd name="T7" fmla="*/ 7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4896" y="0"/>
                    </a:moveTo>
                    <a:cubicBezTo>
                      <a:pt x="5677" y="4455"/>
                      <a:pt x="0" y="12688"/>
                      <a:pt x="0" y="21600"/>
                    </a:cubicBezTo>
                    <a:lnTo>
                      <a:pt x="13406" y="21600"/>
                    </a:lnTo>
                    <a:cubicBezTo>
                      <a:pt x="13406" y="16698"/>
                      <a:pt x="16529" y="12170"/>
                      <a:pt x="21600" y="9719"/>
                    </a:cubicBezTo>
                    <a:lnTo>
                      <a:pt x="14896" y="0"/>
                    </a:lnTo>
                    <a:close/>
                  </a:path>
                </a:pathLst>
              </a:custGeom>
              <a:gradFill rotWithShape="0">
                <a:gsLst>
                  <a:gs pos="0">
                    <a:srgbClr val="F2F2F2"/>
                  </a:gs>
                  <a:gs pos="50000">
                    <a:srgbClr val="CBCBCB"/>
                  </a:gs>
                  <a:gs pos="100000">
                    <a:srgbClr val="8C8C8C"/>
                  </a:gs>
                </a:gsLst>
                <a:lin ang="5400000"/>
              </a:gradFill>
              <a:ln w="3175" cap="flat" cmpd="sng">
                <a:noFill/>
                <a:prstDash val="solid"/>
                <a:round/>
                <a:headEnd/>
                <a:tailEnd/>
              </a:ln>
              <a:effectLst/>
            </p:spPr>
            <p:txBody>
              <a:bodyPr lIns="72248" tIns="72248" rIns="72248" bIns="72248" anchor="ctr"/>
              <a:lstStyle/>
              <a:p>
                <a:endParaRPr lang="en-US" dirty="0"/>
              </a:p>
            </p:txBody>
          </p:sp>
          <p:sp>
            <p:nvSpPr>
              <p:cNvPr id="5187" name="AutoShape 67"/>
              <p:cNvSpPr>
                <a:spLocks/>
              </p:cNvSpPr>
              <p:nvPr/>
            </p:nvSpPr>
            <p:spPr bwMode="auto">
              <a:xfrm>
                <a:off x="95" y="0"/>
                <a:ext cx="181" cy="94"/>
              </a:xfrm>
              <a:custGeom>
                <a:avLst/>
                <a:gdLst>
                  <a:gd name="T0" fmla="*/ 91 w 21600"/>
                  <a:gd name="T1" fmla="*/ 55 h 19902"/>
                  <a:gd name="T2" fmla="*/ 91 w 21600"/>
                  <a:gd name="T3" fmla="*/ 55 h 19902"/>
                  <a:gd name="T4" fmla="*/ 91 w 21600"/>
                  <a:gd name="T5" fmla="*/ 55 h 19902"/>
                  <a:gd name="T6" fmla="*/ 91 w 21600"/>
                  <a:gd name="T7" fmla="*/ 55 h 199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19902">
                    <a:moveTo>
                      <a:pt x="21600" y="5093"/>
                    </a:moveTo>
                    <a:cubicBezTo>
                      <a:pt x="14916" y="-1698"/>
                      <a:pt x="6683" y="-1698"/>
                      <a:pt x="0" y="5093"/>
                    </a:cubicBezTo>
                    <a:lnTo>
                      <a:pt x="4859" y="19902"/>
                    </a:lnTo>
                    <a:cubicBezTo>
                      <a:pt x="8535" y="16171"/>
                      <a:pt x="13064" y="16171"/>
                      <a:pt x="16740" y="19902"/>
                    </a:cubicBezTo>
                    <a:lnTo>
                      <a:pt x="21600" y="5093"/>
                    </a:lnTo>
                    <a:close/>
                  </a:path>
                </a:pathLst>
              </a:custGeom>
              <a:gradFill rotWithShape="0">
                <a:gsLst>
                  <a:gs pos="0">
                    <a:srgbClr val="F2F2F2"/>
                  </a:gs>
                  <a:gs pos="50000">
                    <a:srgbClr val="CBCBCB"/>
                  </a:gs>
                  <a:gs pos="100000">
                    <a:srgbClr val="8C8C8C"/>
                  </a:gs>
                </a:gsLst>
                <a:lin ang="5400000"/>
              </a:gradFill>
              <a:ln w="3175" cap="flat" cmpd="sng">
                <a:noFill/>
                <a:prstDash val="solid"/>
                <a:round/>
                <a:headEnd/>
                <a:tailEnd/>
              </a:ln>
              <a:effectLst/>
            </p:spPr>
            <p:txBody>
              <a:bodyPr lIns="72248" tIns="72248" rIns="72248" bIns="72248" anchor="ctr"/>
              <a:lstStyle/>
              <a:p>
                <a:endParaRPr lang="en-US" dirty="0"/>
              </a:p>
            </p:txBody>
          </p:sp>
        </p:grpSp>
        <p:grpSp>
          <p:nvGrpSpPr>
            <p:cNvPr id="13" name="Group 68"/>
            <p:cNvGrpSpPr>
              <a:grpSpLocks/>
            </p:cNvGrpSpPr>
            <p:nvPr/>
          </p:nvGrpSpPr>
          <p:grpSpPr bwMode="auto">
            <a:xfrm>
              <a:off x="43" y="29"/>
              <a:ext cx="278" cy="325"/>
              <a:chOff x="24" y="0"/>
              <a:chExt cx="278" cy="324"/>
            </a:xfrm>
          </p:grpSpPr>
          <p:sp>
            <p:nvSpPr>
              <p:cNvPr id="5189" name="Rectangle 69"/>
              <p:cNvSpPr>
                <a:spLocks/>
              </p:cNvSpPr>
              <p:nvPr/>
            </p:nvSpPr>
            <p:spPr bwMode="auto">
              <a:xfrm rot="3699759">
                <a:off x="-15" y="210"/>
                <a:ext cx="114" cy="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914051">
                  <a:lnSpc>
                    <a:spcPct val="90000"/>
                  </a:lnSpc>
                  <a:defRPr/>
                </a:pPr>
                <a:r>
                  <a:rPr lang="en-US" sz="1100" b="1" dirty="0">
                    <a:solidFill>
                      <a:srgbClr val="323232"/>
                    </a:solidFill>
                    <a:latin typeface="Arial" charset="0"/>
                    <a:ea typeface="ＭＳ Ｐゴシック" charset="0"/>
                    <a:cs typeface="Arial" charset="0"/>
                    <a:sym typeface="Arial" charset="0"/>
                  </a:rPr>
                  <a:t>ECONOMY</a:t>
                </a:r>
                <a:endParaRPr lang="en-US" b="1" dirty="0">
                  <a:latin typeface="Helvetica Light" charset="0"/>
                  <a:ea typeface="ＭＳ Ｐゴシック" charset="0"/>
                  <a:cs typeface="Helvetica Light" charset="0"/>
                  <a:sym typeface="Helvetica Light" charset="0"/>
                </a:endParaRPr>
              </a:p>
            </p:txBody>
          </p:sp>
          <p:sp>
            <p:nvSpPr>
              <p:cNvPr id="5190" name="Rectangle 70"/>
              <p:cNvSpPr>
                <a:spLocks/>
              </p:cNvSpPr>
              <p:nvPr/>
            </p:nvSpPr>
            <p:spPr bwMode="auto">
              <a:xfrm rot="18256168">
                <a:off x="239" y="222"/>
                <a:ext cx="102" cy="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914051">
                  <a:lnSpc>
                    <a:spcPct val="90000"/>
                  </a:lnSpc>
                  <a:defRPr/>
                </a:pPr>
                <a:r>
                  <a:rPr lang="en-US" sz="1100" b="1" dirty="0">
                    <a:solidFill>
                      <a:srgbClr val="323232"/>
                    </a:solidFill>
                    <a:latin typeface="Arial" charset="0"/>
                    <a:ea typeface="ＭＳ Ｐゴシック" charset="0"/>
                    <a:cs typeface="Arial" charset="0"/>
                    <a:sym typeface="Arial" charset="0"/>
                  </a:rPr>
                  <a:t>POLICY</a:t>
                </a:r>
                <a:endParaRPr lang="en-US" b="1" dirty="0">
                  <a:latin typeface="Helvetica Light" charset="0"/>
                  <a:ea typeface="ＭＳ Ｐゴシック" charset="0"/>
                  <a:cs typeface="Helvetica Light" charset="0"/>
                  <a:sym typeface="Helvetica Light" charset="0"/>
                </a:endParaRPr>
              </a:p>
            </p:txBody>
          </p:sp>
          <p:sp>
            <p:nvSpPr>
              <p:cNvPr id="5191" name="Rectangle 71"/>
              <p:cNvSpPr>
                <a:spLocks/>
              </p:cNvSpPr>
              <p:nvPr/>
            </p:nvSpPr>
            <p:spPr bwMode="auto">
              <a:xfrm>
                <a:off x="110" y="289"/>
                <a:ext cx="112" cy="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914051">
                  <a:lnSpc>
                    <a:spcPct val="90000"/>
                  </a:lnSpc>
                  <a:defRPr/>
                </a:pPr>
                <a:r>
                  <a:rPr lang="en-US" sz="1100" b="1" dirty="0">
                    <a:solidFill>
                      <a:srgbClr val="323232"/>
                    </a:solidFill>
                    <a:latin typeface="Arial" charset="0"/>
                    <a:ea typeface="ＭＳ Ｐゴシック" charset="0"/>
                    <a:cs typeface="Arial" charset="0"/>
                    <a:sym typeface="Arial" charset="0"/>
                  </a:rPr>
                  <a:t>CLOUD</a:t>
                </a:r>
                <a:endParaRPr lang="en-US" b="1" dirty="0">
                  <a:latin typeface="Helvetica Light" charset="0"/>
                  <a:ea typeface="ＭＳ Ｐゴシック" charset="0"/>
                  <a:cs typeface="Helvetica Light" charset="0"/>
                  <a:sym typeface="Helvetica Light" charset="0"/>
                </a:endParaRPr>
              </a:p>
            </p:txBody>
          </p:sp>
          <p:sp>
            <p:nvSpPr>
              <p:cNvPr id="5192" name="Rectangle 72"/>
              <p:cNvSpPr>
                <a:spLocks/>
              </p:cNvSpPr>
              <p:nvPr/>
            </p:nvSpPr>
            <p:spPr bwMode="auto">
              <a:xfrm rot="3401536">
                <a:off x="238" y="78"/>
                <a:ext cx="109" cy="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914051">
                  <a:lnSpc>
                    <a:spcPct val="90000"/>
                  </a:lnSpc>
                  <a:defRPr/>
                </a:pPr>
                <a:r>
                  <a:rPr lang="en-US" sz="1100" b="1" dirty="0" smtClean="0">
                    <a:solidFill>
                      <a:srgbClr val="323232"/>
                    </a:solidFill>
                    <a:latin typeface="Arial" charset="0"/>
                    <a:ea typeface="ＭＳ Ｐゴシック" charset="0"/>
                    <a:cs typeface="Arial" charset="0"/>
                    <a:sym typeface="Arial" charset="0"/>
                  </a:rPr>
                  <a:t>MOBILITY</a:t>
                </a:r>
                <a:endParaRPr lang="en-US" b="1" dirty="0">
                  <a:latin typeface="Helvetica Light" charset="0"/>
                  <a:ea typeface="ＭＳ Ｐゴシック" charset="0"/>
                  <a:cs typeface="Helvetica Light" charset="0"/>
                  <a:sym typeface="Helvetica Light" charset="0"/>
                </a:endParaRPr>
              </a:p>
            </p:txBody>
          </p:sp>
          <p:sp>
            <p:nvSpPr>
              <p:cNvPr id="5193" name="Rectangle 73"/>
              <p:cNvSpPr>
                <a:spLocks/>
              </p:cNvSpPr>
              <p:nvPr/>
            </p:nvSpPr>
            <p:spPr bwMode="auto">
              <a:xfrm rot="17931464">
                <a:off x="-14" y="75"/>
                <a:ext cx="105" cy="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914051">
                  <a:lnSpc>
                    <a:spcPct val="90000"/>
                  </a:lnSpc>
                  <a:defRPr/>
                </a:pPr>
                <a:r>
                  <a:rPr lang="en-US" sz="1100" b="1" dirty="0">
                    <a:solidFill>
                      <a:srgbClr val="323232"/>
                    </a:solidFill>
                    <a:latin typeface="Arial" charset="0"/>
                    <a:ea typeface="ＭＳ Ｐゴシック" charset="0"/>
                    <a:cs typeface="Arial" charset="0"/>
                    <a:sym typeface="Arial" charset="0"/>
                  </a:rPr>
                  <a:t>SOCIAL</a:t>
                </a:r>
                <a:endParaRPr lang="en-US" b="1" dirty="0">
                  <a:latin typeface="Helvetica Light" charset="0"/>
                  <a:ea typeface="ＭＳ Ｐゴシック" charset="0"/>
                  <a:cs typeface="Helvetica Light" charset="0"/>
                  <a:sym typeface="Helvetica Light" charset="0"/>
                </a:endParaRPr>
              </a:p>
            </p:txBody>
          </p:sp>
          <p:sp>
            <p:nvSpPr>
              <p:cNvPr id="5194" name="Rectangle 74"/>
              <p:cNvSpPr>
                <a:spLocks/>
              </p:cNvSpPr>
              <p:nvPr/>
            </p:nvSpPr>
            <p:spPr bwMode="auto">
              <a:xfrm>
                <a:off x="128" y="0"/>
                <a:ext cx="87" cy="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914051">
                  <a:lnSpc>
                    <a:spcPct val="90000"/>
                  </a:lnSpc>
                  <a:defRPr/>
                </a:pPr>
                <a:r>
                  <a:rPr lang="en-US" sz="1100" b="1" dirty="0" smtClean="0">
                    <a:solidFill>
                      <a:srgbClr val="323232"/>
                    </a:solidFill>
                    <a:latin typeface="Arial" charset="0"/>
                    <a:ea typeface="ＭＳ Ｐゴシック" charset="0"/>
                    <a:cs typeface="Arial" charset="0"/>
                    <a:sym typeface="Arial" charset="0"/>
                  </a:rPr>
                  <a:t>BYOD</a:t>
                </a:r>
                <a:endParaRPr lang="en-US" b="1" dirty="0">
                  <a:latin typeface="Helvetica Light" charset="0"/>
                  <a:ea typeface="ＭＳ Ｐゴシック" charset="0"/>
                  <a:cs typeface="Helvetica Light" charset="0"/>
                  <a:sym typeface="Helvetica Light" charset="0"/>
                </a:endParaRPr>
              </a:p>
            </p:txBody>
          </p:sp>
        </p:grpSp>
      </p:grpSp>
      <p:sp>
        <p:nvSpPr>
          <p:cNvPr id="5195" name="AutoShape 75"/>
          <p:cNvSpPr>
            <a:spLocks/>
          </p:cNvSpPr>
          <p:nvPr/>
        </p:nvSpPr>
        <p:spPr bwMode="auto">
          <a:xfrm flipH="1">
            <a:off x="2195903" y="3165172"/>
            <a:ext cx="320040" cy="431973"/>
          </a:xfrm>
          <a:custGeom>
            <a:avLst/>
            <a:gdLst>
              <a:gd name="T0" fmla="*/ 307181 w 21600"/>
              <a:gd name="T1" fmla="*/ 307181 h 21600"/>
              <a:gd name="T2" fmla="*/ 307181 w 21600"/>
              <a:gd name="T3" fmla="*/ 307181 h 21600"/>
              <a:gd name="T4" fmla="*/ 307181 w 21600"/>
              <a:gd name="T5" fmla="*/ 307181 h 21600"/>
              <a:gd name="T6" fmla="*/ 307181 w 21600"/>
              <a:gd name="T7" fmla="*/ 30718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0799"/>
                </a:moveTo>
                <a:cubicBezTo>
                  <a:pt x="0" y="4835"/>
                  <a:pt x="4835" y="0"/>
                  <a:pt x="10800" y="0"/>
                </a:cubicBezTo>
                <a:cubicBezTo>
                  <a:pt x="16764" y="0"/>
                  <a:pt x="21600" y="4835"/>
                  <a:pt x="21600" y="10799"/>
                </a:cubicBezTo>
                <a:cubicBezTo>
                  <a:pt x="21600" y="10799"/>
                  <a:pt x="21600" y="10800"/>
                  <a:pt x="21600" y="10800"/>
                </a:cubicBezTo>
                <a:cubicBezTo>
                  <a:pt x="21600" y="16764"/>
                  <a:pt x="16764" y="21600"/>
                  <a:pt x="10800" y="21600"/>
                </a:cubicBezTo>
                <a:cubicBezTo>
                  <a:pt x="10800" y="21600"/>
                  <a:pt x="10800" y="21600"/>
                  <a:pt x="10799" y="21600"/>
                </a:cubicBezTo>
                <a:lnTo>
                  <a:pt x="10799" y="21599"/>
                </a:lnTo>
                <a:cubicBezTo>
                  <a:pt x="4835" y="21599"/>
                  <a:pt x="0" y="16764"/>
                  <a:pt x="0" y="10799"/>
                </a:cubicBezTo>
                <a:close/>
              </a:path>
            </a:pathLst>
          </a:custGeom>
          <a:gradFill rotWithShape="0">
            <a:gsLst>
              <a:gs pos="0">
                <a:srgbClr val="CC0000"/>
              </a:gs>
              <a:gs pos="50000">
                <a:srgbClr val="AB0000"/>
              </a:gs>
              <a:gs pos="100000">
                <a:srgbClr val="760000"/>
              </a:gs>
            </a:gsLst>
            <a:lin ang="5400000"/>
          </a:gradFill>
          <a:ln w="27093" cap="flat" cmpd="sng">
            <a:solidFill>
              <a:srgbClr val="FFFFFF"/>
            </a:solidFill>
            <a:prstDash val="solid"/>
            <a:miter lim="0"/>
            <a:headEnd/>
            <a:tailEnd/>
          </a:ln>
          <a:effectLst/>
        </p:spPr>
        <p:txBody>
          <a:bodyPr lIns="50793" tIns="50793" rIns="50793" bIns="50793" anchor="ctr"/>
          <a:lstStyle/>
          <a:p>
            <a:endParaRPr lang="en-US" dirty="0"/>
          </a:p>
        </p:txBody>
      </p:sp>
      <p:sp>
        <p:nvSpPr>
          <p:cNvPr id="5196" name="AutoShape 76"/>
          <p:cNvSpPr>
            <a:spLocks/>
          </p:cNvSpPr>
          <p:nvPr/>
        </p:nvSpPr>
        <p:spPr bwMode="auto">
          <a:xfrm flipH="1">
            <a:off x="6588618" y="3165172"/>
            <a:ext cx="320040" cy="431973"/>
          </a:xfrm>
          <a:custGeom>
            <a:avLst/>
            <a:gdLst>
              <a:gd name="T0" fmla="*/ 307181 w 21600"/>
              <a:gd name="T1" fmla="*/ 307181 h 21600"/>
              <a:gd name="T2" fmla="*/ 307181 w 21600"/>
              <a:gd name="T3" fmla="*/ 307181 h 21600"/>
              <a:gd name="T4" fmla="*/ 307181 w 21600"/>
              <a:gd name="T5" fmla="*/ 307181 h 21600"/>
              <a:gd name="T6" fmla="*/ 307181 w 21600"/>
              <a:gd name="T7" fmla="*/ 30718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0799"/>
                </a:moveTo>
                <a:cubicBezTo>
                  <a:pt x="0" y="4835"/>
                  <a:pt x="4835" y="0"/>
                  <a:pt x="10800" y="0"/>
                </a:cubicBezTo>
                <a:cubicBezTo>
                  <a:pt x="16764" y="0"/>
                  <a:pt x="21600" y="4835"/>
                  <a:pt x="21600" y="10799"/>
                </a:cubicBezTo>
                <a:cubicBezTo>
                  <a:pt x="21600" y="10799"/>
                  <a:pt x="21600" y="10800"/>
                  <a:pt x="21600" y="10800"/>
                </a:cubicBezTo>
                <a:cubicBezTo>
                  <a:pt x="21600" y="16764"/>
                  <a:pt x="16764" y="21600"/>
                  <a:pt x="10800" y="21600"/>
                </a:cubicBezTo>
                <a:cubicBezTo>
                  <a:pt x="10800" y="21600"/>
                  <a:pt x="10800" y="21600"/>
                  <a:pt x="10799" y="21600"/>
                </a:cubicBezTo>
                <a:lnTo>
                  <a:pt x="10799" y="21599"/>
                </a:lnTo>
                <a:cubicBezTo>
                  <a:pt x="4835" y="21599"/>
                  <a:pt x="0" y="16764"/>
                  <a:pt x="0" y="10799"/>
                </a:cubicBezTo>
                <a:close/>
              </a:path>
            </a:pathLst>
          </a:custGeom>
          <a:gradFill rotWithShape="0">
            <a:gsLst>
              <a:gs pos="0">
                <a:srgbClr val="CC0000"/>
              </a:gs>
              <a:gs pos="50000">
                <a:srgbClr val="AB0000"/>
              </a:gs>
              <a:gs pos="100000">
                <a:srgbClr val="760000"/>
              </a:gs>
            </a:gsLst>
            <a:lin ang="5400000"/>
          </a:gradFill>
          <a:ln w="27093" cap="flat" cmpd="sng">
            <a:solidFill>
              <a:srgbClr val="FFFFFF"/>
            </a:solidFill>
            <a:prstDash val="solid"/>
            <a:miter lim="0"/>
            <a:headEnd/>
            <a:tailEnd/>
          </a:ln>
          <a:effectLst/>
        </p:spPr>
        <p:txBody>
          <a:bodyPr lIns="0" tIns="0" rIns="0" bIns="0" anchor="ctr"/>
          <a:lstStyle/>
          <a:p>
            <a:endParaRPr lang="en-US" dirty="0"/>
          </a:p>
        </p:txBody>
      </p:sp>
      <p:sp>
        <p:nvSpPr>
          <p:cNvPr id="3097" name="Rectangle 77"/>
          <p:cNvSpPr>
            <a:spLocks noGrp="1" noChangeArrowheads="1"/>
          </p:cNvSpPr>
          <p:nvPr>
            <p:ph type="title"/>
          </p:nvPr>
        </p:nvSpPr>
        <p:spPr>
          <a:xfrm>
            <a:off x="457200" y="552449"/>
            <a:ext cx="8229600" cy="720465"/>
          </a:xfrm>
        </p:spPr>
        <p:txBody>
          <a:bodyPr/>
          <a:lstStyle/>
          <a:p>
            <a:r>
              <a:rPr lang="en-US" dirty="0" smtClean="0">
                <a:sym typeface="Arial" pitchFamily="34" charset="0"/>
              </a:rPr>
              <a:t>The Speed of Business is Accelerating</a:t>
            </a:r>
            <a:br>
              <a:rPr lang="en-US" dirty="0" smtClean="0">
                <a:sym typeface="Arial" pitchFamily="34" charset="0"/>
              </a:rPr>
            </a:br>
            <a:r>
              <a:rPr lang="en-US" sz="2000" i="1" dirty="0" smtClean="0">
                <a:sym typeface="Arial" pitchFamily="34" charset="0"/>
              </a:rPr>
              <a:t>Requires new internal and external collaboration</a:t>
            </a:r>
            <a:r>
              <a:rPr lang="en-US" sz="2000" dirty="0" smtClean="0">
                <a:sym typeface="Arial" pitchFamily="34" charset="0"/>
              </a:rPr>
              <a:t> </a:t>
            </a:r>
            <a:r>
              <a:rPr lang="en-US" sz="2000" i="1" dirty="0" smtClean="0">
                <a:sym typeface="Arial" pitchFamily="34" charset="0"/>
              </a:rPr>
              <a:t>tools</a:t>
            </a:r>
            <a:endParaRPr lang="en-US" dirty="0" smtClean="0"/>
          </a:p>
        </p:txBody>
      </p:sp>
    </p:spTree>
    <p:extLst>
      <p:ext uri="{BB962C8B-B14F-4D97-AF65-F5344CB8AC3E}">
        <p14:creationId xmlns:p14="http://schemas.microsoft.com/office/powerpoint/2010/main" val="36521769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4" presetClass="entr" presetSubtype="32" fill="hold" nodeType="afterEffect">
                                  <p:stCondLst>
                                    <p:cond delay="300"/>
                                  </p:stCondLst>
                                  <p:childTnLst>
                                    <p:set>
                                      <p:cBhvr>
                                        <p:cTn id="11" dur="1" fill="hold">
                                          <p:stCondLst>
                                            <p:cond delay="0"/>
                                          </p:stCondLst>
                                        </p:cTn>
                                        <p:tgtEl>
                                          <p:spTgt spid="11"/>
                                        </p:tgtEl>
                                        <p:attrNameLst>
                                          <p:attrName>style.visibility</p:attrName>
                                        </p:attrNameLst>
                                      </p:cBhvr>
                                      <p:to>
                                        <p:strVal val="visible"/>
                                      </p:to>
                                    </p:set>
                                    <p:animEffect transition="in" filter="box(out)">
                                      <p:cBhvr>
                                        <p:cTn id="12" dur="500"/>
                                        <p:tgtEl>
                                          <p:spTgt spid="11"/>
                                        </p:tgtEl>
                                      </p:cBhvr>
                                    </p:animEffect>
                                  </p:childTnLst>
                                </p:cTn>
                              </p:par>
                            </p:childTnLst>
                          </p:cTn>
                        </p:par>
                        <p:par>
                          <p:cTn id="13" fill="hold" nodeType="afterGroup">
                            <p:stCondLst>
                              <p:cond delay="1300"/>
                            </p:stCondLst>
                            <p:childTnLst>
                              <p:par>
                                <p:cTn id="14" presetID="4" presetClass="entr" presetSubtype="32" fill="hold" nodeType="afterEffect">
                                  <p:stCondLst>
                                    <p:cond delay="300"/>
                                  </p:stCondLst>
                                  <p:childTnLst>
                                    <p:set>
                                      <p:cBhvr>
                                        <p:cTn id="15" dur="1" fill="hold">
                                          <p:stCondLst>
                                            <p:cond delay="0"/>
                                          </p:stCondLst>
                                        </p:cTn>
                                        <p:tgtEl>
                                          <p:spTgt spid="2"/>
                                        </p:tgtEl>
                                        <p:attrNameLst>
                                          <p:attrName>style.visibility</p:attrName>
                                        </p:attrNameLst>
                                      </p:cBhvr>
                                      <p:to>
                                        <p:strVal val="visible"/>
                                      </p:to>
                                    </p:set>
                                    <p:animEffect transition="in" filter="box(out)">
                                      <p:cBhvr>
                                        <p:cTn id="16" dur="500"/>
                                        <p:tgtEl>
                                          <p:spTgt spid="2"/>
                                        </p:tgtEl>
                                      </p:cBhvr>
                                    </p:animEffect>
                                  </p:childTnLst>
                                </p:cTn>
                              </p:par>
                            </p:childTnLst>
                          </p:cTn>
                        </p:par>
                        <p:par>
                          <p:cTn id="17" fill="hold" nodeType="afterGroup">
                            <p:stCondLst>
                              <p:cond delay="2100"/>
                            </p:stCondLst>
                            <p:childTnLst>
                              <p:par>
                                <p:cTn id="18" presetID="22" presetClass="entr" presetSubtype="8" fill="hold" nodeType="afterEffect">
                                  <p:stCondLst>
                                    <p:cond delay="40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22" presetClass="entr" presetSubtype="4" fill="hold" grpId="0" nodeType="withEffect">
                                  <p:stCondLst>
                                    <p:cond delay="400"/>
                                  </p:stCondLst>
                                  <p:childTnLst>
                                    <p:set>
                                      <p:cBhvr>
                                        <p:cTn id="22" dur="1" fill="hold">
                                          <p:stCondLst>
                                            <p:cond delay="0"/>
                                          </p:stCondLst>
                                        </p:cTn>
                                        <p:tgtEl>
                                          <p:spTgt spid="5151"/>
                                        </p:tgtEl>
                                        <p:attrNameLst>
                                          <p:attrName>style.visibility</p:attrName>
                                        </p:attrNameLst>
                                      </p:cBhvr>
                                      <p:to>
                                        <p:strVal val="visible"/>
                                      </p:to>
                                    </p:set>
                                    <p:animEffect transition="in" filter="wipe(down)">
                                      <p:cBhvr>
                                        <p:cTn id="23" dur="500"/>
                                        <p:tgtEl>
                                          <p:spTgt spid="5151"/>
                                        </p:tgtEl>
                                      </p:cBhvr>
                                    </p:animEffect>
                                  </p:childTnLst>
                                </p:cTn>
                              </p:par>
                            </p:childTnLst>
                          </p:cTn>
                        </p:par>
                        <p:par>
                          <p:cTn id="24" fill="hold">
                            <p:stCondLst>
                              <p:cond delay="3000"/>
                            </p:stCondLst>
                            <p:childTnLst>
                              <p:par>
                                <p:cTn id="25" presetID="22" presetClass="entr" presetSubtype="2" fill="hold" nodeType="afterEffect">
                                  <p:stCondLst>
                                    <p:cond delay="40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par>
                                <p:cTn id="28" presetID="22" presetClass="entr" presetSubtype="4" fill="hold" grpId="0" nodeType="withEffect">
                                  <p:stCondLst>
                                    <p:cond delay="400"/>
                                  </p:stCondLst>
                                  <p:childTnLst>
                                    <p:set>
                                      <p:cBhvr>
                                        <p:cTn id="29" dur="1" fill="hold">
                                          <p:stCondLst>
                                            <p:cond delay="0"/>
                                          </p:stCondLst>
                                        </p:cTn>
                                        <p:tgtEl>
                                          <p:spTgt spid="5150"/>
                                        </p:tgtEl>
                                        <p:attrNameLst>
                                          <p:attrName>style.visibility</p:attrName>
                                        </p:attrNameLst>
                                      </p:cBhvr>
                                      <p:to>
                                        <p:strVal val="visible"/>
                                      </p:to>
                                    </p:set>
                                    <p:animEffect transition="in" filter="wipe(down)">
                                      <p:cBhvr>
                                        <p:cTn id="30" dur="500"/>
                                        <p:tgtEl>
                                          <p:spTgt spid="5150"/>
                                        </p:tgtEl>
                                      </p:cBhvr>
                                    </p:animEffect>
                                  </p:childTnLst>
                                </p:cTn>
                              </p:par>
                            </p:childTnLst>
                          </p:cTn>
                        </p:par>
                        <p:par>
                          <p:cTn id="31" fill="hold" nodeType="afterGroup">
                            <p:stCondLst>
                              <p:cond delay="3900"/>
                            </p:stCondLst>
                            <p:childTnLst>
                              <p:par>
                                <p:cTn id="32" presetID="23" presetClass="entr" presetSubtype="16" fill="hold" grpId="0" nodeType="afterEffect">
                                  <p:stCondLst>
                                    <p:cond delay="800"/>
                                  </p:stCondLst>
                                  <p:childTnLst>
                                    <p:set>
                                      <p:cBhvr>
                                        <p:cTn id="33" dur="1" fill="hold">
                                          <p:stCondLst>
                                            <p:cond delay="0"/>
                                          </p:stCondLst>
                                        </p:cTn>
                                        <p:tgtEl>
                                          <p:spTgt spid="5195"/>
                                        </p:tgtEl>
                                        <p:attrNameLst>
                                          <p:attrName>style.visibility</p:attrName>
                                        </p:attrNameLst>
                                      </p:cBhvr>
                                      <p:to>
                                        <p:strVal val="visible"/>
                                      </p:to>
                                    </p:set>
                                    <p:anim calcmode="lin" valueType="num">
                                      <p:cBhvr>
                                        <p:cTn id="34" dur="500" fill="hold"/>
                                        <p:tgtEl>
                                          <p:spTgt spid="5195"/>
                                        </p:tgtEl>
                                        <p:attrNameLst>
                                          <p:attrName>ppt_w</p:attrName>
                                        </p:attrNameLst>
                                      </p:cBhvr>
                                      <p:tavLst>
                                        <p:tav tm="0">
                                          <p:val>
                                            <p:fltVal val="0"/>
                                          </p:val>
                                        </p:tav>
                                        <p:tav tm="100000">
                                          <p:val>
                                            <p:strVal val="#ppt_w"/>
                                          </p:val>
                                        </p:tav>
                                      </p:tavLst>
                                    </p:anim>
                                    <p:anim calcmode="lin" valueType="num">
                                      <p:cBhvr>
                                        <p:cTn id="35" dur="500" fill="hold"/>
                                        <p:tgtEl>
                                          <p:spTgt spid="5195"/>
                                        </p:tgtEl>
                                        <p:attrNameLst>
                                          <p:attrName>ppt_h</p:attrName>
                                        </p:attrNameLst>
                                      </p:cBhvr>
                                      <p:tavLst>
                                        <p:tav tm="0">
                                          <p:val>
                                            <p:fltVal val="0"/>
                                          </p:val>
                                        </p:tav>
                                        <p:tav tm="100000">
                                          <p:val>
                                            <p:strVal val="#ppt_h"/>
                                          </p:val>
                                        </p:tav>
                                      </p:tavLst>
                                    </p:anim>
                                  </p:childTnLst>
                                </p:cTn>
                              </p:par>
                              <p:par>
                                <p:cTn id="36" presetID="23" presetClass="entr" presetSubtype="16" fill="hold" grpId="0" nodeType="withEffect">
                                  <p:stCondLst>
                                    <p:cond delay="800"/>
                                  </p:stCondLst>
                                  <p:childTnLst>
                                    <p:set>
                                      <p:cBhvr>
                                        <p:cTn id="37" dur="1" fill="hold">
                                          <p:stCondLst>
                                            <p:cond delay="0"/>
                                          </p:stCondLst>
                                        </p:cTn>
                                        <p:tgtEl>
                                          <p:spTgt spid="5196"/>
                                        </p:tgtEl>
                                        <p:attrNameLst>
                                          <p:attrName>style.visibility</p:attrName>
                                        </p:attrNameLst>
                                      </p:cBhvr>
                                      <p:to>
                                        <p:strVal val="visible"/>
                                      </p:to>
                                    </p:set>
                                    <p:anim calcmode="lin" valueType="num">
                                      <p:cBhvr>
                                        <p:cTn id="38" dur="500" fill="hold"/>
                                        <p:tgtEl>
                                          <p:spTgt spid="5196"/>
                                        </p:tgtEl>
                                        <p:attrNameLst>
                                          <p:attrName>ppt_w</p:attrName>
                                        </p:attrNameLst>
                                      </p:cBhvr>
                                      <p:tavLst>
                                        <p:tav tm="0">
                                          <p:val>
                                            <p:fltVal val="0"/>
                                          </p:val>
                                        </p:tav>
                                        <p:tav tm="100000">
                                          <p:val>
                                            <p:strVal val="#ppt_w"/>
                                          </p:val>
                                        </p:tav>
                                      </p:tavLst>
                                    </p:anim>
                                    <p:anim calcmode="lin" valueType="num">
                                      <p:cBhvr>
                                        <p:cTn id="39" dur="500" fill="hold"/>
                                        <p:tgtEl>
                                          <p:spTgt spid="5196"/>
                                        </p:tgtEl>
                                        <p:attrNameLst>
                                          <p:attrName>ppt_h</p:attrName>
                                        </p:attrNameLst>
                                      </p:cBhvr>
                                      <p:tavLst>
                                        <p:tav tm="0">
                                          <p:val>
                                            <p:fltVal val="0"/>
                                          </p:val>
                                        </p:tav>
                                        <p:tav tm="100000">
                                          <p:val>
                                            <p:strVal val="#ppt_h"/>
                                          </p:val>
                                        </p:tav>
                                      </p:tavLst>
                                    </p:anim>
                                  </p:childTnLst>
                                </p:cTn>
                              </p:par>
                            </p:childTnLst>
                          </p:cTn>
                        </p:par>
                        <p:par>
                          <p:cTn id="40" fill="hold" nodeType="afterGroup">
                            <p:stCondLst>
                              <p:cond delay="5200"/>
                            </p:stCondLst>
                            <p:childTnLst>
                              <p:par>
                                <p:cTn id="41" presetID="22" presetClass="entr" presetSubtype="1"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up)">
                                      <p:cBhvr>
                                        <p:cTn id="43" dur="500"/>
                                        <p:tgtEl>
                                          <p:spTgt spid="9"/>
                                        </p:tgtEl>
                                      </p:cBhvr>
                                    </p:animEffect>
                                  </p:childTnLst>
                                </p:cTn>
                              </p:par>
                              <p:par>
                                <p:cTn id="44" presetID="22" presetClass="entr" presetSubtype="1"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up)">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0" grpId="0" autoUpdateAnimBg="0"/>
      <p:bldP spid="5151" grpId="0" autoUpdateAnimBg="0"/>
      <p:bldP spid="5195" grpId="0" animBg="1"/>
      <p:bldP spid="519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2716" y="2590800"/>
            <a:ext cx="8229600" cy="838200"/>
          </a:xfrm>
        </p:spPr>
        <p:txBody>
          <a:bodyPr/>
          <a:lstStyle/>
          <a:p>
            <a:r>
              <a:rPr lang="en-US" dirty="0"/>
              <a:t/>
            </a:r>
            <a:br>
              <a:rPr lang="en-US" dirty="0"/>
            </a:br>
            <a:endParaRPr lang="en-US" dirty="0"/>
          </a:p>
        </p:txBody>
      </p:sp>
      <p:sp>
        <p:nvSpPr>
          <p:cNvPr id="4" name="Content Placeholder 3"/>
          <p:cNvSpPr>
            <a:spLocks noGrp="1"/>
          </p:cNvSpPr>
          <p:nvPr>
            <p:ph sz="half" idx="2"/>
          </p:nvPr>
        </p:nvSpPr>
        <p:spPr>
          <a:xfrm>
            <a:off x="265806" y="1341470"/>
            <a:ext cx="4040188" cy="3886200"/>
          </a:xfrm>
        </p:spPr>
        <p:txBody>
          <a:bodyPr/>
          <a:lstStyle/>
          <a:p>
            <a:r>
              <a:rPr lang="en-US" sz="2200" dirty="0"/>
              <a:t>Single A</a:t>
            </a:r>
            <a:r>
              <a:rPr lang="en-US" sz="2200" dirty="0" smtClean="0"/>
              <a:t>ll-inclusive </a:t>
            </a:r>
            <a:r>
              <a:rPr lang="en-US" sz="2200" dirty="0"/>
              <a:t>S</a:t>
            </a:r>
            <a:r>
              <a:rPr lang="en-US" sz="2200" dirty="0" smtClean="0"/>
              <a:t>olution</a:t>
            </a:r>
            <a:endParaRPr lang="en-US" sz="2200" dirty="0"/>
          </a:p>
          <a:p>
            <a:r>
              <a:rPr lang="en-US" sz="2200" dirty="0"/>
              <a:t>Broad 3rd </a:t>
            </a:r>
            <a:r>
              <a:rPr lang="en-US" sz="2200" dirty="0" smtClean="0"/>
              <a:t>Party </a:t>
            </a:r>
            <a:r>
              <a:rPr lang="en-US" sz="2200" dirty="0"/>
              <a:t>C</a:t>
            </a:r>
            <a:r>
              <a:rPr lang="en-US" sz="2200" dirty="0" smtClean="0"/>
              <a:t>lient </a:t>
            </a:r>
            <a:r>
              <a:rPr lang="en-US" sz="2200" dirty="0"/>
              <a:t>S</a:t>
            </a:r>
            <a:r>
              <a:rPr lang="en-US" sz="2200" dirty="0" smtClean="0"/>
              <a:t>upport</a:t>
            </a:r>
            <a:endParaRPr lang="en-US" sz="2200" dirty="0"/>
          </a:p>
          <a:p>
            <a:endParaRPr lang="en-US" dirty="0"/>
          </a:p>
        </p:txBody>
      </p:sp>
      <p:sp>
        <p:nvSpPr>
          <p:cNvPr id="7" name="Title 2"/>
          <p:cNvSpPr txBox="1">
            <a:spLocks/>
          </p:cNvSpPr>
          <p:nvPr/>
        </p:nvSpPr>
        <p:spPr>
          <a:xfrm>
            <a:off x="452478" y="455981"/>
            <a:ext cx="8335921" cy="838200"/>
          </a:xfrm>
          <a:prstGeom prst="rect">
            <a:avLst/>
          </a:prstGeom>
        </p:spPr>
        <p:txBody>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dirty="0" smtClean="0"/>
              <a:t>The Most </a:t>
            </a:r>
            <a:r>
              <a:rPr lang="en-US" dirty="0"/>
              <a:t>Comprehensive Management Application </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14519" y="3223735"/>
            <a:ext cx="7302319" cy="4323848"/>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3"/>
          <p:cNvSpPr>
            <a:spLocks noGrp="1"/>
          </p:cNvSpPr>
          <p:nvPr>
            <p:ph sz="half" idx="2"/>
          </p:nvPr>
        </p:nvSpPr>
        <p:spPr>
          <a:xfrm>
            <a:off x="4359348" y="1341470"/>
            <a:ext cx="4327451" cy="3886200"/>
          </a:xfrm>
        </p:spPr>
        <p:txBody>
          <a:bodyPr/>
          <a:lstStyle/>
          <a:p>
            <a:r>
              <a:rPr lang="en-US" sz="2200" dirty="0" smtClean="0"/>
              <a:t>Patented </a:t>
            </a:r>
            <a:r>
              <a:rPr lang="en-US" sz="2200" dirty="0"/>
              <a:t>MCU </a:t>
            </a:r>
            <a:r>
              <a:rPr lang="en-US" sz="2200" dirty="0" smtClean="0"/>
              <a:t>Virtualization</a:t>
            </a:r>
            <a:endParaRPr lang="en-US" sz="2200" dirty="0"/>
          </a:p>
          <a:p>
            <a:r>
              <a:rPr lang="en-US" sz="2200" dirty="0"/>
              <a:t>Virtual </a:t>
            </a:r>
            <a:r>
              <a:rPr lang="en-US" sz="2200" dirty="0" smtClean="0"/>
              <a:t>Rooms</a:t>
            </a:r>
            <a:endParaRPr lang="en-US" sz="2200" dirty="0"/>
          </a:p>
          <a:p>
            <a:r>
              <a:rPr lang="en-US" sz="2200" dirty="0"/>
              <a:t>Extensive </a:t>
            </a:r>
            <a:r>
              <a:rPr lang="en-US" sz="2200" dirty="0" smtClean="0"/>
              <a:t>Enterprise </a:t>
            </a:r>
            <a:r>
              <a:rPr lang="en-US" sz="2200" dirty="0"/>
              <a:t>B</a:t>
            </a:r>
            <a:r>
              <a:rPr lang="en-US" sz="2200" dirty="0" smtClean="0"/>
              <a:t>ack </a:t>
            </a:r>
            <a:r>
              <a:rPr lang="en-US" sz="2200" dirty="0"/>
              <a:t>R</a:t>
            </a:r>
            <a:r>
              <a:rPr lang="en-US" sz="2200" dirty="0" smtClean="0"/>
              <a:t>oom </a:t>
            </a:r>
            <a:r>
              <a:rPr lang="en-US" sz="2200" dirty="0"/>
              <a:t>I</a:t>
            </a:r>
            <a:r>
              <a:rPr lang="en-US" sz="2200" dirty="0" smtClean="0"/>
              <a:t>ntegration</a:t>
            </a:r>
            <a:endParaRPr lang="en-US" sz="2200" dirty="0"/>
          </a:p>
          <a:p>
            <a:endParaRPr lang="en-US" dirty="0"/>
          </a:p>
        </p:txBody>
      </p:sp>
      <p:sp>
        <p:nvSpPr>
          <p:cNvPr id="8" name="Rectangle 7"/>
          <p:cNvSpPr/>
          <p:nvPr/>
        </p:nvSpPr>
        <p:spPr>
          <a:xfrm>
            <a:off x="916117" y="2788154"/>
            <a:ext cx="3065904" cy="369332"/>
          </a:xfrm>
          <a:prstGeom prst="rect">
            <a:avLst/>
          </a:prstGeom>
        </p:spPr>
        <p:txBody>
          <a:bodyPr wrap="none">
            <a:spAutoFit/>
          </a:bodyPr>
          <a:lstStyle/>
          <a:p>
            <a:r>
              <a:rPr lang="en-US" dirty="0" smtClean="0"/>
              <a:t>Avaya Scopia  Management</a:t>
            </a:r>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2523" y="2894608"/>
            <a:ext cx="70334" cy="66072"/>
          </a:xfrm>
          <a:prstGeom prst="rect">
            <a:avLst/>
          </a:prstGeom>
        </p:spPr>
      </p:pic>
    </p:spTree>
    <p:extLst>
      <p:ext uri="{BB962C8B-B14F-4D97-AF65-F5344CB8AC3E}">
        <p14:creationId xmlns:p14="http://schemas.microsoft.com/office/powerpoint/2010/main" val="338192055"/>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177" y="434715"/>
            <a:ext cx="8229600" cy="838200"/>
          </a:xfrm>
        </p:spPr>
        <p:txBody>
          <a:bodyPr anchor="t"/>
          <a:lstStyle/>
          <a:p>
            <a:r>
              <a:rPr lang="en-US" dirty="0" smtClean="0"/>
              <a:t>Avaya Scopia Management</a:t>
            </a:r>
            <a:r>
              <a:rPr lang="en-US" dirty="0"/>
              <a:t> </a:t>
            </a:r>
            <a:r>
              <a:rPr lang="en-US" dirty="0" smtClean="0"/>
              <a:t>Comparison</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548839733"/>
              </p:ext>
            </p:extLst>
          </p:nvPr>
        </p:nvGraphicFramePr>
        <p:xfrm>
          <a:off x="87967" y="1183341"/>
          <a:ext cx="8950235" cy="5030447"/>
        </p:xfrm>
        <a:graphic>
          <a:graphicData uri="http://schemas.openxmlformats.org/drawingml/2006/table">
            <a:tbl>
              <a:tblPr>
                <a:effectLst>
                  <a:outerShdw blurRad="50800" dist="38100" dir="2700000" algn="tl" rotWithShape="0">
                    <a:prstClr val="black">
                      <a:alpha val="40000"/>
                    </a:prstClr>
                  </a:outerShdw>
                </a:effectLst>
              </a:tblPr>
              <a:tblGrid>
                <a:gridCol w="3351852"/>
                <a:gridCol w="1353787"/>
                <a:gridCol w="1472540"/>
                <a:gridCol w="1328497"/>
                <a:gridCol w="1443559"/>
              </a:tblGrid>
              <a:tr h="614585">
                <a:tc>
                  <a:txBody>
                    <a:bodyPr/>
                    <a:lstStyle/>
                    <a:p>
                      <a:pPr algn="l" rtl="0">
                        <a:lnSpc>
                          <a:spcPct val="115000"/>
                        </a:lnSpc>
                        <a:spcAft>
                          <a:spcPts val="0"/>
                        </a:spcAft>
                      </a:pPr>
                      <a:endParaRPr lang="it-IT" sz="1700" dirty="0">
                        <a:latin typeface="Calibri"/>
                        <a:ea typeface="Times New Roman"/>
                        <a:cs typeface="Arial"/>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bg1">
                            <a:lumMod val="95000"/>
                          </a:schemeClr>
                        </a:gs>
                        <a:gs pos="50000">
                          <a:schemeClr val="bg1"/>
                        </a:gs>
                        <a:gs pos="100000">
                          <a:schemeClr val="bg2"/>
                        </a:gs>
                      </a:gsLst>
                      <a:lin ang="16200000" scaled="1"/>
                      <a:tileRect/>
                    </a:gradFill>
                  </a:tcPr>
                </a:tc>
                <a:tc>
                  <a:txBody>
                    <a:bodyPr/>
                    <a:lstStyle/>
                    <a:p>
                      <a:pPr algn="ctr" rtl="0">
                        <a:lnSpc>
                          <a:spcPct val="115000"/>
                        </a:lnSpc>
                        <a:spcAft>
                          <a:spcPts val="0"/>
                        </a:spcAft>
                      </a:pPr>
                      <a:endParaRPr lang="it-IT" sz="1700" dirty="0">
                        <a:solidFill>
                          <a:srgbClr val="FF0000"/>
                        </a:solidFill>
                        <a:latin typeface="Calibri"/>
                        <a:ea typeface="Times New Roman"/>
                        <a:cs typeface="Arial"/>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bg1">
                            <a:lumMod val="95000"/>
                          </a:schemeClr>
                        </a:gs>
                        <a:gs pos="50000">
                          <a:schemeClr val="bg1"/>
                        </a:gs>
                        <a:gs pos="100000">
                          <a:schemeClr val="bg2"/>
                        </a:gs>
                      </a:gsLst>
                      <a:lin ang="16200000" scaled="1"/>
                      <a:tileRect/>
                    </a:gradFill>
                  </a:tcPr>
                </a:tc>
                <a:tc>
                  <a:txBody>
                    <a:bodyPr/>
                    <a:lstStyle/>
                    <a:p>
                      <a:pPr algn="ctr" rtl="0">
                        <a:lnSpc>
                          <a:spcPct val="115000"/>
                        </a:lnSpc>
                        <a:spcAft>
                          <a:spcPts val="0"/>
                        </a:spcAft>
                      </a:pPr>
                      <a:endParaRPr lang="it-IT" sz="1700" dirty="0">
                        <a:solidFill>
                          <a:srgbClr val="FF0000"/>
                        </a:solidFill>
                        <a:latin typeface="Calibri"/>
                        <a:ea typeface="Times New Roman"/>
                        <a:cs typeface="Arial"/>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bg1">
                            <a:lumMod val="95000"/>
                          </a:schemeClr>
                        </a:gs>
                        <a:gs pos="50000">
                          <a:schemeClr val="bg1"/>
                        </a:gs>
                        <a:gs pos="100000">
                          <a:schemeClr val="bg2"/>
                        </a:gs>
                      </a:gsLst>
                      <a:lin ang="16200000" scaled="1"/>
                      <a:tileRect/>
                    </a:gradFill>
                  </a:tcPr>
                </a:tc>
                <a:tc>
                  <a:txBody>
                    <a:bodyPr/>
                    <a:lstStyle/>
                    <a:p>
                      <a:pPr algn="ctr" rtl="0">
                        <a:lnSpc>
                          <a:spcPct val="115000"/>
                        </a:lnSpc>
                        <a:spcAft>
                          <a:spcPts val="0"/>
                        </a:spcAft>
                      </a:pPr>
                      <a:endParaRPr lang="en-US" sz="1700" dirty="0">
                        <a:solidFill>
                          <a:srgbClr val="FF0000"/>
                        </a:solidFill>
                        <a:latin typeface="Calibri"/>
                        <a:ea typeface="Times New Roman"/>
                        <a:cs typeface="Arial"/>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bg1">
                            <a:lumMod val="95000"/>
                          </a:schemeClr>
                        </a:gs>
                        <a:gs pos="50000">
                          <a:schemeClr val="bg1"/>
                        </a:gs>
                        <a:gs pos="100000">
                          <a:schemeClr val="bg2"/>
                        </a:gs>
                      </a:gsLst>
                      <a:lin ang="16200000" scaled="1"/>
                      <a:tileRect/>
                    </a:gradFill>
                  </a:tcPr>
                </a:tc>
                <a:tc>
                  <a:txBody>
                    <a:bodyPr/>
                    <a:lstStyle/>
                    <a:p>
                      <a:pPr algn="ctr" rtl="0">
                        <a:lnSpc>
                          <a:spcPct val="115000"/>
                        </a:lnSpc>
                        <a:spcAft>
                          <a:spcPts val="0"/>
                        </a:spcAft>
                      </a:pPr>
                      <a:endParaRPr lang="it-IT" sz="2300" dirty="0">
                        <a:solidFill>
                          <a:srgbClr val="FF0000"/>
                        </a:solidFill>
                        <a:latin typeface="Calibri"/>
                        <a:ea typeface="Times New Roman"/>
                        <a:cs typeface="Arial"/>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bg1">
                            <a:lumMod val="95000"/>
                          </a:schemeClr>
                        </a:gs>
                        <a:gs pos="50000">
                          <a:schemeClr val="bg1"/>
                        </a:gs>
                        <a:gs pos="100000">
                          <a:schemeClr val="bg2"/>
                        </a:gs>
                      </a:gsLst>
                      <a:lin ang="16200000" scaled="1"/>
                      <a:tileRect/>
                    </a:gradFill>
                  </a:tcPr>
                </a:tc>
              </a:tr>
              <a:tr h="5273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dirty="0" smtClean="0">
                          <a:solidFill>
                            <a:schemeClr val="bg1"/>
                          </a:solidFill>
                          <a:latin typeface="Arial" pitchFamily="34" charset="0"/>
                          <a:ea typeface="Times New Roman"/>
                          <a:cs typeface="Arial" pitchFamily="34" charset="0"/>
                        </a:rPr>
                        <a:t>Single-Product Solution</a:t>
                      </a:r>
                    </a:p>
                    <a:p>
                      <a:pPr algn="l" rtl="0"/>
                      <a:r>
                        <a:rPr lang="en-US" sz="1300" b="1" kern="1200" dirty="0" smtClean="0">
                          <a:solidFill>
                            <a:schemeClr val="bg1"/>
                          </a:solidFill>
                          <a:latin typeface="Arial" pitchFamily="34" charset="0"/>
                          <a:ea typeface="Times New Roman"/>
                          <a:cs typeface="Arial" pitchFamily="34" charset="0"/>
                        </a:rPr>
                        <a:t>Comprehensive</a:t>
                      </a:r>
                      <a:r>
                        <a:rPr lang="en-US" sz="1300" b="1" kern="1200" baseline="0" dirty="0" smtClean="0">
                          <a:solidFill>
                            <a:schemeClr val="bg1"/>
                          </a:solidFill>
                          <a:latin typeface="Arial" pitchFamily="34" charset="0"/>
                          <a:ea typeface="Times New Roman"/>
                          <a:cs typeface="Arial" pitchFamily="34" charset="0"/>
                        </a:rPr>
                        <a:t> one-product solution</a:t>
                      </a:r>
                      <a:endParaRPr lang="en-US" sz="1300" b="1" kern="1200" dirty="0">
                        <a:solidFill>
                          <a:schemeClr val="bg1"/>
                        </a:solidFill>
                        <a:latin typeface="Arial" pitchFamily="34" charset="0"/>
                        <a:ea typeface="Times New Roman"/>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smtClean="0">
                          <a:solidFill>
                            <a:srgbClr val="98050E"/>
                          </a:solidFill>
                          <a:latin typeface="Calibri"/>
                          <a:ea typeface="Times New Roman"/>
                          <a:cs typeface="Arial"/>
                          <a:sym typeface="Wingdings"/>
                        </a:rPr>
                        <a:t>Requires</a:t>
                      </a:r>
                      <a:r>
                        <a:rPr lang="it-IT" sz="1600" b="1" kern="1200" baseline="0" dirty="0" smtClean="0">
                          <a:solidFill>
                            <a:srgbClr val="98050E"/>
                          </a:solidFill>
                          <a:latin typeface="Calibri"/>
                          <a:ea typeface="Times New Roman"/>
                          <a:cs typeface="Arial"/>
                          <a:sym typeface="Wingdings"/>
                        </a:rPr>
                        <a:t> 2+ products</a:t>
                      </a:r>
                      <a:endParaRPr lang="it-IT" sz="1600" b="1" dirty="0" smtClean="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smtClean="0">
                          <a:solidFill>
                            <a:srgbClr val="98050E"/>
                          </a:solidFill>
                          <a:latin typeface="Calibri"/>
                          <a:ea typeface="Times New Roman"/>
                          <a:cs typeface="Arial"/>
                          <a:sym typeface="Wingdings"/>
                        </a:rPr>
                        <a:t>Requires</a:t>
                      </a:r>
                      <a:r>
                        <a:rPr lang="it-IT" sz="1600" b="1" kern="1200" baseline="0" dirty="0" smtClean="0">
                          <a:solidFill>
                            <a:srgbClr val="98050E"/>
                          </a:solidFill>
                          <a:latin typeface="Calibri"/>
                          <a:ea typeface="Times New Roman"/>
                          <a:cs typeface="Arial"/>
                          <a:sym typeface="Wingdings"/>
                        </a:rPr>
                        <a:t> 2 products</a:t>
                      </a:r>
                      <a:endParaRPr lang="it-IT" sz="1600" b="1" dirty="0" smtClean="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algn="ctr" defTabSz="914400" rtl="0" eaLnBrk="1" latinLnBrk="0" hangingPunct="1">
                        <a:lnSpc>
                          <a:spcPct val="115000"/>
                        </a:lnSpc>
                        <a:spcAft>
                          <a:spcPts val="0"/>
                        </a:spcAft>
                      </a:pPr>
                      <a:r>
                        <a:rPr lang="it-IT" sz="2400" b="1" kern="1200" dirty="0">
                          <a:solidFill>
                            <a:srgbClr val="87A239"/>
                          </a:solidFill>
                          <a:latin typeface="Calibri" pitchFamily="34" charset="0"/>
                          <a:ea typeface="Times New Roman"/>
                          <a:cs typeface="Calibri" pitchFamily="34" charset="0"/>
                          <a:sym typeface="Wingdings"/>
                        </a:rPr>
                        <a:t></a:t>
                      </a:r>
                      <a:endParaRPr lang="it-IT" sz="2400" b="1" kern="1200" dirty="0">
                        <a:solidFill>
                          <a:srgbClr val="87A239"/>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algn="ctr" defTabSz="914400" rtl="0" eaLnBrk="1" latinLnBrk="0" hangingPunct="1">
                        <a:lnSpc>
                          <a:spcPct val="115000"/>
                        </a:lnSpc>
                        <a:spcAft>
                          <a:spcPts val="0"/>
                        </a:spcAft>
                      </a:pPr>
                      <a:r>
                        <a:rPr lang="it-IT" sz="2400" b="1" kern="1200" dirty="0">
                          <a:solidFill>
                            <a:srgbClr val="87A239"/>
                          </a:solidFill>
                          <a:latin typeface="Calibri" pitchFamily="34" charset="0"/>
                          <a:ea typeface="Times New Roman"/>
                          <a:cs typeface="Calibri" pitchFamily="34" charset="0"/>
                          <a:sym typeface="Wingdings"/>
                        </a:rPr>
                        <a:t></a:t>
                      </a:r>
                      <a:endParaRPr lang="it-IT" sz="2400" b="1" kern="1200" dirty="0">
                        <a:solidFill>
                          <a:srgbClr val="87A239"/>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r>
              <a:tr h="518272">
                <a:tc>
                  <a:txBody>
                    <a:bodyPr/>
                    <a:lstStyle/>
                    <a:p>
                      <a:pPr algn="l" rtl="0"/>
                      <a:r>
                        <a:rPr lang="en-US" sz="1600" b="1" kern="1200" dirty="0" smtClean="0">
                          <a:solidFill>
                            <a:schemeClr val="bg1"/>
                          </a:solidFill>
                          <a:latin typeface="Arial" pitchFamily="34" charset="0"/>
                          <a:ea typeface="Times New Roman"/>
                          <a:cs typeface="Arial" pitchFamily="34" charset="0"/>
                        </a:rPr>
                        <a:t>Multi-Vendor Management</a:t>
                      </a:r>
                    </a:p>
                    <a:p>
                      <a:pPr algn="l" rtl="0"/>
                      <a:r>
                        <a:rPr lang="en-US" sz="1300" b="1" kern="1200" dirty="0" smtClean="0">
                          <a:solidFill>
                            <a:schemeClr val="bg1"/>
                          </a:solidFill>
                          <a:latin typeface="Arial" pitchFamily="34" charset="0"/>
                          <a:ea typeface="Times New Roman"/>
                          <a:cs typeface="Arial" pitchFamily="34" charset="0"/>
                        </a:rPr>
                        <a:t>Third-party endpoint management</a:t>
                      </a:r>
                      <a:endParaRPr lang="en-US" sz="1300" b="1" kern="1200" dirty="0">
                        <a:solidFill>
                          <a:schemeClr val="bg1"/>
                        </a:solidFill>
                        <a:latin typeface="Arial" pitchFamily="34" charset="0"/>
                        <a:ea typeface="Times New Roman"/>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smtClean="0">
                          <a:solidFill>
                            <a:srgbClr val="98050E"/>
                          </a:solidFill>
                          <a:latin typeface="Calibri"/>
                          <a:ea typeface="Times New Roman"/>
                          <a:cs typeface="Arial"/>
                          <a:sym typeface="Wingdings"/>
                        </a:rPr>
                        <a:t>Very</a:t>
                      </a:r>
                      <a:r>
                        <a:rPr lang="it-IT" sz="1600" b="1" kern="1200" baseline="0" dirty="0" smtClean="0">
                          <a:solidFill>
                            <a:srgbClr val="98050E"/>
                          </a:solidFill>
                          <a:latin typeface="Calibri"/>
                          <a:ea typeface="Times New Roman"/>
                          <a:cs typeface="Arial"/>
                          <a:sym typeface="Wingdings"/>
                        </a:rPr>
                        <a:t> limited</a:t>
                      </a:r>
                      <a:endParaRPr lang="it-IT" sz="1600" b="1" dirty="0" smtClean="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smtClean="0">
                          <a:solidFill>
                            <a:srgbClr val="98050E"/>
                          </a:solidFill>
                          <a:latin typeface="Calibri"/>
                          <a:ea typeface="Times New Roman"/>
                          <a:cs typeface="Arial"/>
                          <a:sym typeface="Wingdings"/>
                        </a:rPr>
                        <a:t>Limited</a:t>
                      </a:r>
                      <a:endParaRPr lang="it-IT" sz="1600" b="1" dirty="0" smtClean="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2400" b="1" kern="1200" dirty="0" smtClean="0">
                          <a:solidFill>
                            <a:srgbClr val="87A239"/>
                          </a:solidFill>
                          <a:latin typeface="Calibri" pitchFamily="34" charset="0"/>
                          <a:ea typeface="Times New Roman"/>
                          <a:cs typeface="Calibri" pitchFamily="34" charset="0"/>
                          <a:sym typeface="Wingdings"/>
                        </a:rPr>
                        <a:t></a:t>
                      </a:r>
                      <a:endParaRPr lang="it-IT" sz="2400" b="1" kern="1200" dirty="0">
                        <a:solidFill>
                          <a:srgbClr val="87A239"/>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2400" b="1" kern="1200" dirty="0" smtClean="0">
                          <a:solidFill>
                            <a:srgbClr val="87A239"/>
                          </a:solidFill>
                          <a:latin typeface="Calibri" pitchFamily="34" charset="0"/>
                          <a:ea typeface="Times New Roman"/>
                          <a:cs typeface="Calibri" pitchFamily="34" charset="0"/>
                          <a:sym typeface="Wingdings"/>
                        </a:rPr>
                        <a:t></a:t>
                      </a:r>
                      <a:endParaRPr lang="it-IT" sz="2400" b="1" kern="1200" dirty="0">
                        <a:solidFill>
                          <a:srgbClr val="87A239"/>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r>
              <a:tr h="710774">
                <a:tc>
                  <a:txBody>
                    <a:bodyPr/>
                    <a:lstStyle/>
                    <a:p>
                      <a:pPr algn="l" rtl="0"/>
                      <a:r>
                        <a:rPr lang="en-US" sz="1600" b="1" kern="1200" dirty="0" smtClean="0">
                          <a:solidFill>
                            <a:schemeClr val="bg1"/>
                          </a:solidFill>
                          <a:latin typeface="Arial" pitchFamily="34" charset="0"/>
                          <a:ea typeface="Times New Roman"/>
                          <a:cs typeface="Arial" pitchFamily="34" charset="0"/>
                        </a:rPr>
                        <a:t>Virtualized</a:t>
                      </a:r>
                      <a:r>
                        <a:rPr lang="en-US" sz="1600" b="1" kern="1200" baseline="0" dirty="0" smtClean="0">
                          <a:solidFill>
                            <a:schemeClr val="bg1"/>
                          </a:solidFill>
                          <a:latin typeface="Arial" pitchFamily="34" charset="0"/>
                          <a:ea typeface="Times New Roman"/>
                          <a:cs typeface="Arial" pitchFamily="34" charset="0"/>
                        </a:rPr>
                        <a:t> MCU Resources</a:t>
                      </a:r>
                      <a:endParaRPr lang="en-US" sz="1600" b="1" kern="1200" dirty="0" smtClean="0">
                        <a:solidFill>
                          <a:schemeClr val="bg1"/>
                        </a:solidFill>
                        <a:latin typeface="Arial" pitchFamily="34" charset="0"/>
                        <a:ea typeface="Times New Roman"/>
                        <a:cs typeface="Arial" pitchFamily="34" charset="0"/>
                      </a:endParaRPr>
                    </a:p>
                    <a:p>
                      <a:pPr marL="0" algn="l" defTabSz="914400" rtl="0" eaLnBrk="1" latinLnBrk="0" hangingPunct="1"/>
                      <a:r>
                        <a:rPr lang="en-US" sz="1300" b="1" kern="1200" dirty="0" smtClean="0">
                          <a:solidFill>
                            <a:schemeClr val="bg1"/>
                          </a:solidFill>
                          <a:latin typeface="Arial" pitchFamily="34" charset="0"/>
                          <a:ea typeface="Times New Roman"/>
                          <a:cs typeface="Arial" pitchFamily="34" charset="0"/>
                        </a:rPr>
                        <a:t>Virtual conference rooms across</a:t>
                      </a:r>
                      <a:r>
                        <a:rPr lang="en-US" sz="1300" b="1" kern="1200" baseline="0" dirty="0" smtClean="0">
                          <a:solidFill>
                            <a:schemeClr val="bg1"/>
                          </a:solidFill>
                          <a:latin typeface="Arial" pitchFamily="34" charset="0"/>
                          <a:ea typeface="Times New Roman"/>
                          <a:cs typeface="Arial" pitchFamily="34" charset="0"/>
                        </a:rPr>
                        <a:t> distributed deployment</a:t>
                      </a:r>
                      <a:endParaRPr lang="en-US" sz="1300" b="1" kern="1200" dirty="0">
                        <a:solidFill>
                          <a:schemeClr val="bg1"/>
                        </a:solidFill>
                        <a:latin typeface="Arial" pitchFamily="34" charset="0"/>
                        <a:ea typeface="Times New Roman"/>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600" b="1" kern="1200" dirty="0" smtClean="0">
                          <a:solidFill>
                            <a:srgbClr val="98050E"/>
                          </a:solidFill>
                          <a:latin typeface="Calibri"/>
                          <a:ea typeface="Times New Roman"/>
                          <a:cs typeface="Arial"/>
                          <a:sym typeface="Wingdings"/>
                        </a:rPr>
                        <a:t>Scheduled</a:t>
                      </a:r>
                      <a:r>
                        <a:rPr lang="it-IT" sz="1600" b="1" kern="1200" baseline="0" dirty="0" smtClean="0">
                          <a:solidFill>
                            <a:srgbClr val="98050E"/>
                          </a:solidFill>
                          <a:latin typeface="Calibri"/>
                          <a:ea typeface="Times New Roman"/>
                          <a:cs typeface="Arial"/>
                          <a:sym typeface="Wingdings"/>
                        </a:rPr>
                        <a:t> only</a:t>
                      </a:r>
                      <a:endParaRPr lang="it-IT" sz="1600" b="1" dirty="0" smtClean="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smtClean="0">
                          <a:solidFill>
                            <a:srgbClr val="98050E"/>
                          </a:solidFill>
                          <a:latin typeface="Calibri"/>
                          <a:ea typeface="Times New Roman"/>
                          <a:cs typeface="Arial"/>
                          <a:sym typeface="Wingdings"/>
                        </a:rPr>
                        <a:t>Requires</a:t>
                      </a:r>
                      <a:r>
                        <a:rPr lang="it-IT" sz="1600" b="1" kern="1200" baseline="0" dirty="0" smtClean="0">
                          <a:solidFill>
                            <a:srgbClr val="98050E"/>
                          </a:solidFill>
                          <a:latin typeface="Calibri"/>
                          <a:ea typeface="Times New Roman"/>
                          <a:cs typeface="Arial"/>
                          <a:sym typeface="Wingdings"/>
                        </a:rPr>
                        <a:t> DMA</a:t>
                      </a:r>
                      <a:endParaRPr lang="it-IT" sz="1600" b="1" dirty="0" smtClean="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algn="ctr" rtl="0">
                        <a:lnSpc>
                          <a:spcPct val="115000"/>
                        </a:lnSpc>
                        <a:spcAft>
                          <a:spcPts val="0"/>
                        </a:spcAft>
                      </a:pPr>
                      <a:r>
                        <a:rPr lang="en-US" sz="2400" b="1" dirty="0">
                          <a:solidFill>
                            <a:srgbClr val="98050E"/>
                          </a:solidFill>
                          <a:latin typeface="Calibri" pitchFamily="34" charset="0"/>
                          <a:ea typeface="Times New Roman"/>
                          <a:cs typeface="Calibri" pitchFamily="34" charset="0"/>
                          <a:sym typeface="Wingdings"/>
                        </a:rPr>
                        <a:t></a:t>
                      </a:r>
                      <a:endParaRPr lang="it-IT" sz="2400" b="1" dirty="0">
                        <a:solidFill>
                          <a:srgbClr val="98050E"/>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algn="ctr" defTabSz="914400" rtl="0" eaLnBrk="1" latinLnBrk="0" hangingPunct="1">
                        <a:lnSpc>
                          <a:spcPct val="115000"/>
                        </a:lnSpc>
                        <a:spcAft>
                          <a:spcPts val="0"/>
                        </a:spcAft>
                      </a:pPr>
                      <a:r>
                        <a:rPr lang="it-IT" sz="2400" b="1" kern="1200" dirty="0">
                          <a:solidFill>
                            <a:srgbClr val="87A239"/>
                          </a:solidFill>
                          <a:latin typeface="Calibri" pitchFamily="34" charset="0"/>
                          <a:ea typeface="Times New Roman"/>
                          <a:cs typeface="Calibri" pitchFamily="34" charset="0"/>
                          <a:sym typeface="Wingdings"/>
                        </a:rPr>
                        <a:t></a:t>
                      </a:r>
                      <a:endParaRPr lang="it-IT" sz="2400" b="1" kern="1200" dirty="0">
                        <a:solidFill>
                          <a:srgbClr val="87A239"/>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r>
              <a:tr h="518272">
                <a:tc>
                  <a:txBody>
                    <a:bodyPr/>
                    <a:lstStyle/>
                    <a:p>
                      <a:pPr algn="l" rtl="0"/>
                      <a:r>
                        <a:rPr lang="en-US" sz="1600" b="1" kern="1200" dirty="0" smtClean="0">
                          <a:solidFill>
                            <a:schemeClr val="bg1"/>
                          </a:solidFill>
                          <a:latin typeface="Arial" pitchFamily="34" charset="0"/>
                          <a:ea typeface="Times New Roman"/>
                          <a:cs typeface="Arial" pitchFamily="34" charset="0"/>
                        </a:rPr>
                        <a:t>Any Device / Any Browser</a:t>
                      </a:r>
                    </a:p>
                    <a:p>
                      <a:pPr algn="l" rtl="0"/>
                      <a:r>
                        <a:rPr lang="en-US" sz="1300" b="1" kern="1200" dirty="0" smtClean="0">
                          <a:solidFill>
                            <a:schemeClr val="bg1"/>
                          </a:solidFill>
                          <a:latin typeface="Arial" pitchFamily="34" charset="0"/>
                          <a:ea typeface="Times New Roman"/>
                          <a:cs typeface="Arial" pitchFamily="34" charset="0"/>
                        </a:rPr>
                        <a:t>Management</a:t>
                      </a:r>
                      <a:r>
                        <a:rPr lang="en-US" sz="1300" b="1" kern="1200" baseline="0" dirty="0" smtClean="0">
                          <a:solidFill>
                            <a:schemeClr val="bg1"/>
                          </a:solidFill>
                          <a:latin typeface="Arial" pitchFamily="34" charset="0"/>
                          <a:ea typeface="Times New Roman"/>
                          <a:cs typeface="Arial" pitchFamily="34" charset="0"/>
                        </a:rPr>
                        <a:t> access from</a:t>
                      </a:r>
                      <a:r>
                        <a:rPr lang="en-US" sz="1300" b="1" kern="1200" dirty="0" smtClean="0">
                          <a:solidFill>
                            <a:schemeClr val="bg1"/>
                          </a:solidFill>
                          <a:latin typeface="Arial" pitchFamily="34" charset="0"/>
                          <a:ea typeface="Times New Roman"/>
                          <a:cs typeface="Arial" pitchFamily="34" charset="0"/>
                        </a:rPr>
                        <a:t> anywhere</a:t>
                      </a:r>
                      <a:endParaRPr lang="en-US" sz="1300" b="1" kern="1200" dirty="0">
                        <a:solidFill>
                          <a:schemeClr val="bg1"/>
                        </a:solidFill>
                        <a:latin typeface="Arial" pitchFamily="34" charset="0"/>
                        <a:ea typeface="Times New Roman"/>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400" b="1" dirty="0" smtClean="0">
                          <a:solidFill>
                            <a:srgbClr val="98050E"/>
                          </a:solidFill>
                          <a:latin typeface="Calibri" pitchFamily="34" charset="0"/>
                          <a:ea typeface="Times New Roman"/>
                          <a:cs typeface="Calibri" pitchFamily="34" charset="0"/>
                          <a:sym typeface="Wingdings"/>
                        </a:rPr>
                        <a:t></a:t>
                      </a:r>
                      <a:endParaRPr lang="it-IT" sz="2400" b="1" kern="1200" dirty="0">
                        <a:solidFill>
                          <a:schemeClr val="tx1"/>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400" b="1" dirty="0" smtClean="0">
                          <a:solidFill>
                            <a:srgbClr val="98050E"/>
                          </a:solidFill>
                          <a:latin typeface="Calibri" pitchFamily="34" charset="0"/>
                          <a:ea typeface="Times New Roman"/>
                          <a:cs typeface="Calibri" pitchFamily="34" charset="0"/>
                          <a:sym typeface="Wingdings"/>
                        </a:rPr>
                        <a:t></a:t>
                      </a:r>
                      <a:endParaRPr lang="it-IT" sz="2400" b="1" kern="1200" dirty="0">
                        <a:solidFill>
                          <a:schemeClr val="tx1"/>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400" b="1" dirty="0" smtClean="0">
                          <a:solidFill>
                            <a:srgbClr val="98050E"/>
                          </a:solidFill>
                          <a:latin typeface="Calibri" pitchFamily="34" charset="0"/>
                          <a:ea typeface="Times New Roman"/>
                          <a:cs typeface="Calibri" pitchFamily="34" charset="0"/>
                          <a:sym typeface="Wingdings"/>
                        </a:rPr>
                        <a:t></a:t>
                      </a:r>
                      <a:endParaRPr lang="it-IT" sz="2400" b="1" kern="1200" dirty="0">
                        <a:solidFill>
                          <a:schemeClr val="tx1"/>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2400" b="1" kern="1200" dirty="0" smtClean="0">
                          <a:solidFill>
                            <a:srgbClr val="87A239"/>
                          </a:solidFill>
                          <a:latin typeface="Calibri" pitchFamily="34" charset="0"/>
                          <a:ea typeface="Times New Roman"/>
                          <a:cs typeface="Calibri" pitchFamily="34" charset="0"/>
                          <a:sym typeface="Wingdings"/>
                        </a:rPr>
                        <a:t></a:t>
                      </a:r>
                      <a:endParaRPr lang="it-IT" sz="2400" b="1" kern="1200" dirty="0" smtClean="0">
                        <a:solidFill>
                          <a:srgbClr val="87A239"/>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r>
              <a:tr h="518272">
                <a:tc>
                  <a:txBody>
                    <a:bodyPr/>
                    <a:lstStyle/>
                    <a:p>
                      <a:pPr algn="l" rtl="0"/>
                      <a:r>
                        <a:rPr lang="en-US" sz="1600" b="1" kern="1200" dirty="0" smtClean="0">
                          <a:solidFill>
                            <a:schemeClr val="bg1"/>
                          </a:solidFill>
                          <a:latin typeface="Arial" pitchFamily="34" charset="0"/>
                          <a:ea typeface="Times New Roman"/>
                          <a:cs typeface="Arial" pitchFamily="34" charset="0"/>
                        </a:rPr>
                        <a:t>Multi-tenant</a:t>
                      </a:r>
                    </a:p>
                    <a:p>
                      <a:pPr marL="0" marR="0" indent="0" algn="l" defTabSz="914400" rtl="0" eaLnBrk="1" fontAlgn="auto" latinLnBrk="0" hangingPunct="1">
                        <a:lnSpc>
                          <a:spcPct val="100000"/>
                        </a:lnSpc>
                        <a:spcBef>
                          <a:spcPts val="0"/>
                        </a:spcBef>
                        <a:spcAft>
                          <a:spcPts val="0"/>
                        </a:spcAft>
                        <a:buClrTx/>
                        <a:buSzTx/>
                        <a:buFontTx/>
                        <a:buNone/>
                        <a:tabLst/>
                        <a:defRPr/>
                      </a:pPr>
                      <a:r>
                        <a:rPr lang="en-US" sz="1300" b="1" kern="1200" dirty="0" smtClean="0">
                          <a:solidFill>
                            <a:schemeClr val="bg1"/>
                          </a:solidFill>
                          <a:latin typeface="Arial" pitchFamily="34" charset="0"/>
                          <a:ea typeface="Times New Roman"/>
                          <a:cs typeface="Arial" pitchFamily="34" charset="0"/>
                        </a:rPr>
                        <a:t>Solution</a:t>
                      </a:r>
                      <a:r>
                        <a:rPr lang="en-US" sz="1300" b="1" kern="1200" baseline="0" dirty="0" smtClean="0">
                          <a:solidFill>
                            <a:schemeClr val="bg1"/>
                          </a:solidFill>
                          <a:latin typeface="Arial" pitchFamily="34" charset="0"/>
                          <a:ea typeface="Times New Roman"/>
                          <a:cs typeface="Arial" pitchFamily="34" charset="0"/>
                        </a:rPr>
                        <a:t> for service providers</a:t>
                      </a:r>
                      <a:endParaRPr lang="en-US" sz="1300" b="1" kern="1200" dirty="0" smtClean="0">
                        <a:solidFill>
                          <a:schemeClr val="bg1"/>
                        </a:solidFill>
                        <a:latin typeface="Arial" pitchFamily="34" charset="0"/>
                        <a:ea typeface="Times New Roman"/>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algn="ctr" rtl="0">
                        <a:lnSpc>
                          <a:spcPct val="115000"/>
                        </a:lnSpc>
                        <a:spcAft>
                          <a:spcPts val="0"/>
                        </a:spcAft>
                      </a:pPr>
                      <a:r>
                        <a:rPr lang="en-US" sz="2400" b="1" dirty="0">
                          <a:solidFill>
                            <a:srgbClr val="98050E"/>
                          </a:solidFill>
                          <a:latin typeface="Calibri" pitchFamily="34" charset="0"/>
                          <a:ea typeface="Times New Roman"/>
                          <a:cs typeface="Calibri" pitchFamily="34" charset="0"/>
                          <a:sym typeface="Wingdings"/>
                        </a:rPr>
                        <a:t></a:t>
                      </a:r>
                      <a:endParaRPr lang="it-IT" sz="2400" b="1" dirty="0">
                        <a:solidFill>
                          <a:srgbClr val="98050E"/>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algn="ctr" defTabSz="914400" rtl="0" eaLnBrk="1" latinLnBrk="0" hangingPunct="1">
                        <a:lnSpc>
                          <a:spcPct val="115000"/>
                        </a:lnSpc>
                        <a:spcAft>
                          <a:spcPts val="0"/>
                        </a:spcAft>
                      </a:pPr>
                      <a:r>
                        <a:rPr lang="it-IT" sz="2400" b="1" kern="1200" dirty="0" smtClean="0">
                          <a:solidFill>
                            <a:srgbClr val="87A239"/>
                          </a:solidFill>
                          <a:latin typeface="Calibri" pitchFamily="34" charset="0"/>
                          <a:ea typeface="Times New Roman"/>
                          <a:cs typeface="Calibri" pitchFamily="34" charset="0"/>
                          <a:sym typeface="Wingdings"/>
                        </a:rPr>
                        <a:t></a:t>
                      </a:r>
                      <a:endParaRPr lang="it-IT" sz="2400" b="1" kern="1200" dirty="0">
                        <a:solidFill>
                          <a:srgbClr val="87A239"/>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algn="ctr" rtl="0">
                        <a:lnSpc>
                          <a:spcPct val="115000"/>
                        </a:lnSpc>
                        <a:spcAft>
                          <a:spcPts val="0"/>
                        </a:spcAft>
                      </a:pPr>
                      <a:r>
                        <a:rPr lang="en-US" sz="2400" b="1" dirty="0">
                          <a:solidFill>
                            <a:srgbClr val="98050E"/>
                          </a:solidFill>
                          <a:latin typeface="Calibri" pitchFamily="34" charset="0"/>
                          <a:ea typeface="Times New Roman"/>
                          <a:cs typeface="Calibri" pitchFamily="34" charset="0"/>
                          <a:sym typeface="Wingdings"/>
                        </a:rPr>
                        <a:t></a:t>
                      </a:r>
                      <a:endParaRPr lang="it-IT" sz="2400" b="1" dirty="0">
                        <a:solidFill>
                          <a:srgbClr val="98050E"/>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algn="ctr" defTabSz="914400" rtl="0" eaLnBrk="1" latinLnBrk="0" hangingPunct="1">
                        <a:lnSpc>
                          <a:spcPct val="115000"/>
                        </a:lnSpc>
                        <a:spcAft>
                          <a:spcPts val="0"/>
                        </a:spcAft>
                      </a:pPr>
                      <a:r>
                        <a:rPr lang="it-IT" sz="2400" b="1" kern="1200" dirty="0">
                          <a:solidFill>
                            <a:srgbClr val="87A239"/>
                          </a:solidFill>
                          <a:latin typeface="Calibri" pitchFamily="34" charset="0"/>
                          <a:ea typeface="Times New Roman"/>
                          <a:cs typeface="Calibri" pitchFamily="34" charset="0"/>
                          <a:sym typeface="Wingdings"/>
                        </a:rPr>
                        <a:t></a:t>
                      </a:r>
                      <a:endParaRPr lang="it-IT" sz="2400" b="1" kern="1200" dirty="0">
                        <a:solidFill>
                          <a:srgbClr val="87A239"/>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r>
              <a:tr h="5182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dirty="0" smtClean="0">
                          <a:solidFill>
                            <a:schemeClr val="bg1"/>
                          </a:solidFill>
                          <a:latin typeface="Arial" pitchFamily="34" charset="0"/>
                          <a:ea typeface="Times New Roman"/>
                          <a:cs typeface="Arial" pitchFamily="34" charset="0"/>
                        </a:rPr>
                        <a:t>Microsoft</a:t>
                      </a:r>
                      <a:r>
                        <a:rPr lang="en-US" sz="1600" b="1" kern="1200" baseline="0" dirty="0" smtClean="0">
                          <a:solidFill>
                            <a:schemeClr val="bg1"/>
                          </a:solidFill>
                          <a:latin typeface="Arial" pitchFamily="34" charset="0"/>
                          <a:ea typeface="Times New Roman"/>
                          <a:cs typeface="Arial" pitchFamily="34" charset="0"/>
                        </a:rPr>
                        <a:t> &amp; IBM Integration</a:t>
                      </a:r>
                      <a:r>
                        <a:rPr lang="en-US" sz="1600" b="1" kern="1200" dirty="0" smtClean="0">
                          <a:solidFill>
                            <a:schemeClr val="bg1"/>
                          </a:solidFill>
                          <a:latin typeface="Arial" pitchFamily="34" charset="0"/>
                          <a:ea typeface="Times New Roman"/>
                          <a:cs typeface="Arial" pitchFamily="34" charset="0"/>
                        </a:rPr>
                        <a:t/>
                      </a:r>
                      <a:br>
                        <a:rPr lang="en-US" sz="1600" b="1" kern="1200" dirty="0" smtClean="0">
                          <a:solidFill>
                            <a:schemeClr val="bg1"/>
                          </a:solidFill>
                          <a:latin typeface="Arial" pitchFamily="34" charset="0"/>
                          <a:ea typeface="Times New Roman"/>
                          <a:cs typeface="Arial" pitchFamily="34" charset="0"/>
                        </a:rPr>
                      </a:br>
                      <a:r>
                        <a:rPr lang="en-US" sz="1300" b="1" kern="1200" dirty="0" smtClean="0">
                          <a:solidFill>
                            <a:schemeClr val="bg1"/>
                          </a:solidFill>
                          <a:latin typeface="Arial" pitchFamily="34" charset="0"/>
                          <a:ea typeface="Times New Roman"/>
                          <a:cs typeface="Arial" pitchFamily="34" charset="0"/>
                        </a:rPr>
                        <a:t>Back</a:t>
                      </a:r>
                      <a:r>
                        <a:rPr lang="en-US" sz="1300" b="1" kern="1200" baseline="0" dirty="0" smtClean="0">
                          <a:solidFill>
                            <a:schemeClr val="bg1"/>
                          </a:solidFill>
                          <a:latin typeface="Arial" pitchFamily="34" charset="0"/>
                          <a:ea typeface="Times New Roman"/>
                          <a:cs typeface="Arial" pitchFamily="34" charset="0"/>
                        </a:rPr>
                        <a:t> office support</a:t>
                      </a:r>
                      <a:endParaRPr lang="en-US" sz="1300" b="1" kern="1200" dirty="0" smtClean="0">
                        <a:solidFill>
                          <a:schemeClr val="bg1"/>
                        </a:solidFill>
                        <a:latin typeface="Arial" pitchFamily="34" charset="0"/>
                        <a:ea typeface="Times New Roman"/>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2400" b="1" kern="1200" dirty="0" smtClean="0">
                          <a:solidFill>
                            <a:srgbClr val="87A239"/>
                          </a:solidFill>
                          <a:latin typeface="Calibri" pitchFamily="34" charset="0"/>
                          <a:ea typeface="Times New Roman"/>
                          <a:cs typeface="Calibri" pitchFamily="34" charset="0"/>
                          <a:sym typeface="Wingdings"/>
                        </a:rPr>
                        <a:t></a:t>
                      </a:r>
                      <a:endParaRPr lang="it-IT" sz="2400" b="1" kern="1200" dirty="0">
                        <a:solidFill>
                          <a:srgbClr val="87A239"/>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smtClean="0">
                          <a:solidFill>
                            <a:srgbClr val="98050E"/>
                          </a:solidFill>
                          <a:latin typeface="Calibri"/>
                          <a:ea typeface="Times New Roman"/>
                          <a:cs typeface="Arial"/>
                          <a:sym typeface="Wingdings"/>
                        </a:rPr>
                        <a:t>MSFT Only</a:t>
                      </a:r>
                      <a:endParaRPr lang="it-IT" sz="1600" b="1" kern="1200" dirty="0">
                        <a:solidFill>
                          <a:srgbClr val="98050E"/>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smtClean="0">
                          <a:solidFill>
                            <a:srgbClr val="98050E"/>
                          </a:solidFill>
                          <a:latin typeface="Calibri"/>
                          <a:ea typeface="Times New Roman"/>
                          <a:cs typeface="Arial"/>
                          <a:sym typeface="Wingdings"/>
                        </a:rPr>
                        <a:t>MSFT Only</a:t>
                      </a:r>
                      <a:endParaRPr lang="it-IT" sz="1600" b="1" kern="1200" dirty="0">
                        <a:solidFill>
                          <a:srgbClr val="98050E"/>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2400" b="1" kern="1200" dirty="0" smtClean="0">
                          <a:solidFill>
                            <a:srgbClr val="87A239"/>
                          </a:solidFill>
                          <a:latin typeface="Calibri" pitchFamily="34" charset="0"/>
                          <a:ea typeface="Times New Roman"/>
                          <a:cs typeface="Calibri" pitchFamily="34" charset="0"/>
                          <a:sym typeface="Wingdings"/>
                        </a:rPr>
                        <a:t></a:t>
                      </a:r>
                      <a:endParaRPr lang="it-IT" sz="2400" b="1" kern="1200" dirty="0">
                        <a:solidFill>
                          <a:srgbClr val="87A239"/>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r>
              <a:tr h="4290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baseline="0" dirty="0" err="1" smtClean="0">
                          <a:solidFill>
                            <a:schemeClr val="bg1"/>
                          </a:solidFill>
                          <a:latin typeface="Arial" pitchFamily="34" charset="0"/>
                          <a:ea typeface="Times New Roman"/>
                          <a:cs typeface="Arial" pitchFamily="34" charset="0"/>
                        </a:rPr>
                        <a:t>Telepresence</a:t>
                      </a:r>
                      <a:r>
                        <a:rPr lang="en-US" sz="1600" b="1" kern="1200" baseline="0" dirty="0" smtClean="0">
                          <a:solidFill>
                            <a:schemeClr val="bg1"/>
                          </a:solidFill>
                          <a:latin typeface="Arial" pitchFamily="34" charset="0"/>
                          <a:ea typeface="Times New Roman"/>
                          <a:cs typeface="Arial" pitchFamily="34" charset="0"/>
                        </a:rPr>
                        <a:t> Management</a:t>
                      </a:r>
                      <a:endParaRPr lang="en-US" sz="1300" b="1" kern="1200" dirty="0" smtClean="0">
                        <a:solidFill>
                          <a:schemeClr val="bg1"/>
                        </a:solidFill>
                        <a:latin typeface="Arial" pitchFamily="34" charset="0"/>
                        <a:ea typeface="Times New Roman"/>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smtClean="0">
                          <a:solidFill>
                            <a:srgbClr val="98050E"/>
                          </a:solidFill>
                          <a:latin typeface="Calibri" pitchFamily="34" charset="0"/>
                          <a:ea typeface="Times New Roman"/>
                          <a:cs typeface="Calibri" pitchFamily="34" charset="0"/>
                          <a:sym typeface="Wingdings"/>
                        </a:rPr>
                        <a:t>Cisco Only</a:t>
                      </a:r>
                      <a:endParaRPr lang="it-IT" sz="1600" b="1" kern="1200" dirty="0">
                        <a:solidFill>
                          <a:srgbClr val="98050E"/>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kern="1200" dirty="0" smtClean="0">
                          <a:solidFill>
                            <a:srgbClr val="98050E"/>
                          </a:solidFill>
                          <a:latin typeface="Calibri" pitchFamily="34" charset="0"/>
                          <a:ea typeface="Times New Roman"/>
                          <a:cs typeface="Calibri" pitchFamily="34" charset="0"/>
                          <a:sym typeface="Wingdings"/>
                        </a:rPr>
                        <a:t>PLCM</a:t>
                      </a:r>
                      <a:r>
                        <a:rPr lang="en-US" sz="1600" b="1" kern="1200" baseline="0" dirty="0" smtClean="0">
                          <a:solidFill>
                            <a:srgbClr val="98050E"/>
                          </a:solidFill>
                          <a:latin typeface="Calibri" pitchFamily="34" charset="0"/>
                          <a:ea typeface="Times New Roman"/>
                          <a:cs typeface="Calibri" pitchFamily="34" charset="0"/>
                          <a:sym typeface="Wingdings"/>
                        </a:rPr>
                        <a:t> &amp; Cisco TIP</a:t>
                      </a:r>
                      <a:endParaRPr lang="it-IT" sz="1600" b="1" kern="1200" dirty="0">
                        <a:solidFill>
                          <a:schemeClr val="tx1"/>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algn="ctr" defTabSz="914400" rtl="0" eaLnBrk="1" latinLnBrk="0" hangingPunct="1">
                        <a:lnSpc>
                          <a:spcPct val="115000"/>
                        </a:lnSpc>
                        <a:spcAft>
                          <a:spcPts val="0"/>
                        </a:spcAft>
                      </a:pPr>
                      <a:r>
                        <a:rPr lang="en-US" sz="2400" b="1" kern="1200" dirty="0" smtClean="0">
                          <a:solidFill>
                            <a:srgbClr val="98050E"/>
                          </a:solidFill>
                          <a:latin typeface="Calibri" pitchFamily="34" charset="0"/>
                          <a:ea typeface="Times New Roman"/>
                          <a:cs typeface="Calibri" pitchFamily="34" charset="0"/>
                          <a:sym typeface="Wingdings"/>
                        </a:rPr>
                        <a:t></a:t>
                      </a:r>
                      <a:endParaRPr lang="it-IT" sz="2400" b="1" kern="1200" dirty="0">
                        <a:solidFill>
                          <a:srgbClr val="98050E"/>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2400" b="1" kern="1200" dirty="0" smtClean="0">
                          <a:solidFill>
                            <a:srgbClr val="87A239"/>
                          </a:solidFill>
                          <a:latin typeface="Calibri" pitchFamily="34" charset="0"/>
                          <a:ea typeface="Times New Roman"/>
                          <a:cs typeface="Calibri" pitchFamily="34" charset="0"/>
                          <a:sym typeface="Wingdings"/>
                        </a:rPr>
                        <a:t></a:t>
                      </a:r>
                      <a:endParaRPr lang="it-IT" sz="2400" b="1" kern="1200" dirty="0">
                        <a:solidFill>
                          <a:srgbClr val="87A239"/>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r>
              <a:tr h="4290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dirty="0" smtClean="0">
                          <a:solidFill>
                            <a:schemeClr val="bg1"/>
                          </a:solidFill>
                          <a:latin typeface="Arial" pitchFamily="34" charset="0"/>
                          <a:ea typeface="Times New Roman"/>
                          <a:cs typeface="Arial" pitchFamily="34" charset="0"/>
                        </a:rPr>
                        <a:t>Users</a:t>
                      </a:r>
                      <a:r>
                        <a:rPr lang="en-US" sz="1600" b="1" kern="1200" baseline="0" dirty="0" smtClean="0">
                          <a:solidFill>
                            <a:schemeClr val="bg1"/>
                          </a:solidFill>
                          <a:latin typeface="Arial" pitchFamily="34" charset="0"/>
                          <a:ea typeface="Times New Roman"/>
                          <a:cs typeface="Arial" pitchFamily="34" charset="0"/>
                        </a:rPr>
                        <a:t> Supported</a:t>
                      </a:r>
                      <a:endParaRPr lang="en-US" sz="1600" b="1" kern="1200" dirty="0" smtClean="0">
                        <a:solidFill>
                          <a:schemeClr val="bg1"/>
                        </a:solidFill>
                        <a:latin typeface="Arial" pitchFamily="34" charset="0"/>
                        <a:ea typeface="Times New Roman"/>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smtClean="0">
                          <a:solidFill>
                            <a:srgbClr val="98050E"/>
                          </a:solidFill>
                          <a:latin typeface="Calibri" pitchFamily="34" charset="0"/>
                          <a:ea typeface="Times New Roman"/>
                          <a:cs typeface="Calibri" pitchFamily="34" charset="0"/>
                        </a:rPr>
                        <a:t>100,000</a:t>
                      </a:r>
                      <a:endParaRPr lang="it-IT" sz="1600" b="1" kern="1200" dirty="0">
                        <a:solidFill>
                          <a:srgbClr val="98050E"/>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smtClean="0">
                          <a:solidFill>
                            <a:srgbClr val="98050E"/>
                          </a:solidFill>
                          <a:latin typeface="Calibri" pitchFamily="34" charset="0"/>
                          <a:ea typeface="Times New Roman"/>
                          <a:cs typeface="Calibri" pitchFamily="34" charset="0"/>
                        </a:rPr>
                        <a:t>10,000</a:t>
                      </a:r>
                      <a:endParaRPr lang="it-IT" sz="1600" b="1" kern="1200" dirty="0">
                        <a:solidFill>
                          <a:srgbClr val="98050E"/>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smtClean="0">
                          <a:solidFill>
                            <a:srgbClr val="98050E"/>
                          </a:solidFill>
                          <a:latin typeface="Calibri"/>
                          <a:ea typeface="Times New Roman"/>
                          <a:cs typeface="Arial"/>
                        </a:rPr>
                        <a:t>Not published</a:t>
                      </a:r>
                      <a:endParaRPr lang="it-IT" sz="1600" b="1" kern="1200" dirty="0">
                        <a:solidFill>
                          <a:srgbClr val="98050E"/>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smtClean="0">
                          <a:solidFill>
                            <a:srgbClr val="87A239"/>
                          </a:solidFill>
                          <a:latin typeface="Calibri"/>
                          <a:ea typeface="Times New Roman"/>
                          <a:cs typeface="Arial"/>
                        </a:rPr>
                        <a:t>400,000</a:t>
                      </a:r>
                      <a:endParaRPr lang="it-IT" sz="1600" b="1" kern="1200" dirty="0">
                        <a:solidFill>
                          <a:srgbClr val="87A239"/>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r>
            </a:tbl>
          </a:graphicData>
        </a:graphic>
      </p:graphicFrame>
      <p:pic>
        <p:nvPicPr>
          <p:cNvPr id="8" name="Picture 7"/>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l="7811" t="18290" r="4374" b="16785"/>
          <a:stretch/>
        </p:blipFill>
        <p:spPr>
          <a:xfrm>
            <a:off x="3675799" y="1200209"/>
            <a:ext cx="849697" cy="530686"/>
          </a:xfrm>
          <a:prstGeom prst="rect">
            <a:avLst/>
          </a:prstGeom>
        </p:spPr>
      </p:pic>
      <p:pic>
        <p:nvPicPr>
          <p:cNvPr id="9" name="Picture 8"/>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90364" y="1245059"/>
            <a:ext cx="1111167" cy="451235"/>
          </a:xfrm>
          <a:prstGeom prst="rect">
            <a:avLst/>
          </a:prstGeom>
        </p:spPr>
      </p:pic>
      <p:sp>
        <p:nvSpPr>
          <p:cNvPr id="11" name="Rectangle 10"/>
          <p:cNvSpPr/>
          <p:nvPr/>
        </p:nvSpPr>
        <p:spPr>
          <a:xfrm>
            <a:off x="647358" y="6231433"/>
            <a:ext cx="2590774" cy="286682"/>
          </a:xfrm>
          <a:prstGeom prst="rect">
            <a:avLst/>
          </a:prstGeom>
        </p:spPr>
        <p:txBody>
          <a:bodyPr wrap="none">
            <a:spAutoFit/>
          </a:bodyPr>
          <a:lstStyle/>
          <a:p>
            <a:pPr lvl="0" fontAlgn="auto">
              <a:lnSpc>
                <a:spcPct val="115000"/>
              </a:lnSpc>
              <a:spcBef>
                <a:spcPts val="0"/>
              </a:spcBef>
              <a:spcAft>
                <a:spcPts val="0"/>
              </a:spcAft>
            </a:pPr>
            <a:r>
              <a:rPr lang="en-US" sz="1200" b="1" dirty="0">
                <a:solidFill>
                  <a:srgbClr val="98050E"/>
                </a:solidFill>
                <a:latin typeface="+mj-lt"/>
                <a:ea typeface="Times New Roman"/>
                <a:cs typeface="Arial"/>
                <a:sym typeface="Wingdings"/>
              </a:rPr>
              <a:t> Not Supported      </a:t>
            </a:r>
            <a:r>
              <a:rPr lang="it-IT" sz="1200" b="1" dirty="0">
                <a:solidFill>
                  <a:srgbClr val="87A239"/>
                </a:solidFill>
                <a:latin typeface="+mj-lt"/>
                <a:ea typeface="Times New Roman"/>
                <a:cs typeface="Arial"/>
                <a:sym typeface="Wingdings"/>
              </a:rPr>
              <a:t> Supported</a:t>
            </a:r>
            <a:endParaRPr lang="it-IT" sz="1200" b="1" dirty="0">
              <a:solidFill>
                <a:srgbClr val="87A239"/>
              </a:solidFill>
              <a:latin typeface="+mj-lt"/>
              <a:ea typeface="Times New Roman"/>
              <a:cs typeface="Arial"/>
            </a:endParaRPr>
          </a:p>
        </p:txBody>
      </p:sp>
      <p:sp>
        <p:nvSpPr>
          <p:cNvPr id="12" name="Rectangle 11"/>
          <p:cNvSpPr/>
          <p:nvPr/>
        </p:nvSpPr>
        <p:spPr>
          <a:xfrm>
            <a:off x="3441482" y="6227941"/>
            <a:ext cx="5617744" cy="305940"/>
          </a:xfrm>
          <a:prstGeom prst="rect">
            <a:avLst/>
          </a:prstGeom>
          <a:gradFill>
            <a:gsLst>
              <a:gs pos="0">
                <a:srgbClr val="87A239"/>
              </a:gs>
              <a:gs pos="64000">
                <a:srgbClr val="C00000"/>
              </a:gs>
            </a:gsLst>
            <a:lin ang="1080000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400" b="1" i="1" dirty="0"/>
              <a:t>Price-Performance</a:t>
            </a:r>
          </a:p>
        </p:txBody>
      </p:sp>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22453" y="382861"/>
            <a:ext cx="986311" cy="765722"/>
          </a:xfrm>
          <a:prstGeom prst="rect">
            <a:avLst/>
          </a:prstGeom>
        </p:spPr>
      </p:pic>
      <p:sp>
        <p:nvSpPr>
          <p:cNvPr id="17" name="TextBox 16"/>
          <p:cNvSpPr txBox="1"/>
          <p:nvPr/>
        </p:nvSpPr>
        <p:spPr>
          <a:xfrm>
            <a:off x="3395323" y="6233304"/>
            <a:ext cx="436099" cy="450166"/>
          </a:xfrm>
          <a:prstGeom prst="rect">
            <a:avLst/>
          </a:prstGeom>
          <a:noFill/>
        </p:spPr>
        <p:txBody>
          <a:bodyPr wrap="none" rtlCol="0">
            <a:noAutofit/>
          </a:bodyPr>
          <a:lstStyle/>
          <a:p>
            <a:pPr>
              <a:lnSpc>
                <a:spcPct val="90000"/>
              </a:lnSpc>
            </a:pPr>
            <a:r>
              <a:rPr lang="en-US" sz="1400" b="1" i="1" dirty="0">
                <a:solidFill>
                  <a:schemeClr val="bg1"/>
                </a:solidFill>
              </a:rPr>
              <a:t>Bad</a:t>
            </a:r>
          </a:p>
        </p:txBody>
      </p:sp>
      <p:sp>
        <p:nvSpPr>
          <p:cNvPr id="18" name="TextBox 17"/>
          <p:cNvSpPr txBox="1"/>
          <p:nvPr/>
        </p:nvSpPr>
        <p:spPr>
          <a:xfrm>
            <a:off x="8410196" y="6228308"/>
            <a:ext cx="436099" cy="450166"/>
          </a:xfrm>
          <a:prstGeom prst="rect">
            <a:avLst/>
          </a:prstGeom>
          <a:noFill/>
        </p:spPr>
        <p:txBody>
          <a:bodyPr wrap="none" rtlCol="0">
            <a:noAutofit/>
          </a:bodyPr>
          <a:lstStyle/>
          <a:p>
            <a:pPr>
              <a:lnSpc>
                <a:spcPct val="90000"/>
              </a:lnSpc>
            </a:pPr>
            <a:r>
              <a:rPr lang="en-US" sz="1400" b="1" i="1" dirty="0">
                <a:solidFill>
                  <a:schemeClr val="bg1"/>
                </a:solidFill>
              </a:rPr>
              <a:t>Great</a:t>
            </a:r>
          </a:p>
        </p:txBody>
      </p:sp>
      <p:pic>
        <p:nvPicPr>
          <p:cNvPr id="19" name="Picture 18" descr="Polycom_logo_2012.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91695" y="1253040"/>
            <a:ext cx="1452699" cy="416254"/>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435" y="1246668"/>
            <a:ext cx="761818" cy="528968"/>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12623" y="533070"/>
            <a:ext cx="103971" cy="97670"/>
          </a:xfrm>
          <a:prstGeom prst="rect">
            <a:avLst/>
          </a:prstGeom>
        </p:spPr>
      </p:pic>
    </p:spTree>
    <p:extLst>
      <p:ext uri="{BB962C8B-B14F-4D97-AF65-F5344CB8AC3E}">
        <p14:creationId xmlns:p14="http://schemas.microsoft.com/office/powerpoint/2010/main" val="1371528064"/>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The Most Powerful MCUs in the Market</a:t>
            </a:r>
            <a:endParaRPr lang="en-US" dirty="0"/>
          </a:p>
        </p:txBody>
      </p:sp>
      <p:sp>
        <p:nvSpPr>
          <p:cNvPr id="3" name="Content Placeholder 2"/>
          <p:cNvSpPr>
            <a:spLocks noGrp="1"/>
          </p:cNvSpPr>
          <p:nvPr>
            <p:ph idx="1"/>
          </p:nvPr>
        </p:nvSpPr>
        <p:spPr>
          <a:xfrm>
            <a:off x="457200" y="1447800"/>
            <a:ext cx="4114800" cy="4724399"/>
          </a:xfrm>
        </p:spPr>
        <p:txBody>
          <a:bodyPr>
            <a:noAutofit/>
          </a:bodyPr>
          <a:lstStyle/>
          <a:p>
            <a:r>
              <a:rPr lang="en-US" dirty="0" smtClean="0"/>
              <a:t>Hybrid Hardware / Software Architecture</a:t>
            </a:r>
          </a:p>
          <a:p>
            <a:r>
              <a:rPr lang="en-US" dirty="0" smtClean="0"/>
              <a:t>Dual 1080p/60fps</a:t>
            </a:r>
          </a:p>
          <a:p>
            <a:r>
              <a:rPr lang="en-US" dirty="0" smtClean="0"/>
              <a:t>H.264 SVC &amp; High Profile</a:t>
            </a:r>
          </a:p>
          <a:p>
            <a:r>
              <a:rPr lang="en-US" dirty="0" smtClean="0"/>
              <a:t>80 HD Ports in 1U</a:t>
            </a:r>
            <a:endParaRPr lang="en-US" dirty="0"/>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03118" y="3803609"/>
            <a:ext cx="4589599" cy="2071834"/>
          </a:xfrm>
          <a:prstGeom prst="rect">
            <a:avLst/>
          </a:prstGeom>
          <a:noFill/>
          <a:effectLst/>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4577088" y="1445220"/>
            <a:ext cx="4114800" cy="4724399"/>
          </a:xfrm>
          <a:prstGeom prst="rect">
            <a:avLst/>
          </a:prstGeom>
        </p:spPr>
        <p:txBody>
          <a:bodyPr vert="horz" lIns="91440" tIns="45720" rIns="91440" bIns="45720" rtlCol="0">
            <a:noAutofit/>
          </a:bodyPr>
          <a:lstStyle>
            <a:lvl1pPr marL="365760" indent="-365760" algn="l" defTabSz="914400" rtl="0" eaLnBrk="1" latinLnBrk="0" hangingPunct="1">
              <a:lnSpc>
                <a:spcPct val="90000"/>
              </a:lnSpc>
              <a:spcBef>
                <a:spcPts val="1200"/>
              </a:spcBef>
              <a:buClr>
                <a:schemeClr val="accent1"/>
              </a:buClr>
              <a:buFont typeface="Webdings" pitchFamily="18" charset="2"/>
              <a:buChar char="4"/>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800"/>
              </a:spcBef>
              <a:buClr>
                <a:schemeClr val="accent2"/>
              </a:buClr>
              <a:buFont typeface="Arial" pitchFamily="34" charset="0"/>
              <a:buChar char="–"/>
              <a:defRPr sz="2200" kern="1200">
                <a:solidFill>
                  <a:schemeClr val="tx1"/>
                </a:solidFill>
                <a:latin typeface="+mn-lt"/>
                <a:ea typeface="+mn-ea"/>
                <a:cs typeface="+mn-cs"/>
              </a:defRPr>
            </a:lvl2pPr>
            <a:lvl3pPr marL="1097280" indent="-228600" algn="l" defTabSz="914400" rtl="0" eaLnBrk="1" latinLnBrk="0" hangingPunct="1">
              <a:lnSpc>
                <a:spcPct val="90000"/>
              </a:lnSpc>
              <a:spcBef>
                <a:spcPts val="600"/>
              </a:spcBef>
              <a:buClr>
                <a:schemeClr val="accent2"/>
              </a:buClr>
              <a:buFont typeface="Arial" pitchFamily="34" charset="0"/>
              <a:buChar char="–"/>
              <a:defRPr sz="1800" kern="1200">
                <a:solidFill>
                  <a:schemeClr val="tx1"/>
                </a:solidFill>
                <a:latin typeface="+mn-lt"/>
                <a:ea typeface="+mn-ea"/>
                <a:cs typeface="+mn-cs"/>
              </a:defRPr>
            </a:lvl3pPr>
            <a:lvl4pPr marL="146304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4pPr>
            <a:lvl5pPr marL="182880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5pPr>
            <a:lvl6pPr marL="219456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6pPr>
            <a:lvl7pPr marL="256032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7pPr>
            <a:lvl8pPr marL="292608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8pPr>
            <a:lvl9pPr marL="329184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9pPr>
          </a:lstStyle>
          <a:p>
            <a:r>
              <a:rPr lang="en-US" dirty="0" smtClean="0"/>
              <a:t>Desktop/Mobile/Room </a:t>
            </a:r>
          </a:p>
          <a:p>
            <a:r>
              <a:rPr lang="en-US" dirty="0" smtClean="0"/>
              <a:t>24 Video Layouts</a:t>
            </a:r>
          </a:p>
          <a:p>
            <a:r>
              <a:rPr lang="en-US" dirty="0" smtClean="0"/>
              <a:t>28 Participants on Screen</a:t>
            </a:r>
          </a:p>
          <a:p>
            <a:r>
              <a:rPr lang="en-US" dirty="0" smtClean="0"/>
              <a:t>Telepresence </a:t>
            </a:r>
            <a:r>
              <a:rPr lang="en-US" dirty="0"/>
              <a:t>I</a:t>
            </a:r>
            <a:r>
              <a:rPr lang="en-US" dirty="0" smtClean="0"/>
              <a:t>nterop. </a:t>
            </a:r>
            <a:endParaRPr lang="en-US"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14392" y="3951159"/>
            <a:ext cx="3672408" cy="186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5442033" y="5671976"/>
            <a:ext cx="2698175" cy="369332"/>
          </a:xfrm>
          <a:prstGeom prst="rect">
            <a:avLst/>
          </a:prstGeom>
        </p:spPr>
        <p:txBody>
          <a:bodyPr wrap="none">
            <a:spAutoFit/>
          </a:bodyPr>
          <a:lstStyle/>
          <a:p>
            <a:r>
              <a:rPr lang="en-US" dirty="0" smtClean="0"/>
              <a:t>Scopia Elite 5000 Series</a:t>
            </a:r>
            <a:endParaRPr lang="en-US" dirty="0"/>
          </a:p>
        </p:txBody>
      </p:sp>
      <p:sp>
        <p:nvSpPr>
          <p:cNvPr id="9" name="Rectangle 8"/>
          <p:cNvSpPr/>
          <p:nvPr/>
        </p:nvSpPr>
        <p:spPr>
          <a:xfrm>
            <a:off x="965011" y="5403766"/>
            <a:ext cx="1992853" cy="646331"/>
          </a:xfrm>
          <a:prstGeom prst="rect">
            <a:avLst/>
          </a:prstGeom>
        </p:spPr>
        <p:txBody>
          <a:bodyPr wrap="none">
            <a:spAutoFit/>
          </a:bodyPr>
          <a:lstStyle/>
          <a:p>
            <a:pPr algn="ctr"/>
            <a:r>
              <a:rPr lang="en-US" dirty="0" smtClean="0"/>
              <a:t>Avaya Scopia</a:t>
            </a:r>
            <a:br>
              <a:rPr lang="en-US" dirty="0" smtClean="0"/>
            </a:br>
            <a:r>
              <a:rPr lang="en-US" dirty="0" smtClean="0"/>
              <a:t>Elite 6000 Series</a:t>
            </a:r>
            <a:endParaRPr lang="en-US"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6964" y="5502633"/>
            <a:ext cx="103971" cy="97670"/>
          </a:xfrm>
          <a:prstGeom prst="rect">
            <a:avLst/>
          </a:prstGeom>
        </p:spPr>
      </p:pic>
    </p:spTree>
    <p:extLst>
      <p:ext uri="{BB962C8B-B14F-4D97-AF65-F5344CB8AC3E}">
        <p14:creationId xmlns:p14="http://schemas.microsoft.com/office/powerpoint/2010/main" val="123342589"/>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177" y="434715"/>
            <a:ext cx="8229600" cy="838200"/>
          </a:xfrm>
        </p:spPr>
        <p:txBody>
          <a:bodyPr anchor="t"/>
          <a:lstStyle/>
          <a:p>
            <a:r>
              <a:rPr lang="en-US" dirty="0" smtClean="0"/>
              <a:t>Avaya Scopia Elite 6000</a:t>
            </a:r>
            <a:r>
              <a:rPr lang="en-US" dirty="0"/>
              <a:t> </a:t>
            </a:r>
            <a:r>
              <a:rPr lang="en-US" dirty="0" smtClean="0"/>
              <a:t>Comparison</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70303740"/>
              </p:ext>
            </p:extLst>
          </p:nvPr>
        </p:nvGraphicFramePr>
        <p:xfrm>
          <a:off x="87967" y="1333500"/>
          <a:ext cx="8950235" cy="3295787"/>
        </p:xfrm>
        <a:graphic>
          <a:graphicData uri="http://schemas.openxmlformats.org/drawingml/2006/table">
            <a:tbl>
              <a:tblPr>
                <a:effectLst>
                  <a:outerShdw blurRad="50800" dist="38100" dir="2700000" algn="tl" rotWithShape="0">
                    <a:prstClr val="black">
                      <a:alpha val="40000"/>
                    </a:prstClr>
                  </a:outerShdw>
                </a:effectLst>
              </a:tblPr>
              <a:tblGrid>
                <a:gridCol w="3351852"/>
                <a:gridCol w="1353787"/>
                <a:gridCol w="1472540"/>
                <a:gridCol w="1328497"/>
                <a:gridCol w="1443559"/>
              </a:tblGrid>
              <a:tr h="628787">
                <a:tc>
                  <a:txBody>
                    <a:bodyPr/>
                    <a:lstStyle/>
                    <a:p>
                      <a:pPr algn="l" rtl="0">
                        <a:lnSpc>
                          <a:spcPct val="115000"/>
                        </a:lnSpc>
                        <a:spcAft>
                          <a:spcPts val="0"/>
                        </a:spcAft>
                      </a:pPr>
                      <a:endParaRPr lang="it-IT" sz="1700" dirty="0">
                        <a:latin typeface="Calibri"/>
                        <a:ea typeface="Times New Roman"/>
                        <a:cs typeface="Arial"/>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bg1">
                            <a:lumMod val="95000"/>
                          </a:schemeClr>
                        </a:gs>
                        <a:gs pos="50000">
                          <a:schemeClr val="bg1"/>
                        </a:gs>
                        <a:gs pos="100000">
                          <a:schemeClr val="bg2"/>
                        </a:gs>
                      </a:gsLst>
                      <a:lin ang="16200000" scaled="1"/>
                      <a:tileRect/>
                    </a:gradFill>
                  </a:tcPr>
                </a:tc>
                <a:tc>
                  <a:txBody>
                    <a:bodyPr/>
                    <a:lstStyle/>
                    <a:p>
                      <a:pPr algn="ctr" rtl="0">
                        <a:lnSpc>
                          <a:spcPct val="115000"/>
                        </a:lnSpc>
                        <a:spcAft>
                          <a:spcPts val="0"/>
                        </a:spcAft>
                      </a:pPr>
                      <a:endParaRPr lang="it-IT" sz="1700" dirty="0">
                        <a:solidFill>
                          <a:srgbClr val="FF0000"/>
                        </a:solidFill>
                        <a:latin typeface="Calibri"/>
                        <a:ea typeface="Times New Roman"/>
                        <a:cs typeface="Arial"/>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bg1">
                            <a:lumMod val="95000"/>
                          </a:schemeClr>
                        </a:gs>
                        <a:gs pos="50000">
                          <a:schemeClr val="bg1"/>
                        </a:gs>
                        <a:gs pos="100000">
                          <a:schemeClr val="bg2"/>
                        </a:gs>
                      </a:gsLst>
                      <a:lin ang="16200000" scaled="1"/>
                      <a:tileRect/>
                    </a:gradFill>
                  </a:tcPr>
                </a:tc>
                <a:tc>
                  <a:txBody>
                    <a:bodyPr/>
                    <a:lstStyle/>
                    <a:p>
                      <a:pPr algn="ctr" rtl="0">
                        <a:lnSpc>
                          <a:spcPct val="115000"/>
                        </a:lnSpc>
                        <a:spcAft>
                          <a:spcPts val="0"/>
                        </a:spcAft>
                      </a:pPr>
                      <a:endParaRPr lang="it-IT" sz="1700" dirty="0">
                        <a:solidFill>
                          <a:srgbClr val="FF0000"/>
                        </a:solidFill>
                        <a:latin typeface="Calibri"/>
                        <a:ea typeface="Times New Roman"/>
                        <a:cs typeface="Arial"/>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bg1">
                            <a:lumMod val="95000"/>
                          </a:schemeClr>
                        </a:gs>
                        <a:gs pos="50000">
                          <a:schemeClr val="bg1"/>
                        </a:gs>
                        <a:gs pos="100000">
                          <a:schemeClr val="bg2"/>
                        </a:gs>
                      </a:gsLst>
                      <a:lin ang="16200000" scaled="1"/>
                      <a:tileRect/>
                    </a:gradFill>
                  </a:tcPr>
                </a:tc>
                <a:tc>
                  <a:txBody>
                    <a:bodyPr/>
                    <a:lstStyle/>
                    <a:p>
                      <a:pPr algn="ctr" rtl="0">
                        <a:lnSpc>
                          <a:spcPct val="115000"/>
                        </a:lnSpc>
                        <a:spcAft>
                          <a:spcPts val="0"/>
                        </a:spcAft>
                      </a:pPr>
                      <a:endParaRPr lang="en-US" sz="1700" dirty="0">
                        <a:solidFill>
                          <a:srgbClr val="FF0000"/>
                        </a:solidFill>
                        <a:latin typeface="Calibri"/>
                        <a:ea typeface="Times New Roman"/>
                        <a:cs typeface="Arial"/>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bg1">
                            <a:lumMod val="95000"/>
                          </a:schemeClr>
                        </a:gs>
                        <a:gs pos="50000">
                          <a:schemeClr val="bg1"/>
                        </a:gs>
                        <a:gs pos="100000">
                          <a:schemeClr val="bg2"/>
                        </a:gs>
                      </a:gsLst>
                      <a:lin ang="16200000" scaled="1"/>
                      <a:tileRect/>
                    </a:gradFill>
                  </a:tcPr>
                </a:tc>
                <a:tc>
                  <a:txBody>
                    <a:bodyPr/>
                    <a:lstStyle/>
                    <a:p>
                      <a:pPr algn="ctr" rtl="0">
                        <a:lnSpc>
                          <a:spcPct val="115000"/>
                        </a:lnSpc>
                        <a:spcAft>
                          <a:spcPts val="0"/>
                        </a:spcAft>
                      </a:pPr>
                      <a:endParaRPr lang="it-IT" sz="2300" dirty="0">
                        <a:solidFill>
                          <a:srgbClr val="FF0000"/>
                        </a:solidFill>
                        <a:latin typeface="Calibri"/>
                        <a:ea typeface="Times New Roman"/>
                        <a:cs typeface="Arial"/>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bg1">
                            <a:lumMod val="95000"/>
                          </a:schemeClr>
                        </a:gs>
                        <a:gs pos="50000">
                          <a:schemeClr val="bg1"/>
                        </a:gs>
                        <a:gs pos="100000">
                          <a:schemeClr val="bg2"/>
                        </a:gs>
                      </a:gsLst>
                      <a:lin ang="16200000" scaled="1"/>
                      <a:tileRect/>
                    </a:gradFill>
                  </a:tcPr>
                </a:tc>
              </a:tr>
              <a:tr h="3044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bg1"/>
                          </a:solidFill>
                        </a:rPr>
                        <a:t>1080p60</a:t>
                      </a:r>
                    </a:p>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smtClean="0">
                          <a:solidFill>
                            <a:schemeClr val="bg1"/>
                          </a:solidFill>
                        </a:rPr>
                        <a:t>Interactivity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400" b="1" dirty="0" smtClean="0">
                          <a:solidFill>
                            <a:srgbClr val="98050E"/>
                          </a:solidFill>
                          <a:latin typeface="Calibri" pitchFamily="34" charset="0"/>
                          <a:ea typeface="Times New Roman"/>
                          <a:cs typeface="Calibri" pitchFamily="34" charset="0"/>
                          <a:sym typeface="Wingdings"/>
                        </a:rPr>
                        <a:t></a:t>
                      </a:r>
                      <a:endParaRPr lang="it-IT" sz="2400" b="1" kern="1200" dirty="0" smtClean="0">
                        <a:solidFill>
                          <a:srgbClr val="87A239"/>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algn="ctr" rtl="0">
                        <a:lnSpc>
                          <a:spcPct val="115000"/>
                        </a:lnSpc>
                        <a:spcAft>
                          <a:spcPts val="0"/>
                        </a:spcAft>
                      </a:pPr>
                      <a:r>
                        <a:rPr lang="it-IT" sz="1600" b="1" kern="1200" dirty="0" smtClean="0">
                          <a:solidFill>
                            <a:srgbClr val="98050E"/>
                          </a:solidFill>
                          <a:latin typeface="Calibri" pitchFamily="34" charset="0"/>
                          <a:ea typeface="Times New Roman"/>
                          <a:cs typeface="Calibri" pitchFamily="34" charset="0"/>
                          <a:sym typeface="Wingdings"/>
                        </a:rPr>
                        <a:t>Partial</a:t>
                      </a:r>
                      <a:endParaRPr lang="it-IT" sz="1600" b="1" dirty="0">
                        <a:solidFill>
                          <a:srgbClr val="98050E"/>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algn="ctr" rtl="0">
                        <a:lnSpc>
                          <a:spcPct val="115000"/>
                        </a:lnSpc>
                        <a:spcAft>
                          <a:spcPts val="0"/>
                        </a:spcAft>
                      </a:pPr>
                      <a:r>
                        <a:rPr lang="en-US" sz="2400" b="1" dirty="0">
                          <a:solidFill>
                            <a:srgbClr val="98050E"/>
                          </a:solidFill>
                          <a:latin typeface="Calibri" pitchFamily="34" charset="0"/>
                          <a:ea typeface="Times New Roman"/>
                          <a:cs typeface="Calibri" pitchFamily="34" charset="0"/>
                          <a:sym typeface="Wingdings"/>
                        </a:rPr>
                        <a:t></a:t>
                      </a:r>
                      <a:endParaRPr lang="it-IT" sz="2400" b="1" dirty="0">
                        <a:solidFill>
                          <a:srgbClr val="98050E"/>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algn="ctr" defTabSz="914400" rtl="0" eaLnBrk="1" latinLnBrk="0" hangingPunct="1">
                        <a:lnSpc>
                          <a:spcPct val="115000"/>
                        </a:lnSpc>
                        <a:spcAft>
                          <a:spcPts val="0"/>
                        </a:spcAft>
                      </a:pPr>
                      <a:r>
                        <a:rPr lang="it-IT" sz="2400" b="1" kern="1200" dirty="0">
                          <a:solidFill>
                            <a:srgbClr val="87A239"/>
                          </a:solidFill>
                          <a:latin typeface="Calibri" pitchFamily="34" charset="0"/>
                          <a:ea typeface="Times New Roman"/>
                          <a:cs typeface="Calibri" pitchFamily="34" charset="0"/>
                          <a:sym typeface="Wingdings"/>
                        </a:rPr>
                        <a:t></a:t>
                      </a:r>
                      <a:endParaRPr lang="it-IT" sz="2400" b="1" kern="1200" dirty="0">
                        <a:solidFill>
                          <a:srgbClr val="87A239"/>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r>
              <a:tr h="304480">
                <a:tc>
                  <a:txBody>
                    <a:bodyPr/>
                    <a:lstStyle/>
                    <a:p>
                      <a:pPr algn="l" rtl="0"/>
                      <a:r>
                        <a:rPr lang="en-US" sz="1600" b="1" kern="1200" dirty="0" smtClean="0">
                          <a:solidFill>
                            <a:schemeClr val="bg1"/>
                          </a:solidFill>
                          <a:latin typeface="+mn-lt"/>
                          <a:ea typeface="+mn-ea"/>
                          <a:cs typeface="+mn-cs"/>
                        </a:rPr>
                        <a:t>High Profile</a:t>
                      </a:r>
                    </a:p>
                    <a:p>
                      <a:pPr marL="0" marR="0" indent="0" algn="l" defTabSz="914400" rtl="0" eaLnBrk="1" fontAlgn="auto" latinLnBrk="0" hangingPunct="1">
                        <a:lnSpc>
                          <a:spcPct val="100000"/>
                        </a:lnSpc>
                        <a:spcBef>
                          <a:spcPts val="0"/>
                        </a:spcBef>
                        <a:spcAft>
                          <a:spcPts val="0"/>
                        </a:spcAft>
                        <a:buClrTx/>
                        <a:buSzTx/>
                        <a:buFontTx/>
                        <a:buNone/>
                        <a:tabLst/>
                        <a:defRPr/>
                      </a:pPr>
                      <a:r>
                        <a:rPr lang="en-US" sz="1300" b="1" kern="1200" dirty="0" smtClean="0">
                          <a:solidFill>
                            <a:schemeClr val="bg1"/>
                          </a:solidFill>
                          <a:latin typeface="+mn-lt"/>
                          <a:ea typeface="+mn-ea"/>
                          <a:cs typeface="+mn-cs"/>
                        </a:rPr>
                        <a:t>Bandwidth efficiency</a:t>
                      </a:r>
                      <a:endParaRPr lang="en-US" sz="1300" b="1" kern="1200" dirty="0">
                        <a:solidFill>
                          <a:schemeClr val="bg1"/>
                        </a:solidFill>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400" b="1" dirty="0" smtClean="0">
                          <a:solidFill>
                            <a:srgbClr val="98050E"/>
                          </a:solidFill>
                          <a:latin typeface="Calibri" pitchFamily="34" charset="0"/>
                          <a:ea typeface="Times New Roman"/>
                          <a:cs typeface="Calibri" pitchFamily="34" charset="0"/>
                          <a:sym typeface="Wingdings"/>
                        </a:rPr>
                        <a:t></a:t>
                      </a:r>
                      <a:endParaRPr lang="it-IT" sz="2400" b="1" dirty="0">
                        <a:solidFill>
                          <a:srgbClr val="98050E"/>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smtClean="0">
                          <a:solidFill>
                            <a:srgbClr val="87A239"/>
                          </a:solidFill>
                          <a:latin typeface="Calibri" pitchFamily="34" charset="0"/>
                          <a:ea typeface="Times New Roman"/>
                          <a:cs typeface="Calibri" pitchFamily="34" charset="0"/>
                          <a:sym typeface="Wingdings"/>
                        </a:rPr>
                        <a:t></a:t>
                      </a:r>
                      <a:endParaRPr lang="it-IT" sz="1600" b="1" kern="1200" dirty="0" smtClean="0">
                        <a:solidFill>
                          <a:srgbClr val="87A239"/>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400" b="1" dirty="0" smtClean="0">
                          <a:solidFill>
                            <a:srgbClr val="98050E"/>
                          </a:solidFill>
                          <a:latin typeface="Calibri" pitchFamily="34" charset="0"/>
                          <a:ea typeface="Times New Roman"/>
                          <a:cs typeface="Calibri" pitchFamily="34" charset="0"/>
                          <a:sym typeface="Wingdings"/>
                        </a:rPr>
                        <a:t></a:t>
                      </a:r>
                      <a:endParaRPr lang="it-IT" sz="2400" b="1" dirty="0">
                        <a:solidFill>
                          <a:srgbClr val="98050E"/>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2400" b="1" kern="1200" dirty="0" smtClean="0">
                          <a:solidFill>
                            <a:srgbClr val="87A239"/>
                          </a:solidFill>
                          <a:latin typeface="Calibri" pitchFamily="34" charset="0"/>
                          <a:ea typeface="Times New Roman"/>
                          <a:cs typeface="Calibri" pitchFamily="34" charset="0"/>
                          <a:sym typeface="Wingdings"/>
                        </a:rPr>
                        <a:t></a:t>
                      </a:r>
                      <a:endParaRPr lang="it-IT" sz="2400" b="1" kern="1200" dirty="0">
                        <a:solidFill>
                          <a:srgbClr val="87A239"/>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r>
              <a:tr h="304480">
                <a:tc>
                  <a:txBody>
                    <a:bodyPr/>
                    <a:lstStyle/>
                    <a:p>
                      <a:r>
                        <a:rPr lang="en-US" sz="1600" b="1" kern="1200" dirty="0" smtClean="0">
                          <a:solidFill>
                            <a:schemeClr val="bg1"/>
                          </a:solidFill>
                          <a:latin typeface="+mn-lt"/>
                          <a:ea typeface="+mn-ea"/>
                          <a:cs typeface="+mn-cs"/>
                        </a:rPr>
                        <a:t>SVC</a:t>
                      </a:r>
                    </a:p>
                    <a:p>
                      <a:pPr marL="0" marR="0" indent="0" algn="l" defTabSz="914400" rtl="0" eaLnBrk="1" fontAlgn="auto" latinLnBrk="0" hangingPunct="1">
                        <a:lnSpc>
                          <a:spcPct val="100000"/>
                        </a:lnSpc>
                        <a:spcBef>
                          <a:spcPts val="0"/>
                        </a:spcBef>
                        <a:spcAft>
                          <a:spcPts val="0"/>
                        </a:spcAft>
                        <a:buClrTx/>
                        <a:buSzTx/>
                        <a:buFontTx/>
                        <a:buNone/>
                        <a:tabLst/>
                        <a:defRPr/>
                      </a:pPr>
                      <a:r>
                        <a:rPr lang="en-US" sz="1300" b="1" kern="1200" dirty="0" smtClean="0">
                          <a:solidFill>
                            <a:schemeClr val="bg1"/>
                          </a:solidFill>
                          <a:latin typeface="+mn-lt"/>
                          <a:ea typeface="+mn-ea"/>
                          <a:cs typeface="+mn-cs"/>
                        </a:rPr>
                        <a:t>Any network</a:t>
                      </a:r>
                      <a:endParaRPr lang="en-US" sz="1300" b="1" kern="1200" dirty="0">
                        <a:solidFill>
                          <a:schemeClr val="bg1"/>
                        </a:solidFill>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algn="ctr" rtl="0">
                        <a:lnSpc>
                          <a:spcPct val="115000"/>
                        </a:lnSpc>
                        <a:spcAft>
                          <a:spcPts val="0"/>
                        </a:spcAft>
                      </a:pPr>
                      <a:r>
                        <a:rPr lang="en-US" sz="2400" b="1" dirty="0">
                          <a:solidFill>
                            <a:srgbClr val="98050E"/>
                          </a:solidFill>
                          <a:latin typeface="Calibri" pitchFamily="34" charset="0"/>
                          <a:ea typeface="Times New Roman"/>
                          <a:cs typeface="Calibri" pitchFamily="34" charset="0"/>
                          <a:sym typeface="Wingdings"/>
                        </a:rPr>
                        <a:t></a:t>
                      </a:r>
                      <a:endParaRPr lang="it-IT" sz="2400" b="1" dirty="0">
                        <a:solidFill>
                          <a:srgbClr val="98050E"/>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smtClean="0">
                          <a:solidFill>
                            <a:srgbClr val="98050E"/>
                          </a:solidFill>
                          <a:latin typeface="Calibri" pitchFamily="34" charset="0"/>
                          <a:ea typeface="Times New Roman"/>
                          <a:cs typeface="Calibri" pitchFamily="34" charset="0"/>
                          <a:sym typeface="Wingdings"/>
                        </a:rPr>
                        <a:t>Partial</a:t>
                      </a:r>
                      <a:endParaRPr lang="it-IT" sz="1600" b="1" dirty="0" smtClean="0">
                        <a:solidFill>
                          <a:srgbClr val="98050E"/>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algn="ctr" rtl="0">
                        <a:lnSpc>
                          <a:spcPct val="115000"/>
                        </a:lnSpc>
                        <a:spcAft>
                          <a:spcPts val="0"/>
                        </a:spcAft>
                      </a:pPr>
                      <a:r>
                        <a:rPr lang="en-US" sz="2400" b="1" dirty="0">
                          <a:solidFill>
                            <a:srgbClr val="98050E"/>
                          </a:solidFill>
                          <a:latin typeface="Calibri" pitchFamily="34" charset="0"/>
                          <a:ea typeface="Times New Roman"/>
                          <a:cs typeface="Calibri" pitchFamily="34" charset="0"/>
                          <a:sym typeface="Wingdings"/>
                        </a:rPr>
                        <a:t></a:t>
                      </a:r>
                      <a:endParaRPr lang="it-IT" sz="2400" b="1" dirty="0">
                        <a:solidFill>
                          <a:srgbClr val="98050E"/>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algn="ctr" defTabSz="914400" rtl="0" eaLnBrk="1" latinLnBrk="0" hangingPunct="1">
                        <a:lnSpc>
                          <a:spcPct val="115000"/>
                        </a:lnSpc>
                        <a:spcAft>
                          <a:spcPts val="0"/>
                        </a:spcAft>
                      </a:pPr>
                      <a:r>
                        <a:rPr lang="it-IT" sz="2400" b="1" kern="1200" dirty="0">
                          <a:solidFill>
                            <a:srgbClr val="87A239"/>
                          </a:solidFill>
                          <a:latin typeface="Calibri" pitchFamily="34" charset="0"/>
                          <a:ea typeface="Times New Roman"/>
                          <a:cs typeface="Calibri" pitchFamily="34" charset="0"/>
                          <a:sym typeface="Wingdings"/>
                        </a:rPr>
                        <a:t></a:t>
                      </a:r>
                      <a:endParaRPr lang="it-IT" sz="2400" b="1" kern="1200" dirty="0">
                        <a:solidFill>
                          <a:srgbClr val="87A239"/>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r>
              <a:tr h="304480">
                <a:tc>
                  <a:txBody>
                    <a:bodyPr/>
                    <a:lstStyle/>
                    <a:p>
                      <a:pPr algn="l" rtl="0"/>
                      <a:r>
                        <a:rPr lang="en-US" sz="1600" b="1" kern="1200" dirty="0" smtClean="0">
                          <a:solidFill>
                            <a:schemeClr val="bg1"/>
                          </a:solidFill>
                          <a:latin typeface="+mn-lt"/>
                          <a:ea typeface="+mn-ea"/>
                          <a:cs typeface="+mn-cs"/>
                        </a:rPr>
                        <a:t>High Density</a:t>
                      </a:r>
                    </a:p>
                    <a:p>
                      <a:pPr marL="0" marR="0" indent="0" algn="l" defTabSz="914400" rtl="0" eaLnBrk="1" fontAlgn="auto" latinLnBrk="0" hangingPunct="1">
                        <a:lnSpc>
                          <a:spcPct val="100000"/>
                        </a:lnSpc>
                        <a:spcBef>
                          <a:spcPts val="0"/>
                        </a:spcBef>
                        <a:spcAft>
                          <a:spcPts val="0"/>
                        </a:spcAft>
                        <a:buClrTx/>
                        <a:buSzTx/>
                        <a:buFontTx/>
                        <a:buNone/>
                        <a:tabLst/>
                        <a:defRPr/>
                      </a:pPr>
                      <a:r>
                        <a:rPr lang="en-US" sz="1300" b="1" kern="1200" dirty="0" smtClean="0">
                          <a:solidFill>
                            <a:schemeClr val="bg1"/>
                          </a:solidFill>
                          <a:latin typeface="+mn-lt"/>
                          <a:ea typeface="+mn-ea"/>
                          <a:cs typeface="+mn-cs"/>
                        </a:rPr>
                        <a:t>1080p per 1U</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kern="1200" dirty="0" smtClean="0">
                          <a:solidFill>
                            <a:srgbClr val="98050E"/>
                          </a:solidFill>
                          <a:latin typeface="Calibri" pitchFamily="34" charset="0"/>
                          <a:ea typeface="Times New Roman"/>
                          <a:cs typeface="Calibri" pitchFamily="34" charset="0"/>
                          <a:sym typeface="Wingdings"/>
                        </a:rPr>
                        <a:t>20</a:t>
                      </a:r>
                      <a:endParaRPr lang="it-IT" sz="1600" b="1" kern="1200" dirty="0">
                        <a:solidFill>
                          <a:schemeClr val="tx1"/>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kern="1200" dirty="0" smtClean="0">
                          <a:solidFill>
                            <a:srgbClr val="98050E"/>
                          </a:solidFill>
                          <a:latin typeface="Calibri" pitchFamily="34" charset="0"/>
                          <a:ea typeface="Times New Roman"/>
                          <a:cs typeface="Calibri" pitchFamily="34" charset="0"/>
                          <a:sym typeface="Wingdings"/>
                        </a:rPr>
                        <a:t>15</a:t>
                      </a:r>
                      <a:endParaRPr lang="it-IT" sz="1600" b="1" kern="1200" dirty="0">
                        <a:solidFill>
                          <a:schemeClr val="tx1"/>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kern="1200" dirty="0" smtClean="0">
                          <a:solidFill>
                            <a:srgbClr val="98050E"/>
                          </a:solidFill>
                          <a:latin typeface="Calibri" pitchFamily="34" charset="0"/>
                          <a:ea typeface="Times New Roman"/>
                          <a:cs typeface="Calibri" pitchFamily="34" charset="0"/>
                          <a:sym typeface="Wingdings"/>
                        </a:rPr>
                        <a:t>8</a:t>
                      </a:r>
                      <a:endParaRPr lang="it-IT" sz="1600" b="1" kern="1200" dirty="0">
                        <a:solidFill>
                          <a:schemeClr val="tx1"/>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smtClean="0">
                          <a:solidFill>
                            <a:srgbClr val="87A239"/>
                          </a:solidFill>
                          <a:latin typeface="Calibri" pitchFamily="34" charset="0"/>
                          <a:ea typeface="Times New Roman"/>
                          <a:cs typeface="Calibri" pitchFamily="34" charset="0"/>
                        </a:rPr>
                        <a:t>40</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r>
              <a:tr h="402086">
                <a:tc>
                  <a:txBody>
                    <a:bodyPr/>
                    <a:lstStyle/>
                    <a:p>
                      <a:pPr algn="l" rtl="0"/>
                      <a:r>
                        <a:rPr lang="en-US" sz="1600" b="1" kern="1200" dirty="0" smtClean="0">
                          <a:solidFill>
                            <a:schemeClr val="bg1"/>
                          </a:solidFill>
                          <a:latin typeface="+mn-lt"/>
                          <a:ea typeface="+mn-ea"/>
                          <a:cs typeface="+mn-cs"/>
                        </a:rPr>
                        <a:t>High Density</a:t>
                      </a:r>
                    </a:p>
                    <a:p>
                      <a:pPr marL="0" marR="0" indent="0" algn="l" defTabSz="914400" rtl="0" eaLnBrk="1" fontAlgn="auto" latinLnBrk="0" hangingPunct="1">
                        <a:lnSpc>
                          <a:spcPct val="100000"/>
                        </a:lnSpc>
                        <a:spcBef>
                          <a:spcPts val="0"/>
                        </a:spcBef>
                        <a:spcAft>
                          <a:spcPts val="0"/>
                        </a:spcAft>
                        <a:buClrTx/>
                        <a:buSzTx/>
                        <a:buFontTx/>
                        <a:buNone/>
                        <a:tabLst/>
                        <a:defRPr/>
                      </a:pPr>
                      <a:r>
                        <a:rPr lang="en-US" sz="1300" b="1" kern="1200" dirty="0" smtClean="0">
                          <a:solidFill>
                            <a:schemeClr val="bg1"/>
                          </a:solidFill>
                          <a:latin typeface="+mn-lt"/>
                          <a:ea typeface="+mn-ea"/>
                          <a:cs typeface="+mn-cs"/>
                        </a:rPr>
                        <a:t>720p per 1U</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algn="ctr" rtl="0">
                        <a:lnSpc>
                          <a:spcPct val="115000"/>
                        </a:lnSpc>
                        <a:spcAft>
                          <a:spcPts val="0"/>
                        </a:spcAft>
                      </a:pPr>
                      <a:r>
                        <a:rPr lang="en-US" sz="1600" b="1" dirty="0" smtClean="0">
                          <a:solidFill>
                            <a:srgbClr val="98050E"/>
                          </a:solidFill>
                          <a:latin typeface="Calibri" pitchFamily="34" charset="0"/>
                          <a:ea typeface="Times New Roman"/>
                          <a:cs typeface="Calibri" pitchFamily="34" charset="0"/>
                          <a:sym typeface="Wingdings"/>
                        </a:rPr>
                        <a:t>20</a:t>
                      </a:r>
                      <a:endParaRPr lang="it-IT" sz="1600" b="1" dirty="0">
                        <a:solidFill>
                          <a:srgbClr val="98050E"/>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algn="ctr" rtl="0">
                        <a:lnSpc>
                          <a:spcPct val="115000"/>
                        </a:lnSpc>
                        <a:spcAft>
                          <a:spcPts val="0"/>
                        </a:spcAft>
                      </a:pPr>
                      <a:r>
                        <a:rPr lang="en-US" sz="1600" b="1" dirty="0" smtClean="0">
                          <a:solidFill>
                            <a:srgbClr val="98050E"/>
                          </a:solidFill>
                          <a:latin typeface="Calibri" pitchFamily="34" charset="0"/>
                          <a:ea typeface="Times New Roman"/>
                          <a:cs typeface="Calibri" pitchFamily="34" charset="0"/>
                          <a:sym typeface="Wingdings"/>
                        </a:rPr>
                        <a:t>30</a:t>
                      </a:r>
                      <a:endParaRPr lang="it-IT" sz="1600" b="1" dirty="0">
                        <a:solidFill>
                          <a:srgbClr val="98050E"/>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algn="ctr" rtl="0">
                        <a:lnSpc>
                          <a:spcPct val="115000"/>
                        </a:lnSpc>
                        <a:spcAft>
                          <a:spcPts val="0"/>
                        </a:spcAft>
                      </a:pPr>
                      <a:r>
                        <a:rPr lang="en-US" sz="1600" b="1" dirty="0" smtClean="0">
                          <a:solidFill>
                            <a:srgbClr val="98050E"/>
                          </a:solidFill>
                          <a:latin typeface="Calibri" pitchFamily="34" charset="0"/>
                          <a:ea typeface="Times New Roman"/>
                          <a:cs typeface="Calibri" pitchFamily="34" charset="0"/>
                          <a:sym typeface="Wingdings"/>
                        </a:rPr>
                        <a:t>8</a:t>
                      </a:r>
                      <a:endParaRPr lang="it-IT" sz="1600" b="1" dirty="0">
                        <a:solidFill>
                          <a:srgbClr val="98050E"/>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algn="ctr" defTabSz="914400" rtl="0" eaLnBrk="1" latinLnBrk="0" hangingPunct="1">
                        <a:lnSpc>
                          <a:spcPct val="115000"/>
                        </a:lnSpc>
                        <a:spcAft>
                          <a:spcPts val="0"/>
                        </a:spcAft>
                      </a:pPr>
                      <a:r>
                        <a:rPr lang="it-IT" sz="1600" b="1" kern="1200" dirty="0" smtClean="0">
                          <a:solidFill>
                            <a:srgbClr val="87A239"/>
                          </a:solidFill>
                          <a:latin typeface="Calibri" pitchFamily="34" charset="0"/>
                          <a:ea typeface="Times New Roman"/>
                          <a:cs typeface="Calibri" pitchFamily="34" charset="0"/>
                          <a:sym typeface="Wingdings"/>
                        </a:rPr>
                        <a:t>80</a:t>
                      </a:r>
                      <a:endParaRPr lang="it-IT" sz="1600" b="1" kern="1200" dirty="0">
                        <a:solidFill>
                          <a:srgbClr val="87A239"/>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r>
            </a:tbl>
          </a:graphicData>
        </a:graphic>
      </p:graphicFrame>
      <p:pic>
        <p:nvPicPr>
          <p:cNvPr id="8" name="Picture 7"/>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l="7811" t="18290" r="4374" b="16785"/>
          <a:stretch/>
        </p:blipFill>
        <p:spPr>
          <a:xfrm>
            <a:off x="3675799" y="1377729"/>
            <a:ext cx="849697" cy="530686"/>
          </a:xfrm>
          <a:prstGeom prst="rect">
            <a:avLst/>
          </a:prstGeom>
        </p:spPr>
      </p:pic>
      <p:pic>
        <p:nvPicPr>
          <p:cNvPr id="9" name="Picture 8"/>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58832" y="1409879"/>
            <a:ext cx="1111167" cy="451235"/>
          </a:xfrm>
          <a:prstGeom prst="rect">
            <a:avLst/>
          </a:prstGeom>
        </p:spPr>
      </p:pic>
      <p:pic>
        <p:nvPicPr>
          <p:cNvPr id="12"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580592" y="371374"/>
            <a:ext cx="2309788" cy="104268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47358" y="4711268"/>
            <a:ext cx="2590774" cy="286682"/>
          </a:xfrm>
          <a:prstGeom prst="rect">
            <a:avLst/>
          </a:prstGeom>
        </p:spPr>
        <p:txBody>
          <a:bodyPr wrap="none">
            <a:spAutoFit/>
          </a:bodyPr>
          <a:lstStyle/>
          <a:p>
            <a:pPr lvl="0" fontAlgn="auto">
              <a:lnSpc>
                <a:spcPct val="115000"/>
              </a:lnSpc>
              <a:spcBef>
                <a:spcPts val="0"/>
              </a:spcBef>
              <a:spcAft>
                <a:spcPts val="0"/>
              </a:spcAft>
            </a:pPr>
            <a:r>
              <a:rPr lang="en-US" sz="1200" b="1" dirty="0">
                <a:solidFill>
                  <a:srgbClr val="98050E"/>
                </a:solidFill>
                <a:latin typeface="+mj-lt"/>
                <a:ea typeface="Times New Roman"/>
                <a:cs typeface="Arial"/>
                <a:sym typeface="Wingdings"/>
              </a:rPr>
              <a:t> Not Supported      </a:t>
            </a:r>
            <a:r>
              <a:rPr lang="it-IT" sz="1200" b="1" dirty="0">
                <a:solidFill>
                  <a:srgbClr val="87A239"/>
                </a:solidFill>
                <a:latin typeface="+mj-lt"/>
                <a:ea typeface="Times New Roman"/>
                <a:cs typeface="Arial"/>
                <a:sym typeface="Wingdings"/>
              </a:rPr>
              <a:t> Supported</a:t>
            </a:r>
            <a:endParaRPr lang="it-IT" sz="1200" b="1" dirty="0">
              <a:solidFill>
                <a:srgbClr val="87A239"/>
              </a:solidFill>
              <a:latin typeface="+mj-lt"/>
              <a:ea typeface="Times New Roman"/>
              <a:cs typeface="Arial"/>
            </a:endParaRPr>
          </a:p>
        </p:txBody>
      </p:sp>
      <p:sp>
        <p:nvSpPr>
          <p:cNvPr id="14" name="Rectangle 13"/>
          <p:cNvSpPr/>
          <p:nvPr/>
        </p:nvSpPr>
        <p:spPr>
          <a:xfrm>
            <a:off x="3441482" y="4692010"/>
            <a:ext cx="5617744" cy="305940"/>
          </a:xfrm>
          <a:prstGeom prst="rect">
            <a:avLst/>
          </a:prstGeom>
          <a:gradFill>
            <a:gsLst>
              <a:gs pos="0">
                <a:srgbClr val="87A239"/>
              </a:gs>
              <a:gs pos="64000">
                <a:srgbClr val="C00000"/>
              </a:gs>
            </a:gsLst>
            <a:lin ang="1080000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400" b="1" i="1" dirty="0"/>
              <a:t>Price-Performance</a:t>
            </a:r>
          </a:p>
        </p:txBody>
      </p:sp>
      <p:sp>
        <p:nvSpPr>
          <p:cNvPr id="15" name="TextBox 14"/>
          <p:cNvSpPr txBox="1"/>
          <p:nvPr/>
        </p:nvSpPr>
        <p:spPr>
          <a:xfrm>
            <a:off x="8410196" y="4689311"/>
            <a:ext cx="436099" cy="450166"/>
          </a:xfrm>
          <a:prstGeom prst="rect">
            <a:avLst/>
          </a:prstGeom>
          <a:noFill/>
        </p:spPr>
        <p:txBody>
          <a:bodyPr wrap="none" rtlCol="0">
            <a:noAutofit/>
          </a:bodyPr>
          <a:lstStyle/>
          <a:p>
            <a:pPr>
              <a:lnSpc>
                <a:spcPct val="90000"/>
              </a:lnSpc>
            </a:pPr>
            <a:r>
              <a:rPr lang="en-US" sz="1400" b="1" i="1" dirty="0">
                <a:solidFill>
                  <a:schemeClr val="bg1"/>
                </a:solidFill>
              </a:rPr>
              <a:t>Great</a:t>
            </a:r>
          </a:p>
        </p:txBody>
      </p:sp>
      <p:pic>
        <p:nvPicPr>
          <p:cNvPr id="16" name="Picture 15" descr="Polycom_logo_2012.png"/>
          <p:cNvPicPr>
            <a:picLocks noChangeAspect="1"/>
          </p:cNvPicPr>
          <p:nvPr/>
        </p:nvPicPr>
        <p:blipFill>
          <a:blip r:embed="rId6" cstate="print"/>
          <a:stretch>
            <a:fillRect/>
          </a:stretch>
        </p:blipFill>
        <p:spPr>
          <a:xfrm>
            <a:off x="4791695" y="1449392"/>
            <a:ext cx="1452699" cy="416254"/>
          </a:xfrm>
          <a:prstGeom prst="rect">
            <a:avLst/>
          </a:prstGeom>
        </p:spPr>
      </p:pic>
      <p:sp>
        <p:nvSpPr>
          <p:cNvPr id="17" name="TextBox 16"/>
          <p:cNvSpPr txBox="1"/>
          <p:nvPr/>
        </p:nvSpPr>
        <p:spPr>
          <a:xfrm>
            <a:off x="3395323" y="4709304"/>
            <a:ext cx="436099" cy="450166"/>
          </a:xfrm>
          <a:prstGeom prst="rect">
            <a:avLst/>
          </a:prstGeom>
          <a:noFill/>
        </p:spPr>
        <p:txBody>
          <a:bodyPr wrap="none" rtlCol="0">
            <a:noAutofit/>
          </a:bodyPr>
          <a:lstStyle/>
          <a:p>
            <a:pPr>
              <a:lnSpc>
                <a:spcPct val="90000"/>
              </a:lnSpc>
            </a:pPr>
            <a:r>
              <a:rPr lang="en-US" sz="1400" b="1" i="1" dirty="0">
                <a:solidFill>
                  <a:schemeClr val="bg1"/>
                </a:solidFill>
              </a:rPr>
              <a:t>Bad</a:t>
            </a:r>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435" y="1384893"/>
            <a:ext cx="761818" cy="528968"/>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12623" y="533070"/>
            <a:ext cx="103971" cy="97670"/>
          </a:xfrm>
          <a:prstGeom prst="rect">
            <a:avLst/>
          </a:prstGeom>
        </p:spPr>
      </p:pic>
    </p:spTree>
    <p:extLst>
      <p:ext uri="{BB962C8B-B14F-4D97-AF65-F5344CB8AC3E}">
        <p14:creationId xmlns:p14="http://schemas.microsoft.com/office/powerpoint/2010/main" val="2460039073"/>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1447800"/>
            <a:ext cx="8229600" cy="4724399"/>
          </a:xfrm>
          <a:prstGeom prst="rect">
            <a:avLst/>
          </a:prstGeom>
        </p:spPr>
        <p:txBody>
          <a:bodyPr>
            <a:normAutofit/>
          </a:bodyPr>
          <a:lstStyle>
            <a:lvl1pPr marL="365760" indent="-365760" algn="l" defTabSz="914400" rtl="0" eaLnBrk="1" latinLnBrk="0" hangingPunct="1">
              <a:lnSpc>
                <a:spcPct val="90000"/>
              </a:lnSpc>
              <a:spcBef>
                <a:spcPts val="1200"/>
              </a:spcBef>
              <a:buClr>
                <a:schemeClr val="accent1"/>
              </a:buClr>
              <a:buFont typeface="Webdings" pitchFamily="18" charset="2"/>
              <a:buChar char="4"/>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800"/>
              </a:spcBef>
              <a:buClr>
                <a:schemeClr val="accent2"/>
              </a:buClr>
              <a:buFont typeface="Arial" pitchFamily="34" charset="0"/>
              <a:buChar char="–"/>
              <a:defRPr sz="2200" kern="1200">
                <a:solidFill>
                  <a:schemeClr val="tx1"/>
                </a:solidFill>
                <a:latin typeface="+mn-lt"/>
                <a:ea typeface="+mn-ea"/>
                <a:cs typeface="+mn-cs"/>
              </a:defRPr>
            </a:lvl2pPr>
            <a:lvl3pPr marL="1097280" indent="-228600" algn="l" defTabSz="914400" rtl="0" eaLnBrk="1" latinLnBrk="0" hangingPunct="1">
              <a:lnSpc>
                <a:spcPct val="90000"/>
              </a:lnSpc>
              <a:spcBef>
                <a:spcPts val="600"/>
              </a:spcBef>
              <a:buClr>
                <a:schemeClr val="accent2"/>
              </a:buClr>
              <a:buFont typeface="Arial" pitchFamily="34" charset="0"/>
              <a:buChar char="–"/>
              <a:defRPr sz="1800" kern="1200">
                <a:solidFill>
                  <a:schemeClr val="tx1"/>
                </a:solidFill>
                <a:latin typeface="+mn-lt"/>
                <a:ea typeface="+mn-ea"/>
                <a:cs typeface="+mn-cs"/>
              </a:defRPr>
            </a:lvl3pPr>
            <a:lvl4pPr marL="146304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4pPr>
            <a:lvl5pPr marL="182880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5pPr>
            <a:lvl6pPr marL="219456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6pPr>
            <a:lvl7pPr marL="256032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7pPr>
            <a:lvl8pPr marL="292608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8pPr>
            <a:lvl9pPr marL="329184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9pPr>
          </a:lstStyle>
          <a:p>
            <a:pPr marL="320040" lvl="1" indent="0">
              <a:buNone/>
            </a:pPr>
            <a:endParaRPr lang="en-US" sz="2000" dirty="0"/>
          </a:p>
          <a:p>
            <a:pPr marL="777240" lvl="1" indent="-457200">
              <a:buFont typeface="+mj-lt"/>
              <a:buAutoNum type="arabicParenR"/>
            </a:pPr>
            <a:endParaRPr lang="en-US" sz="2000" dirty="0"/>
          </a:p>
          <a:p>
            <a:pPr marL="777240" lvl="1" indent="-457200">
              <a:buFont typeface="+mj-lt"/>
              <a:buAutoNum type="arabicParenR"/>
            </a:pPr>
            <a:endParaRPr lang="en-US" sz="2200" dirty="0"/>
          </a:p>
          <a:p>
            <a:pPr marL="457200" lvl="1" indent="0">
              <a:buNone/>
            </a:pPr>
            <a:endParaRPr lang="en-US" dirty="0"/>
          </a:p>
          <a:p>
            <a:pPr marL="457200" lvl="1" indent="0">
              <a:buNone/>
            </a:pPr>
            <a:endParaRPr lang="en-US" sz="1600" dirty="0"/>
          </a:p>
          <a:p>
            <a:pPr marL="0" indent="0">
              <a:buFont typeface="Webdings" pitchFamily="18" charset="2"/>
              <a:buNone/>
            </a:pPr>
            <a:endParaRPr lang="en-US" sz="1800" dirty="0"/>
          </a:p>
          <a:p>
            <a:pPr lvl="1"/>
            <a:endParaRPr lang="en-US" sz="1800" dirty="0"/>
          </a:p>
          <a:p>
            <a:pPr lvl="1"/>
            <a:endParaRPr lang="en-US" sz="1800" dirty="0"/>
          </a:p>
        </p:txBody>
      </p:sp>
      <p:sp>
        <p:nvSpPr>
          <p:cNvPr id="5" name="Content Placeholder 4"/>
          <p:cNvSpPr>
            <a:spLocks noGrp="1"/>
          </p:cNvSpPr>
          <p:nvPr>
            <p:ph idx="1"/>
          </p:nvPr>
        </p:nvSpPr>
        <p:spPr>
          <a:xfrm>
            <a:off x="461492" y="1570033"/>
            <a:ext cx="4506294" cy="3540118"/>
          </a:xfrm>
        </p:spPr>
        <p:txBody>
          <a:bodyPr>
            <a:noAutofit/>
          </a:bodyPr>
          <a:lstStyle/>
          <a:p>
            <a:pPr>
              <a:lnSpc>
                <a:spcPct val="100000"/>
              </a:lnSpc>
            </a:pPr>
            <a:r>
              <a:rPr lang="en-US" sz="2000" dirty="0"/>
              <a:t>Room-based, desktop and mobile video collaboration solution</a:t>
            </a:r>
          </a:p>
          <a:p>
            <a:pPr>
              <a:lnSpc>
                <a:spcPct val="100000"/>
              </a:lnSpc>
            </a:pPr>
            <a:r>
              <a:rPr lang="en-US" sz="2000" dirty="0"/>
              <a:t>Creates a Virtual Conference Room</a:t>
            </a:r>
          </a:p>
          <a:p>
            <a:pPr>
              <a:lnSpc>
                <a:spcPct val="100000"/>
              </a:lnSpc>
            </a:pPr>
            <a:r>
              <a:rPr lang="en-US" sz="2000" dirty="0"/>
              <a:t>Specifically designed for small and midsize enterprises</a:t>
            </a:r>
          </a:p>
          <a:p>
            <a:pPr>
              <a:lnSpc>
                <a:spcPct val="100000"/>
              </a:lnSpc>
            </a:pPr>
            <a:r>
              <a:rPr lang="en-US" sz="2000" u="sng" dirty="0"/>
              <a:t>Integrates exclusively with IP Office 8.1</a:t>
            </a:r>
          </a:p>
        </p:txBody>
      </p:sp>
      <p:sp>
        <p:nvSpPr>
          <p:cNvPr id="9" name="Title 5"/>
          <p:cNvSpPr>
            <a:spLocks noGrp="1"/>
          </p:cNvSpPr>
          <p:nvPr>
            <p:ph type="title"/>
          </p:nvPr>
        </p:nvSpPr>
        <p:spPr>
          <a:xfrm>
            <a:off x="468493" y="382634"/>
            <a:ext cx="8229600" cy="804044"/>
          </a:xfrm>
        </p:spPr>
        <p:txBody>
          <a:bodyPr anchor="ctr"/>
          <a:lstStyle/>
          <a:p>
            <a:r>
              <a:rPr lang="en-US" dirty="0">
                <a:latin typeface="Arial" pitchFamily="34" charset="0"/>
                <a:cs typeface="Arial" pitchFamily="34" charset="0"/>
              </a:rPr>
              <a:t>Avaya Video Collaboration </a:t>
            </a:r>
            <a:r>
              <a:rPr lang="en-US" dirty="0" smtClean="0">
                <a:latin typeface="Arial" pitchFamily="34" charset="0"/>
                <a:cs typeface="Arial" pitchFamily="34" charset="0"/>
              </a:rPr>
              <a:t>Solution </a:t>
            </a:r>
            <a:br>
              <a:rPr lang="en-US" dirty="0" smtClean="0">
                <a:latin typeface="Arial" pitchFamily="34" charset="0"/>
                <a:cs typeface="Arial" pitchFamily="34" charset="0"/>
              </a:rPr>
            </a:br>
            <a:r>
              <a:rPr lang="en-US" dirty="0" smtClean="0">
                <a:latin typeface="Arial" pitchFamily="34" charset="0"/>
                <a:cs typeface="Arial" pitchFamily="34" charset="0"/>
              </a:rPr>
              <a:t>for </a:t>
            </a:r>
            <a:r>
              <a:rPr lang="en-US" dirty="0">
                <a:latin typeface="Arial" pitchFamily="34" charset="0"/>
                <a:cs typeface="Arial" pitchFamily="34" charset="0"/>
              </a:rPr>
              <a:t>IP </a:t>
            </a:r>
            <a:r>
              <a:rPr lang="en-US" dirty="0" smtClean="0">
                <a:latin typeface="Arial" pitchFamily="34" charset="0"/>
                <a:cs typeface="Arial" pitchFamily="34" charset="0"/>
              </a:rPr>
              <a:t>Office for SME</a:t>
            </a:r>
            <a:endParaRPr lang="en-US" sz="2400" i="1" dirty="0">
              <a:solidFill>
                <a:srgbClr val="610206"/>
              </a:solidFill>
            </a:endParaRPr>
          </a:p>
        </p:txBody>
      </p:sp>
      <p:sp>
        <p:nvSpPr>
          <p:cNvPr id="8" name="Rectangle 7"/>
          <p:cNvSpPr/>
          <p:nvPr/>
        </p:nvSpPr>
        <p:spPr>
          <a:xfrm>
            <a:off x="477672" y="5842182"/>
            <a:ext cx="8270543" cy="695095"/>
          </a:xfrm>
          <a:prstGeom prst="rect">
            <a:avLst/>
          </a:prstGeom>
          <a:solidFill>
            <a:schemeClr val="accent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200" b="1" dirty="0"/>
              <a:t>Comprehensive, Simple, Affordable</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042907" y="1456797"/>
            <a:ext cx="3534182" cy="2345732"/>
          </a:xfrm>
          <a:prstGeom prst="rect">
            <a:avLst/>
          </a:prstGeom>
          <a:noFill/>
          <a:effectLst>
            <a:outerShdw blurRad="215900" dist="38100" dir="2700000" sx="102000" sy="102000" algn="tl" rotWithShape="0">
              <a:prstClr val="black">
                <a:alpha val="40000"/>
              </a:prstClr>
            </a:outerShdw>
          </a:effectLst>
        </p:spPr>
      </p:pic>
      <p:cxnSp>
        <p:nvCxnSpPr>
          <p:cNvPr id="12" name="Straight Connector 11"/>
          <p:cNvCxnSpPr/>
          <p:nvPr/>
        </p:nvCxnSpPr>
        <p:spPr>
          <a:xfrm flipV="1">
            <a:off x="2164453" y="5181559"/>
            <a:ext cx="5131559" cy="3"/>
          </a:xfrm>
          <a:prstGeom prst="line">
            <a:avLst/>
          </a:prstGeom>
          <a:ln w="76200" cmpd="sng">
            <a:solidFill>
              <a:srgbClr val="610206"/>
            </a:solidFill>
            <a:miter lim="800000"/>
          </a:ln>
        </p:spPr>
        <p:style>
          <a:lnRef idx="1">
            <a:schemeClr val="accent1"/>
          </a:lnRef>
          <a:fillRef idx="0">
            <a:schemeClr val="accent1"/>
          </a:fillRef>
          <a:effectRef idx="0">
            <a:schemeClr val="accent1"/>
          </a:effectRef>
          <a:fontRef idx="minor">
            <a:schemeClr val="tx1"/>
          </a:fontRef>
        </p:style>
      </p:cxnSp>
      <p:sp>
        <p:nvSpPr>
          <p:cNvPr id="13" name="Content Placeholder 4"/>
          <p:cNvSpPr txBox="1">
            <a:spLocks/>
          </p:cNvSpPr>
          <p:nvPr/>
        </p:nvSpPr>
        <p:spPr>
          <a:xfrm>
            <a:off x="159024" y="4968223"/>
            <a:ext cx="2061070" cy="856997"/>
          </a:xfrm>
          <a:prstGeom prst="rect">
            <a:avLst/>
          </a:prstGeom>
        </p:spPr>
        <p:txBody>
          <a:bodyPr vert="horz" lIns="91440" tIns="45720" rIns="91440" bIns="45720" rtlCol="0">
            <a:noAutofit/>
          </a:bodyPr>
          <a:lstStyle/>
          <a:p>
            <a:pPr marR="0" lvl="0" algn="ctr" defTabSz="914400" rtl="0" eaLnBrk="1" fontAlgn="auto" latinLnBrk="0" hangingPunct="1">
              <a:lnSpc>
                <a:spcPct val="100000"/>
              </a:lnSpc>
              <a:spcBef>
                <a:spcPts val="1200"/>
              </a:spcBef>
              <a:spcAft>
                <a:spcPts val="0"/>
              </a:spcAft>
              <a:buClr>
                <a:schemeClr val="accent1"/>
              </a:buClr>
              <a:buSzTx/>
              <a:tabLst/>
              <a:defRPr/>
            </a:pPr>
            <a:r>
              <a:rPr kumimoji="0" lang="en-US" i="1" u="none" strike="noStrike" kern="1200" cap="none" spc="0" normalizeH="0" baseline="0" noProof="0" dirty="0">
                <a:ln>
                  <a:noFill/>
                </a:ln>
                <a:solidFill>
                  <a:schemeClr val="tx1"/>
                </a:solidFill>
                <a:effectLst/>
                <a:uLnTx/>
                <a:uFillTx/>
                <a:latin typeface="+mn-lt"/>
                <a:ea typeface="+mn-ea"/>
                <a:cs typeface="+mn-cs"/>
              </a:rPr>
              <a:t>Consumer-based Video</a:t>
            </a:r>
          </a:p>
        </p:txBody>
      </p:sp>
      <p:sp>
        <p:nvSpPr>
          <p:cNvPr id="14" name="Content Placeholder 4"/>
          <p:cNvSpPr txBox="1">
            <a:spLocks/>
          </p:cNvSpPr>
          <p:nvPr/>
        </p:nvSpPr>
        <p:spPr>
          <a:xfrm>
            <a:off x="7135940" y="4962161"/>
            <a:ext cx="1829058" cy="677294"/>
          </a:xfrm>
          <a:prstGeom prst="rect">
            <a:avLst/>
          </a:prstGeom>
        </p:spPr>
        <p:txBody>
          <a:bodyPr vert="horz" lIns="91440" tIns="45720" rIns="91440" bIns="45720" rtlCol="0">
            <a:noAutofit/>
          </a:bodyPr>
          <a:lstStyle/>
          <a:p>
            <a:pPr marR="0" lvl="0" algn="ctr" defTabSz="914400" rtl="0" eaLnBrk="1" fontAlgn="auto" latinLnBrk="0" hangingPunct="1">
              <a:lnSpc>
                <a:spcPct val="100000"/>
              </a:lnSpc>
              <a:spcBef>
                <a:spcPts val="1200"/>
              </a:spcBef>
              <a:spcAft>
                <a:spcPts val="0"/>
              </a:spcAft>
              <a:buClr>
                <a:schemeClr val="accent1"/>
              </a:buClr>
              <a:buSzTx/>
              <a:tabLst/>
              <a:defRPr/>
            </a:pPr>
            <a:r>
              <a:rPr kumimoji="0" lang="en-US" i="1" u="none" strike="noStrike" kern="1200" cap="none" spc="0" normalizeH="0" baseline="0" noProof="0" dirty="0">
                <a:ln>
                  <a:noFill/>
                </a:ln>
                <a:solidFill>
                  <a:schemeClr val="tx1"/>
                </a:solidFill>
                <a:effectLst/>
                <a:uLnTx/>
                <a:uFillTx/>
                <a:latin typeface="+mn-lt"/>
                <a:ea typeface="+mn-ea"/>
                <a:cs typeface="+mn-cs"/>
              </a:rPr>
              <a:t>Room-based</a:t>
            </a:r>
            <a:r>
              <a:rPr kumimoji="0" lang="en-US" i="1" u="none" strike="noStrike" kern="1200" cap="none" spc="0" normalizeH="0" noProof="0" dirty="0">
                <a:ln>
                  <a:noFill/>
                </a:ln>
                <a:solidFill>
                  <a:schemeClr val="tx1"/>
                </a:solidFill>
                <a:effectLst/>
                <a:uLnTx/>
                <a:uFillTx/>
                <a:latin typeface="+mn-lt"/>
                <a:ea typeface="+mn-ea"/>
                <a:cs typeface="+mn-cs"/>
              </a:rPr>
              <a:t> Systems</a:t>
            </a:r>
            <a:endParaRPr kumimoji="0" lang="en-US" i="1" u="none" strike="noStrike" kern="1200" cap="none" spc="0" normalizeH="0" baseline="0" noProof="0" dirty="0">
              <a:ln>
                <a:noFill/>
              </a:ln>
              <a:solidFill>
                <a:schemeClr val="tx1"/>
              </a:solidFill>
              <a:effectLst/>
              <a:uLnTx/>
              <a:uFillTx/>
              <a:latin typeface="+mn-lt"/>
              <a:ea typeface="+mn-ea"/>
              <a:cs typeface="+mn-cs"/>
            </a:endParaRPr>
          </a:p>
        </p:txBody>
      </p:sp>
      <p:sp>
        <p:nvSpPr>
          <p:cNvPr id="18" name="Oval 17"/>
          <p:cNvSpPr/>
          <p:nvPr/>
        </p:nvSpPr>
        <p:spPr>
          <a:xfrm>
            <a:off x="4251573" y="4600140"/>
            <a:ext cx="1140944" cy="1145568"/>
          </a:xfrm>
          <a:prstGeom prst="ellipse">
            <a:avLst/>
          </a:prstGeom>
          <a:blipFill>
            <a:blip r:embed="rId4" cstate="email">
              <a:extLst>
                <a:ext uri="{28A0092B-C50C-407E-A947-70E740481C1C}">
                  <a14:useLocalDpi xmlns:a14="http://schemas.microsoft.com/office/drawing/2010/main"/>
                </a:ext>
              </a:extLst>
            </a:blip>
            <a:stretch>
              <a:fillRect/>
            </a:stretch>
          </a:blipFill>
          <a:ln>
            <a:noFill/>
          </a:ln>
          <a:effectLst>
            <a:outerShdw blurRad="584200" sx="112000" sy="112000" algn="ctr" rotWithShape="0">
              <a:schemeClr val="bg1">
                <a:alpha val="64000"/>
              </a:schemeClr>
            </a:outerShdw>
          </a:effectLst>
        </p:spPr>
        <p:style>
          <a:lnRef idx="1">
            <a:schemeClr val="accent1"/>
          </a:lnRef>
          <a:fillRef idx="3">
            <a:schemeClr val="accent1"/>
          </a:fillRef>
          <a:effectRef idx="2">
            <a:schemeClr val="accent1"/>
          </a:effectRef>
          <a:fontRef idx="minor">
            <a:schemeClr val="lt1"/>
          </a:fontRef>
        </p:style>
        <p:txBody>
          <a:bodyPr wrap="none" tIns="91440" anchor="ctr" anchorCtr="0">
            <a:noAutofit/>
          </a:bodyPr>
          <a:lstStyle/>
          <a:p>
            <a:pPr algn="ctr"/>
            <a:endParaRPr lang="en-US" sz="1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Text Box 31"/>
          <p:cNvSpPr txBox="1">
            <a:spLocks noChangeArrowheads="1"/>
          </p:cNvSpPr>
          <p:nvPr/>
        </p:nvSpPr>
        <p:spPr bwMode="auto">
          <a:xfrm>
            <a:off x="4432162" y="4975509"/>
            <a:ext cx="779765" cy="338554"/>
          </a:xfrm>
          <a:prstGeom prst="rect">
            <a:avLst/>
          </a:prstGeom>
          <a:noFill/>
          <a:ln w="9525">
            <a:noFill/>
            <a:miter lim="800000"/>
            <a:headEnd/>
            <a:tailEnd/>
          </a:ln>
          <a:effectLst/>
        </p:spPr>
        <p:txBody>
          <a:bodyPr wrap="none">
            <a:spAutoFit/>
          </a:bodyPr>
          <a:lstStyle/>
          <a:p>
            <a:pPr algn="ctr" fontAlgn="auto">
              <a:spcBef>
                <a:spcPts val="0"/>
              </a:spcBef>
              <a:spcAft>
                <a:spcPts val="0"/>
              </a:spcAft>
            </a:pPr>
            <a:r>
              <a:rPr lang="en-US" sz="1600" b="1" dirty="0">
                <a:solidFill>
                  <a:schemeClr val="bg1"/>
                </a:solidFill>
                <a:latin typeface="Arial"/>
              </a:rPr>
              <a:t>Avaya</a:t>
            </a:r>
          </a:p>
        </p:txBody>
      </p:sp>
    </p:spTree>
    <p:extLst>
      <p:ext uri="{BB962C8B-B14F-4D97-AF65-F5344CB8AC3E}">
        <p14:creationId xmlns:p14="http://schemas.microsoft.com/office/powerpoint/2010/main" val="1683573404"/>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23420"/>
            <a:ext cx="8686800" cy="853943"/>
          </a:xfrm>
        </p:spPr>
        <p:txBody>
          <a:bodyPr anchor="t"/>
          <a:lstStyle/>
          <a:p>
            <a:r>
              <a:rPr lang="en-US" b="0" dirty="0" smtClean="0"/>
              <a:t>Avaya </a:t>
            </a:r>
            <a:r>
              <a:rPr lang="en-US" b="0" dirty="0" err="1" smtClean="0"/>
              <a:t>Scopia</a:t>
            </a:r>
            <a:r>
              <a:rPr lang="en-US" b="0" dirty="0" smtClean="0"/>
              <a:t> V8.3 – Enhanced </a:t>
            </a:r>
            <a:r>
              <a:rPr lang="en-US" dirty="0" smtClean="0"/>
              <a:t>Usability</a:t>
            </a:r>
            <a:endParaRPr lang="en-US" b="0" dirty="0"/>
          </a:p>
        </p:txBody>
      </p:sp>
      <p:sp>
        <p:nvSpPr>
          <p:cNvPr id="4" name="Title 1"/>
          <p:cNvSpPr txBox="1">
            <a:spLocks/>
          </p:cNvSpPr>
          <p:nvPr/>
        </p:nvSpPr>
        <p:spPr>
          <a:xfrm>
            <a:off x="687388" y="197768"/>
            <a:ext cx="8229600" cy="11430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3000" kern="1200">
                <a:solidFill>
                  <a:schemeClr val="tx1">
                    <a:lumMod val="85000"/>
                    <a:lumOff val="15000"/>
                  </a:schemeClr>
                </a:solidFill>
                <a:latin typeface="Trebuchet MS" pitchFamily="34" charset="0"/>
                <a:ea typeface="+mj-ea"/>
                <a:cs typeface="Arial" pitchFamily="34" charset="0"/>
              </a:defRPr>
            </a:lvl1pPr>
          </a:lstStyle>
          <a:p>
            <a:pPr>
              <a:defRPr/>
            </a:pPr>
            <a:endParaRPr lang="en-US" dirty="0"/>
          </a:p>
        </p:txBody>
      </p:sp>
      <p:sp>
        <p:nvSpPr>
          <p:cNvPr id="11" name="AutoShape 3"/>
          <p:cNvSpPr>
            <a:spLocks noChangeArrowheads="1"/>
          </p:cNvSpPr>
          <p:nvPr>
            <p:custDataLst>
              <p:tags r:id="rId1"/>
            </p:custDataLst>
          </p:nvPr>
        </p:nvSpPr>
        <p:spPr bwMode="auto">
          <a:xfrm>
            <a:off x="4903308" y="1459385"/>
            <a:ext cx="3783492" cy="4269087"/>
          </a:xfrm>
          <a:prstGeom prst="roundRect">
            <a:avLst>
              <a:gd name="adj" fmla="val 11226"/>
            </a:avLst>
          </a:prstGeom>
          <a:solidFill>
            <a:srgbClr val="C0C0C0">
              <a:alpha val="27843"/>
            </a:srgbClr>
          </a:solidFill>
          <a:ln w="9525">
            <a:noFill/>
            <a:round/>
            <a:headEnd/>
            <a:tailEnd/>
          </a:ln>
        </p:spPr>
        <p:txBody>
          <a:bodyPr wrap="square" anchor="t">
            <a:spAutoFit/>
          </a:bodyPr>
          <a:lstStyle/>
          <a:p>
            <a:r>
              <a:rPr lang="en-US" sz="1400" b="1" dirty="0" smtClean="0"/>
              <a:t>View </a:t>
            </a:r>
            <a:r>
              <a:rPr lang="en-US" sz="1400" b="1" dirty="0"/>
              <a:t>content and video simultaneously</a:t>
            </a:r>
          </a:p>
          <a:p>
            <a:pPr lvl="1" indent="-287338" eaLnBrk="0" hangingPunct="0">
              <a:lnSpc>
                <a:spcPct val="90000"/>
              </a:lnSpc>
              <a:spcBef>
                <a:spcPts val="600"/>
              </a:spcBef>
              <a:buClr>
                <a:srgbClr val="A9A9A9"/>
              </a:buClr>
              <a:buSzPct val="90000"/>
              <a:buFont typeface="Webdings" pitchFamily="18" charset="2"/>
              <a:buChar char="4"/>
            </a:pPr>
            <a:r>
              <a:rPr lang="en-US" sz="1400" dirty="0" smtClean="0"/>
              <a:t>“Gallery” video layout that provides combination of video and content</a:t>
            </a:r>
            <a:endParaRPr lang="en-US" sz="1400" dirty="0" smtClean="0">
              <a:solidFill>
                <a:srgbClr val="323232"/>
              </a:solidFill>
              <a:ea typeface="ヒラギノ角ゴ Pro W3"/>
              <a:cs typeface="ヒラギノ角ゴ Pro W3"/>
            </a:endParaRPr>
          </a:p>
          <a:p>
            <a:pPr lvl="1" indent="-287338" eaLnBrk="0" hangingPunct="0">
              <a:lnSpc>
                <a:spcPct val="90000"/>
              </a:lnSpc>
              <a:spcBef>
                <a:spcPts val="600"/>
              </a:spcBef>
              <a:buClr>
                <a:srgbClr val="A9A9A9"/>
              </a:buClr>
              <a:buSzPct val="90000"/>
              <a:buFont typeface="Webdings" pitchFamily="18" charset="2"/>
              <a:buChar char="4"/>
            </a:pPr>
            <a:r>
              <a:rPr lang="en-US" sz="1400" dirty="0" smtClean="0"/>
              <a:t>Flare</a:t>
            </a:r>
            <a:r>
              <a:rPr lang="en-US" sz="1400" dirty="0"/>
              <a:t>, Lync, single display room systems, </a:t>
            </a:r>
            <a:r>
              <a:rPr lang="en-US" sz="1400" dirty="0" smtClean="0"/>
              <a:t>etc.</a:t>
            </a:r>
          </a:p>
          <a:p>
            <a:pPr lvl="1" indent="-287338" eaLnBrk="0" hangingPunct="0">
              <a:lnSpc>
                <a:spcPct val="90000"/>
              </a:lnSpc>
              <a:spcBef>
                <a:spcPts val="600"/>
              </a:spcBef>
              <a:buClr>
                <a:srgbClr val="A9A9A9"/>
              </a:buClr>
              <a:buSzPct val="90000"/>
              <a:buFont typeface="Webdings" pitchFamily="18" charset="2"/>
              <a:buChar char="4"/>
            </a:pPr>
            <a:r>
              <a:rPr lang="en-US" sz="1400" dirty="0" smtClean="0"/>
              <a:t>Devices </a:t>
            </a:r>
            <a:r>
              <a:rPr lang="en-US" sz="1400" dirty="0"/>
              <a:t>which are not H.239/BFCP </a:t>
            </a:r>
            <a:r>
              <a:rPr lang="en-US" sz="1400" dirty="0" smtClean="0"/>
              <a:t>compatible</a:t>
            </a:r>
          </a:p>
          <a:p>
            <a:r>
              <a:rPr lang="en-US" sz="1400" b="1" dirty="0" smtClean="0"/>
              <a:t>Much easier </a:t>
            </a:r>
            <a:r>
              <a:rPr lang="en-US" sz="1400" b="1" dirty="0"/>
              <a:t>to join scheduled meetings from room </a:t>
            </a:r>
            <a:r>
              <a:rPr lang="en-US" sz="1400" b="1" dirty="0" smtClean="0"/>
              <a:t>systems</a:t>
            </a:r>
          </a:p>
          <a:p>
            <a:pPr lvl="1" indent="-287338" eaLnBrk="0" hangingPunct="0">
              <a:lnSpc>
                <a:spcPct val="90000"/>
              </a:lnSpc>
              <a:spcBef>
                <a:spcPts val="600"/>
              </a:spcBef>
              <a:buClr>
                <a:srgbClr val="A9A9A9"/>
              </a:buClr>
              <a:buSzPct val="90000"/>
              <a:buFont typeface="Webdings" pitchFamily="18" charset="2"/>
              <a:buChar char="4"/>
            </a:pPr>
            <a:r>
              <a:rPr lang="en-US" sz="1400" dirty="0"/>
              <a:t>J</a:t>
            </a:r>
            <a:r>
              <a:rPr lang="en-US" sz="1400" dirty="0" smtClean="0"/>
              <a:t>oin meeting without having to enter numbers</a:t>
            </a:r>
            <a:endParaRPr lang="en-US" sz="1400" b="1" dirty="0" smtClean="0"/>
          </a:p>
          <a:p>
            <a:pPr lvl="1" indent="-287338" eaLnBrk="0" hangingPunct="0">
              <a:lnSpc>
                <a:spcPct val="90000"/>
              </a:lnSpc>
              <a:spcBef>
                <a:spcPts val="600"/>
              </a:spcBef>
              <a:buClr>
                <a:srgbClr val="A9A9A9"/>
              </a:buClr>
              <a:buSzPct val="90000"/>
              <a:buFont typeface="Webdings" pitchFamily="18" charset="2"/>
              <a:buChar char="4"/>
            </a:pPr>
            <a:r>
              <a:rPr lang="en-US" sz="1400" dirty="0" smtClean="0"/>
              <a:t>Calendar integration (Exchange)</a:t>
            </a:r>
          </a:p>
          <a:p>
            <a:pPr lvl="1" indent="-287338" eaLnBrk="0" hangingPunct="0">
              <a:lnSpc>
                <a:spcPct val="90000"/>
              </a:lnSpc>
              <a:spcBef>
                <a:spcPts val="600"/>
              </a:spcBef>
              <a:buClr>
                <a:srgbClr val="A9A9A9"/>
              </a:buClr>
              <a:buSzPct val="90000"/>
              <a:buFont typeface="Webdings" pitchFamily="18" charset="2"/>
              <a:buChar char="4"/>
            </a:pPr>
            <a:r>
              <a:rPr lang="en-US" sz="1400" dirty="0" smtClean="0"/>
              <a:t>Next </a:t>
            </a:r>
            <a:r>
              <a:rPr lang="en-US" sz="1400" dirty="0"/>
              <a:t>meeting, Day in a </a:t>
            </a:r>
            <a:r>
              <a:rPr lang="en-US" sz="1400" dirty="0" smtClean="0"/>
              <a:t>glance</a:t>
            </a:r>
          </a:p>
          <a:p>
            <a:r>
              <a:rPr lang="en-US" sz="1400" b="1" dirty="0" smtClean="0"/>
              <a:t>Manage </a:t>
            </a:r>
            <a:r>
              <a:rPr lang="en-US" sz="1400" b="1" dirty="0"/>
              <a:t>meetings from Scopia room systems just like from </a:t>
            </a:r>
            <a:r>
              <a:rPr lang="en-US" sz="1400" b="1" dirty="0" smtClean="0"/>
              <a:t>Scopia Desktop</a:t>
            </a:r>
            <a:endParaRPr lang="en-US" sz="1400" b="1" dirty="0"/>
          </a:p>
          <a:p>
            <a:pPr lvl="1" indent="-287338" eaLnBrk="0" hangingPunct="0">
              <a:lnSpc>
                <a:spcPct val="90000"/>
              </a:lnSpc>
              <a:spcBef>
                <a:spcPts val="600"/>
              </a:spcBef>
              <a:buClr>
                <a:srgbClr val="A9A9A9"/>
              </a:buClr>
              <a:buSzPct val="90000"/>
              <a:buFont typeface="Webdings" pitchFamily="18" charset="2"/>
              <a:buChar char="4"/>
            </a:pPr>
            <a:r>
              <a:rPr lang="en-US" sz="1400" dirty="0" smtClean="0"/>
              <a:t>Moderate </a:t>
            </a:r>
            <a:r>
              <a:rPr lang="en-US" sz="1400" dirty="0"/>
              <a:t>through participant list, mute, disconnect, </a:t>
            </a:r>
            <a:r>
              <a:rPr lang="en-US" sz="1400" dirty="0" smtClean="0"/>
              <a:t>invite</a:t>
            </a:r>
            <a:endParaRPr lang="en-US" sz="1400" dirty="0"/>
          </a:p>
        </p:txBody>
      </p:sp>
      <p:sp>
        <p:nvSpPr>
          <p:cNvPr id="3" name="Explosion 1 2"/>
          <p:cNvSpPr/>
          <p:nvPr/>
        </p:nvSpPr>
        <p:spPr>
          <a:xfrm>
            <a:off x="8117663" y="449985"/>
            <a:ext cx="914400" cy="914400"/>
          </a:xfrm>
          <a:prstGeom prst="irregularSeal1">
            <a:avLst/>
          </a:prstGeom>
          <a:solidFill>
            <a:schemeClr val="accent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800" b="1" dirty="0" smtClean="0"/>
              <a:t>1</a:t>
            </a:r>
          </a:p>
        </p:txBody>
      </p:sp>
      <p:grpSp>
        <p:nvGrpSpPr>
          <p:cNvPr id="2" name="Group 1"/>
          <p:cNvGrpSpPr/>
          <p:nvPr/>
        </p:nvGrpSpPr>
        <p:grpSpPr>
          <a:xfrm>
            <a:off x="207856" y="1018058"/>
            <a:ext cx="3602960" cy="2819739"/>
            <a:chOff x="1212112" y="1382232"/>
            <a:chExt cx="3602960" cy="2819739"/>
          </a:xfrm>
        </p:grpSpPr>
        <p:pic>
          <p:nvPicPr>
            <p:cNvPr id="12" name="Picture 1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12112" y="1382232"/>
              <a:ext cx="3602960" cy="2819739"/>
            </a:xfrm>
            <a:prstGeom prst="rect">
              <a:avLst/>
            </a:prstGeom>
            <a:ln>
              <a:noFill/>
            </a:ln>
            <a:effectLst>
              <a:outerShdw blurRad="190500" algn="tl" rotWithShape="0">
                <a:srgbClr val="000000">
                  <a:alpha val="70000"/>
                </a:srgbClr>
              </a:outerShdw>
            </a:effectLst>
          </p:spPr>
        </p:pic>
        <p:pic>
          <p:nvPicPr>
            <p:cNvPr id="13"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34135" y="1767538"/>
              <a:ext cx="3526245" cy="219474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3284" y="4220461"/>
            <a:ext cx="4072270" cy="2290652"/>
          </a:xfrm>
          <a:prstGeom prst="rect">
            <a:avLst/>
          </a:prstGeom>
          <a:effectLst>
            <a:outerShdw blurRad="50800" dist="38100" dir="2700000" algn="tl" rotWithShape="0">
              <a:prstClr val="black">
                <a:alpha val="40000"/>
              </a:prstClr>
            </a:outerShdw>
          </a:effectLst>
        </p:spPr>
      </p:pic>
      <p:pic>
        <p:nvPicPr>
          <p:cNvPr id="14"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321922" y="3555176"/>
            <a:ext cx="2478678" cy="1335854"/>
          </a:xfrm>
          <a:prstGeom prst="rect">
            <a:avLst/>
          </a:prstGeom>
          <a:ln>
            <a:noFill/>
          </a:ln>
          <a:effectLst>
            <a:outerShdw blurRad="190500" algn="tl" rotWithShape="0">
              <a:srgbClr val="000000">
                <a:alpha val="70000"/>
              </a:srgbClr>
            </a:outerShdw>
          </a:effectLst>
          <a:extLst/>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96720" y="517167"/>
            <a:ext cx="103971" cy="97670"/>
          </a:xfrm>
          <a:prstGeom prst="rect">
            <a:avLst/>
          </a:prstGeom>
        </p:spPr>
      </p:pic>
    </p:spTree>
    <p:extLst>
      <p:ext uri="{BB962C8B-B14F-4D97-AF65-F5344CB8AC3E}">
        <p14:creationId xmlns:p14="http://schemas.microsoft.com/office/powerpoint/2010/main" val="3737487819"/>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28156" y="3369095"/>
            <a:ext cx="6571278" cy="31252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type="body" sz="quarter" idx="14"/>
          </p:nvPr>
        </p:nvSpPr>
        <p:spPr>
          <a:xfrm>
            <a:off x="468716" y="1395658"/>
            <a:ext cx="8697583" cy="2868196"/>
          </a:xfrm>
        </p:spPr>
        <p:txBody>
          <a:bodyPr/>
          <a:lstStyle/>
          <a:p>
            <a:r>
              <a:rPr lang="en-US" dirty="0" smtClean="0"/>
              <a:t>Participant names</a:t>
            </a:r>
          </a:p>
          <a:p>
            <a:r>
              <a:rPr lang="en-US" dirty="0" smtClean="0"/>
              <a:t>Mute status &amp; active speaker icons</a:t>
            </a:r>
          </a:p>
          <a:p>
            <a:r>
              <a:rPr lang="en-US" dirty="0" smtClean="0"/>
              <a:t>H.264 High Profile &amp; </a:t>
            </a:r>
            <a:r>
              <a:rPr lang="en-US" dirty="0" err="1" smtClean="0"/>
              <a:t>NetSense</a:t>
            </a:r>
            <a:r>
              <a:rPr lang="en-US" dirty="0" smtClean="0"/>
              <a:t> support</a:t>
            </a:r>
          </a:p>
          <a:p>
            <a:r>
              <a:rPr lang="en-US" u="sng" dirty="0" smtClean="0"/>
              <a:t>+1 Port</a:t>
            </a:r>
            <a:r>
              <a:rPr lang="en-US" dirty="0" smtClean="0"/>
              <a:t> with </a:t>
            </a:r>
            <a:r>
              <a:rPr lang="en-US" dirty="0" err="1" smtClean="0"/>
              <a:t>Scopia</a:t>
            </a:r>
            <a:r>
              <a:rPr lang="en-US" dirty="0" smtClean="0"/>
              <a:t> Desktop (now 9 where before it was 8)</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9684" y="5612452"/>
            <a:ext cx="2881703" cy="1407711"/>
          </a:xfrm>
          <a:prstGeom prst="rect">
            <a:avLst/>
          </a:prstGeom>
        </p:spPr>
      </p:pic>
      <p:sp>
        <p:nvSpPr>
          <p:cNvPr id="2" name="Title 1"/>
          <p:cNvSpPr>
            <a:spLocks noGrp="1"/>
          </p:cNvSpPr>
          <p:nvPr>
            <p:ph type="title"/>
          </p:nvPr>
        </p:nvSpPr>
        <p:spPr>
          <a:xfrm>
            <a:off x="457200" y="624715"/>
            <a:ext cx="8229600" cy="505564"/>
          </a:xfrm>
        </p:spPr>
        <p:txBody>
          <a:bodyPr/>
          <a:lstStyle/>
          <a:p>
            <a:r>
              <a:rPr lang="it-IT" dirty="0" smtClean="0"/>
              <a:t>Enhanced Usability</a:t>
            </a:r>
            <a:br>
              <a:rPr lang="it-IT" dirty="0" smtClean="0"/>
            </a:br>
            <a:r>
              <a:rPr lang="it-IT" sz="2000" dirty="0" smtClean="0">
                <a:solidFill>
                  <a:srgbClr val="C00000"/>
                </a:solidFill>
              </a:rPr>
              <a:t>Scopia </a:t>
            </a:r>
            <a:r>
              <a:rPr lang="it-IT" sz="2000" dirty="0">
                <a:solidFill>
                  <a:srgbClr val="C00000"/>
                </a:solidFill>
              </a:rPr>
              <a:t>XT Embedded MCU</a:t>
            </a:r>
          </a:p>
        </p:txBody>
      </p:sp>
      <p:pic>
        <p:nvPicPr>
          <p:cNvPr id="9" name="Picture 8" descr="HIGH-0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21902" y="690536"/>
            <a:ext cx="1100196" cy="1299698"/>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64646" y="819806"/>
            <a:ext cx="890176" cy="890176"/>
          </a:xfrm>
          <a:prstGeom prst="rect">
            <a:avLst/>
          </a:prstGeom>
          <a:effectLst>
            <a:outerShdw blurRad="152400" dir="5400000" sx="90000" sy="-19000" rotWithShape="0">
              <a:prstClr val="black">
                <a:alpha val="15000"/>
              </a:prstClr>
            </a:outerShdw>
          </a:effectLst>
        </p:spPr>
      </p:pic>
      <p:pic>
        <p:nvPicPr>
          <p:cNvPr id="8" name="Picture 7" descr="Plus-01.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41700" y="593677"/>
            <a:ext cx="1445100" cy="1285820"/>
          </a:xfrm>
          <a:prstGeom prst="rect">
            <a:avLst/>
          </a:prstGeom>
        </p:spPr>
      </p:pic>
      <p:sp>
        <p:nvSpPr>
          <p:cNvPr id="10" name="TextBox 9"/>
          <p:cNvSpPr txBox="1"/>
          <p:nvPr/>
        </p:nvSpPr>
        <p:spPr>
          <a:xfrm>
            <a:off x="6888677" y="1767900"/>
            <a:ext cx="1586404" cy="914400"/>
          </a:xfrm>
          <a:prstGeom prst="rect">
            <a:avLst/>
          </a:prstGeom>
          <a:noFill/>
        </p:spPr>
        <p:txBody>
          <a:bodyPr wrap="none" rtlCol="0">
            <a:noAutofit/>
          </a:bodyPr>
          <a:lstStyle/>
          <a:p>
            <a:pPr>
              <a:lnSpc>
                <a:spcPct val="90000"/>
              </a:lnSpc>
            </a:pPr>
            <a:r>
              <a:rPr lang="en-US" sz="2400" b="1" dirty="0" smtClean="0">
                <a:solidFill>
                  <a:srgbClr val="D1080F"/>
                </a:solidFill>
              </a:rPr>
              <a:t>+1 Magic Port</a:t>
            </a:r>
            <a:endParaRPr lang="en-US" sz="2400" b="1" dirty="0">
              <a:solidFill>
                <a:srgbClr val="D1080F"/>
              </a:solidFill>
            </a:endParaRPr>
          </a:p>
          <a:p>
            <a:pPr>
              <a:lnSpc>
                <a:spcPct val="90000"/>
              </a:lnSpc>
            </a:pPr>
            <a:endParaRPr lang="en-US" dirty="0" smtClean="0"/>
          </a:p>
        </p:txBody>
      </p:sp>
    </p:spTree>
    <p:extLst>
      <p:ext uri="{BB962C8B-B14F-4D97-AF65-F5344CB8AC3E}">
        <p14:creationId xmlns:p14="http://schemas.microsoft.com/office/powerpoint/2010/main" val="4083498390"/>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c1"/>
          <p:cNvPicPr/>
          <p:nvPr/>
        </p:nvPicPr>
        <p:blipFill rotWithShape="1">
          <a:blip r:embed="rId4" cstate="email">
            <a:extLst>
              <a:ext uri="{28A0092B-C50C-407E-A947-70E740481C1C}">
                <a14:useLocalDpi xmlns:a14="http://schemas.microsoft.com/office/drawing/2010/main"/>
              </a:ext>
            </a:extLst>
          </a:blip>
          <a:srcRect r="3097"/>
          <a:stretch/>
        </p:blipFill>
        <p:spPr bwMode="auto">
          <a:xfrm>
            <a:off x="4074310" y="1474908"/>
            <a:ext cx="4986563" cy="2030292"/>
          </a:xfrm>
          <a:prstGeom prst="rect">
            <a:avLst/>
          </a:prstGeom>
          <a:noFill/>
          <a:ln w="9525">
            <a:noFill/>
            <a:miter lim="800000"/>
            <a:headEnd/>
            <a:tailEnd/>
          </a:ln>
        </p:spPr>
      </p:pic>
      <p:sp>
        <p:nvSpPr>
          <p:cNvPr id="5" name="Title 4"/>
          <p:cNvSpPr>
            <a:spLocks noGrp="1"/>
          </p:cNvSpPr>
          <p:nvPr>
            <p:ph type="title"/>
          </p:nvPr>
        </p:nvSpPr>
        <p:spPr>
          <a:xfrm>
            <a:off x="457200" y="423420"/>
            <a:ext cx="8686800" cy="853943"/>
          </a:xfrm>
        </p:spPr>
        <p:txBody>
          <a:bodyPr anchor="t"/>
          <a:lstStyle/>
          <a:p>
            <a:r>
              <a:rPr lang="en-US" b="0" dirty="0" smtClean="0"/>
              <a:t>Avaya </a:t>
            </a:r>
            <a:r>
              <a:rPr lang="en-US" b="0" dirty="0" err="1" smtClean="0"/>
              <a:t>Scopia</a:t>
            </a:r>
            <a:r>
              <a:rPr lang="en-US" b="0" dirty="0" smtClean="0"/>
              <a:t> V8.3 – Higher Quality</a:t>
            </a:r>
            <a:endParaRPr lang="en-US" b="0" dirty="0"/>
          </a:p>
        </p:txBody>
      </p:sp>
      <p:sp>
        <p:nvSpPr>
          <p:cNvPr id="4" name="Title 1"/>
          <p:cNvSpPr txBox="1">
            <a:spLocks/>
          </p:cNvSpPr>
          <p:nvPr/>
        </p:nvSpPr>
        <p:spPr>
          <a:xfrm>
            <a:off x="687388" y="197768"/>
            <a:ext cx="8229600" cy="11430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3000" kern="1200">
                <a:solidFill>
                  <a:schemeClr val="tx1">
                    <a:lumMod val="85000"/>
                    <a:lumOff val="15000"/>
                  </a:schemeClr>
                </a:solidFill>
                <a:latin typeface="Trebuchet MS" pitchFamily="34" charset="0"/>
                <a:ea typeface="+mj-ea"/>
                <a:cs typeface="Arial" pitchFamily="34" charset="0"/>
              </a:defRPr>
            </a:lvl1pPr>
          </a:lstStyle>
          <a:p>
            <a:pPr>
              <a:defRPr/>
            </a:pPr>
            <a:endParaRPr lang="en-US" dirty="0"/>
          </a:p>
        </p:txBody>
      </p:sp>
      <p:sp>
        <p:nvSpPr>
          <p:cNvPr id="2" name="TextBox 1"/>
          <p:cNvSpPr txBox="1"/>
          <p:nvPr/>
        </p:nvSpPr>
        <p:spPr>
          <a:xfrm>
            <a:off x="1775637" y="6443330"/>
            <a:ext cx="914400" cy="914400"/>
          </a:xfrm>
          <a:prstGeom prst="rect">
            <a:avLst/>
          </a:prstGeom>
          <a:noFill/>
        </p:spPr>
        <p:txBody>
          <a:bodyPr wrap="none" rtlCol="0">
            <a:noAutofit/>
          </a:bodyPr>
          <a:lstStyle/>
          <a:p>
            <a:pPr>
              <a:lnSpc>
                <a:spcPct val="90000"/>
              </a:lnSpc>
            </a:pPr>
            <a:endParaRPr lang="en-US" dirty="0" smtClean="0"/>
          </a:p>
        </p:txBody>
      </p:sp>
      <p:sp>
        <p:nvSpPr>
          <p:cNvPr id="11" name="AutoShape 3"/>
          <p:cNvSpPr>
            <a:spLocks noChangeArrowheads="1"/>
          </p:cNvSpPr>
          <p:nvPr>
            <p:custDataLst>
              <p:tags r:id="rId1"/>
            </p:custDataLst>
          </p:nvPr>
        </p:nvSpPr>
        <p:spPr bwMode="auto">
          <a:xfrm>
            <a:off x="457200" y="1143000"/>
            <a:ext cx="3783492" cy="5349692"/>
          </a:xfrm>
          <a:prstGeom prst="roundRect">
            <a:avLst>
              <a:gd name="adj" fmla="val 11226"/>
            </a:avLst>
          </a:prstGeom>
          <a:solidFill>
            <a:srgbClr val="C0C0C0">
              <a:alpha val="27843"/>
            </a:srgbClr>
          </a:solidFill>
          <a:ln w="9525">
            <a:noFill/>
            <a:round/>
            <a:headEnd/>
            <a:tailEnd/>
          </a:ln>
        </p:spPr>
        <p:txBody>
          <a:bodyPr wrap="square" anchor="t">
            <a:spAutoFit/>
          </a:bodyPr>
          <a:lstStyle/>
          <a:p>
            <a:r>
              <a:rPr lang="en-US" sz="1400" b="1" dirty="0" smtClean="0"/>
              <a:t>Improved audio in virtual rooms</a:t>
            </a:r>
            <a:endParaRPr lang="en-US" sz="1400" b="1" dirty="0"/>
          </a:p>
          <a:p>
            <a:pPr lvl="1" indent="-287338" eaLnBrk="0" hangingPunct="0">
              <a:lnSpc>
                <a:spcPct val="90000"/>
              </a:lnSpc>
              <a:spcBef>
                <a:spcPts val="600"/>
              </a:spcBef>
              <a:buClr>
                <a:srgbClr val="A9A9A9"/>
              </a:buClr>
              <a:buSzPct val="90000"/>
              <a:buFont typeface="Webdings" pitchFamily="18" charset="2"/>
              <a:buChar char="4"/>
            </a:pPr>
            <a:r>
              <a:rPr lang="en-US" sz="1400" dirty="0" smtClean="0"/>
              <a:t>New </a:t>
            </a:r>
            <a:r>
              <a:rPr lang="en-US" sz="1400" dirty="0"/>
              <a:t>Voice </a:t>
            </a:r>
            <a:r>
              <a:rPr lang="en-US" sz="1400" dirty="0" smtClean="0"/>
              <a:t>Activity </a:t>
            </a:r>
            <a:r>
              <a:rPr lang="en-US" sz="1400" dirty="0"/>
              <a:t>Detector (VAD) - identifies true speakers and </a:t>
            </a:r>
            <a:r>
              <a:rPr lang="en-US" sz="1400" dirty="0" smtClean="0"/>
              <a:t>filters out </a:t>
            </a:r>
            <a:r>
              <a:rPr lang="en-US" sz="1400" dirty="0"/>
              <a:t>participants with background </a:t>
            </a:r>
            <a:r>
              <a:rPr lang="en-US" sz="1400" dirty="0" smtClean="0"/>
              <a:t>noise</a:t>
            </a:r>
          </a:p>
          <a:p>
            <a:pPr lvl="1" indent="-287338" eaLnBrk="0" hangingPunct="0">
              <a:lnSpc>
                <a:spcPct val="90000"/>
              </a:lnSpc>
              <a:spcBef>
                <a:spcPts val="600"/>
              </a:spcBef>
              <a:buClr>
                <a:srgbClr val="A9A9A9"/>
              </a:buClr>
              <a:buSzPct val="90000"/>
              <a:buFont typeface="Webdings" pitchFamily="18" charset="2"/>
              <a:buChar char="4"/>
            </a:pPr>
            <a:r>
              <a:rPr lang="en-US" sz="1400" dirty="0"/>
              <a:t>D</a:t>
            </a:r>
            <a:r>
              <a:rPr lang="en-US" sz="1400" dirty="0" smtClean="0"/>
              <a:t>ramatically </a:t>
            </a:r>
            <a:r>
              <a:rPr lang="en-US" sz="1400" dirty="0"/>
              <a:t>affects automatic gain </a:t>
            </a:r>
            <a:r>
              <a:rPr lang="en-US" sz="1400" dirty="0" smtClean="0"/>
              <a:t>control, equalizes volumes</a:t>
            </a:r>
            <a:endParaRPr lang="en-US" sz="1400" dirty="0" smtClean="0">
              <a:solidFill>
                <a:srgbClr val="323232"/>
              </a:solidFill>
              <a:ea typeface="ヒラギノ角ゴ Pro W3"/>
              <a:cs typeface="ヒラギノ角ゴ Pro W3"/>
            </a:endParaRPr>
          </a:p>
          <a:p>
            <a:r>
              <a:rPr lang="en-US" sz="1400" b="1" dirty="0"/>
              <a:t>Better performance over Internet</a:t>
            </a:r>
          </a:p>
          <a:p>
            <a:pPr lvl="1" indent="-287338" eaLnBrk="0" hangingPunct="0">
              <a:lnSpc>
                <a:spcPct val="90000"/>
              </a:lnSpc>
              <a:spcBef>
                <a:spcPts val="600"/>
              </a:spcBef>
              <a:buClr>
                <a:srgbClr val="A9A9A9"/>
              </a:buClr>
              <a:buSzPct val="90000"/>
              <a:buFont typeface="Webdings" pitchFamily="18" charset="2"/>
              <a:buChar char="4"/>
            </a:pPr>
            <a:r>
              <a:rPr lang="en-US" sz="1400" dirty="0"/>
              <a:t>Enhanced packet loss handling to fill holes in audio</a:t>
            </a:r>
          </a:p>
          <a:p>
            <a:pPr lvl="1" indent="-287338" eaLnBrk="0" hangingPunct="0">
              <a:lnSpc>
                <a:spcPct val="90000"/>
              </a:lnSpc>
              <a:spcBef>
                <a:spcPts val="600"/>
              </a:spcBef>
              <a:buClr>
                <a:srgbClr val="A9A9A9"/>
              </a:buClr>
              <a:buSzPct val="90000"/>
              <a:buFont typeface="Webdings" pitchFamily="18" charset="2"/>
              <a:buChar char="4"/>
            </a:pPr>
            <a:r>
              <a:rPr lang="en-US" sz="1400" dirty="0" err="1" smtClean="0"/>
              <a:t>NetSense</a:t>
            </a:r>
            <a:r>
              <a:rPr lang="en-US" sz="1400" dirty="0" smtClean="0"/>
              <a:t> </a:t>
            </a:r>
            <a:r>
              <a:rPr lang="en-US" sz="1400" dirty="0"/>
              <a:t>bandwidth estimation and dynamic adaptation now on </a:t>
            </a:r>
            <a:r>
              <a:rPr lang="en-US" sz="1400" dirty="0" err="1"/>
              <a:t>Scopia</a:t>
            </a:r>
            <a:r>
              <a:rPr lang="en-US" sz="1400" dirty="0"/>
              <a:t> room systems</a:t>
            </a:r>
          </a:p>
          <a:p>
            <a:pPr lvl="1" indent="-287338" eaLnBrk="0" hangingPunct="0">
              <a:lnSpc>
                <a:spcPct val="90000"/>
              </a:lnSpc>
              <a:spcBef>
                <a:spcPts val="600"/>
              </a:spcBef>
              <a:buClr>
                <a:srgbClr val="A9A9A9"/>
              </a:buClr>
              <a:buSzPct val="90000"/>
              <a:buFont typeface="Webdings" pitchFamily="18" charset="2"/>
              <a:buChar char="4"/>
            </a:pPr>
            <a:r>
              <a:rPr lang="en-US" sz="1400" dirty="0"/>
              <a:t>H.264 SVC for </a:t>
            </a:r>
            <a:r>
              <a:rPr lang="en-US" sz="1400" dirty="0" err="1"/>
              <a:t>Scopia</a:t>
            </a:r>
            <a:r>
              <a:rPr lang="en-US" sz="1400" dirty="0"/>
              <a:t> </a:t>
            </a:r>
            <a:r>
              <a:rPr lang="en-US" sz="1400" dirty="0" smtClean="0"/>
              <a:t>Mobile</a:t>
            </a:r>
          </a:p>
          <a:p>
            <a:r>
              <a:rPr lang="en-US" sz="1400" b="1" dirty="0"/>
              <a:t>Lower bandwidth required for mobile devices</a:t>
            </a:r>
          </a:p>
          <a:p>
            <a:pPr lvl="1" indent="-287338" eaLnBrk="0" hangingPunct="0">
              <a:lnSpc>
                <a:spcPct val="90000"/>
              </a:lnSpc>
              <a:spcBef>
                <a:spcPts val="600"/>
              </a:spcBef>
              <a:buClr>
                <a:srgbClr val="A9A9A9"/>
              </a:buClr>
              <a:buSzPct val="90000"/>
              <a:buFont typeface="Webdings" pitchFamily="18" charset="2"/>
              <a:buChar char="4"/>
            </a:pPr>
            <a:r>
              <a:rPr lang="en-US" sz="1400" dirty="0"/>
              <a:t>H.264 Hi Profile </a:t>
            </a:r>
            <a:r>
              <a:rPr lang="en-US" sz="1400" dirty="0" smtClean="0"/>
              <a:t>support</a:t>
            </a:r>
            <a:endParaRPr lang="en-US" sz="1400" dirty="0"/>
          </a:p>
          <a:p>
            <a:r>
              <a:rPr lang="en-US" sz="1400" b="1" dirty="0" smtClean="0"/>
              <a:t>Faster presentation response</a:t>
            </a:r>
          </a:p>
          <a:p>
            <a:pPr lvl="1" indent="-287338" eaLnBrk="0" hangingPunct="0">
              <a:lnSpc>
                <a:spcPct val="90000"/>
              </a:lnSpc>
              <a:spcBef>
                <a:spcPts val="600"/>
              </a:spcBef>
              <a:buClr>
                <a:srgbClr val="A9A9A9"/>
              </a:buClr>
              <a:buSzPct val="90000"/>
              <a:buFont typeface="Webdings" pitchFamily="18" charset="2"/>
              <a:buChar char="4"/>
            </a:pPr>
            <a:r>
              <a:rPr lang="en-US" sz="1400" dirty="0" smtClean="0"/>
              <a:t>Lower delay when presenting with Scopia Desktop</a:t>
            </a:r>
          </a:p>
          <a:p>
            <a:r>
              <a:rPr lang="en-US" sz="1400" b="1" dirty="0" smtClean="0"/>
              <a:t>Higher quality from Macs</a:t>
            </a:r>
            <a:endParaRPr lang="en-US" sz="1400" b="1" dirty="0"/>
          </a:p>
          <a:p>
            <a:pPr lvl="1" indent="-287338" eaLnBrk="0" hangingPunct="0">
              <a:lnSpc>
                <a:spcPct val="90000"/>
              </a:lnSpc>
              <a:spcBef>
                <a:spcPts val="600"/>
              </a:spcBef>
              <a:buClr>
                <a:srgbClr val="A9A9A9"/>
              </a:buClr>
              <a:buSzPct val="90000"/>
              <a:buFont typeface="Webdings" pitchFamily="18" charset="2"/>
              <a:buChar char="4"/>
            </a:pPr>
            <a:r>
              <a:rPr lang="en-US" sz="1400" dirty="0" smtClean="0"/>
              <a:t>HD 720p video now captured</a:t>
            </a:r>
            <a:endParaRPr lang="en-US" sz="1400" dirty="0"/>
          </a:p>
        </p:txBody>
      </p:sp>
      <p:sp>
        <p:nvSpPr>
          <p:cNvPr id="8" name="Explosion 1 7"/>
          <p:cNvSpPr/>
          <p:nvPr/>
        </p:nvSpPr>
        <p:spPr>
          <a:xfrm>
            <a:off x="8117663" y="449985"/>
            <a:ext cx="914400" cy="914400"/>
          </a:xfrm>
          <a:prstGeom prst="irregularSeal1">
            <a:avLst/>
          </a:prstGeom>
          <a:solidFill>
            <a:schemeClr val="accent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800" b="1" dirty="0"/>
              <a:t>2</a:t>
            </a:r>
            <a:endParaRPr lang="en-US" sz="2800" b="1" dirty="0" smtClean="0"/>
          </a:p>
        </p:txBody>
      </p:sp>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00765" y="3984899"/>
            <a:ext cx="2160108" cy="2160108"/>
          </a:xfrm>
          <a:prstGeom prst="rect">
            <a:avLst/>
          </a:prstGeom>
        </p:spPr>
      </p:pic>
      <p:pic>
        <p:nvPicPr>
          <p:cNvPr id="9" name="Picture 8"/>
          <p:cNvPicPr>
            <a:picLocks noChangeAspect="1"/>
          </p:cNvPicPr>
          <p:nvPr/>
        </p:nvPicPr>
        <p:blipFill>
          <a:blip r:embed="rId6"/>
          <a:stretch>
            <a:fillRect/>
          </a:stretch>
        </p:blipFill>
        <p:spPr>
          <a:xfrm>
            <a:off x="4390162" y="3817846"/>
            <a:ext cx="2731008" cy="2731008"/>
          </a:xfrm>
          <a:prstGeom prst="rect">
            <a:avLst/>
          </a:prstGeom>
        </p:spPr>
      </p:pic>
    </p:spTree>
    <p:extLst>
      <p:ext uri="{BB962C8B-B14F-4D97-AF65-F5344CB8AC3E}">
        <p14:creationId xmlns:p14="http://schemas.microsoft.com/office/powerpoint/2010/main" val="172391407"/>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23420"/>
            <a:ext cx="8686800" cy="853943"/>
          </a:xfrm>
        </p:spPr>
        <p:txBody>
          <a:bodyPr anchor="t"/>
          <a:lstStyle/>
          <a:p>
            <a:r>
              <a:rPr lang="en-US" dirty="0" smtClean="0"/>
              <a:t>Avaya </a:t>
            </a:r>
            <a:r>
              <a:rPr lang="en-US" dirty="0" err="1" smtClean="0"/>
              <a:t>Scopia</a:t>
            </a:r>
            <a:r>
              <a:rPr lang="en-US" dirty="0" smtClean="0"/>
              <a:t> V8.3 – Enhanced UC Integration </a:t>
            </a:r>
            <a:endParaRPr lang="en-US" b="0" dirty="0"/>
          </a:p>
        </p:txBody>
      </p:sp>
      <p:sp>
        <p:nvSpPr>
          <p:cNvPr id="4" name="Title 1"/>
          <p:cNvSpPr txBox="1">
            <a:spLocks/>
          </p:cNvSpPr>
          <p:nvPr/>
        </p:nvSpPr>
        <p:spPr>
          <a:xfrm>
            <a:off x="687388" y="197768"/>
            <a:ext cx="8229600" cy="11430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3000" kern="1200">
                <a:solidFill>
                  <a:schemeClr val="tx1">
                    <a:lumMod val="85000"/>
                    <a:lumOff val="15000"/>
                  </a:schemeClr>
                </a:solidFill>
                <a:latin typeface="Trebuchet MS" pitchFamily="34" charset="0"/>
                <a:ea typeface="+mj-ea"/>
                <a:cs typeface="Arial" pitchFamily="34" charset="0"/>
              </a:defRPr>
            </a:lvl1pPr>
          </a:lstStyle>
          <a:p>
            <a:pPr>
              <a:defRPr/>
            </a:pPr>
            <a:endParaRPr lang="en-US" dirty="0"/>
          </a:p>
        </p:txBody>
      </p:sp>
      <p:sp>
        <p:nvSpPr>
          <p:cNvPr id="2" name="TextBox 1"/>
          <p:cNvSpPr txBox="1"/>
          <p:nvPr/>
        </p:nvSpPr>
        <p:spPr>
          <a:xfrm>
            <a:off x="1775637" y="6443330"/>
            <a:ext cx="914400" cy="914400"/>
          </a:xfrm>
          <a:prstGeom prst="rect">
            <a:avLst/>
          </a:prstGeom>
          <a:noFill/>
        </p:spPr>
        <p:txBody>
          <a:bodyPr wrap="none" rtlCol="0">
            <a:noAutofit/>
          </a:bodyPr>
          <a:lstStyle/>
          <a:p>
            <a:pPr>
              <a:lnSpc>
                <a:spcPct val="90000"/>
              </a:lnSpc>
            </a:pPr>
            <a:endParaRPr lang="en-US" dirty="0" smtClean="0"/>
          </a:p>
        </p:txBody>
      </p:sp>
      <p:sp>
        <p:nvSpPr>
          <p:cNvPr id="11" name="AutoShape 3"/>
          <p:cNvSpPr>
            <a:spLocks noChangeArrowheads="1"/>
          </p:cNvSpPr>
          <p:nvPr>
            <p:custDataLst>
              <p:tags r:id="rId1"/>
            </p:custDataLst>
          </p:nvPr>
        </p:nvSpPr>
        <p:spPr bwMode="auto">
          <a:xfrm>
            <a:off x="4903308" y="1459385"/>
            <a:ext cx="3783492" cy="4265831"/>
          </a:xfrm>
          <a:prstGeom prst="roundRect">
            <a:avLst>
              <a:gd name="adj" fmla="val 11226"/>
            </a:avLst>
          </a:prstGeom>
          <a:solidFill>
            <a:srgbClr val="C0C0C0">
              <a:alpha val="27843"/>
            </a:srgbClr>
          </a:solidFill>
          <a:ln w="9525">
            <a:noFill/>
            <a:round/>
            <a:headEnd/>
            <a:tailEnd/>
          </a:ln>
        </p:spPr>
        <p:txBody>
          <a:bodyPr wrap="square" anchor="t">
            <a:spAutoFit/>
          </a:bodyPr>
          <a:lstStyle/>
          <a:p>
            <a:r>
              <a:rPr lang="en-US" sz="1400" b="1" dirty="0" smtClean="0"/>
              <a:t>Enhanced UC integration for customers with Scopia and Aura </a:t>
            </a:r>
          </a:p>
          <a:p>
            <a:pPr lvl="1" indent="-287338" eaLnBrk="0" hangingPunct="0">
              <a:lnSpc>
                <a:spcPct val="90000"/>
              </a:lnSpc>
              <a:spcBef>
                <a:spcPts val="600"/>
              </a:spcBef>
              <a:buClr>
                <a:srgbClr val="A9A9A9"/>
              </a:buClr>
              <a:buSzPct val="90000"/>
              <a:buFont typeface="Webdings" pitchFamily="18" charset="2"/>
              <a:buChar char="4"/>
            </a:pPr>
            <a:r>
              <a:rPr lang="en-US" sz="1400" dirty="0" smtClean="0"/>
              <a:t>Flare / Communicator with shared participant list, moderation, combined content and gallery video layouts</a:t>
            </a:r>
          </a:p>
          <a:p>
            <a:pPr lvl="1" indent="-287338" eaLnBrk="0" hangingPunct="0">
              <a:lnSpc>
                <a:spcPct val="90000"/>
              </a:lnSpc>
              <a:spcBef>
                <a:spcPts val="600"/>
              </a:spcBef>
              <a:buClr>
                <a:srgbClr val="A9A9A9"/>
              </a:buClr>
              <a:buSzPct val="90000"/>
              <a:buFont typeface="Webdings" pitchFamily="18" charset="2"/>
              <a:buChar char="4"/>
            </a:pPr>
            <a:r>
              <a:rPr lang="en-US" sz="1400" dirty="0" smtClean="0"/>
              <a:t>Better </a:t>
            </a:r>
            <a:r>
              <a:rPr lang="en-US" sz="1400" dirty="0"/>
              <a:t>integration with different Avaya products such as Sipera SBC, Flare, Aura</a:t>
            </a:r>
          </a:p>
          <a:p>
            <a:pPr lvl="1" indent="-287338" eaLnBrk="0" hangingPunct="0">
              <a:lnSpc>
                <a:spcPct val="90000"/>
              </a:lnSpc>
              <a:spcBef>
                <a:spcPts val="600"/>
              </a:spcBef>
              <a:buClr>
                <a:srgbClr val="A9A9A9"/>
              </a:buClr>
              <a:buSzPct val="90000"/>
              <a:buFont typeface="Webdings" pitchFamily="18" charset="2"/>
              <a:buChar char="4"/>
            </a:pPr>
            <a:r>
              <a:rPr lang="en-US" sz="1400" dirty="0" smtClean="0"/>
              <a:t>Higher security within mixed Scopia &amp; Aura environments</a:t>
            </a:r>
          </a:p>
          <a:p>
            <a:r>
              <a:rPr lang="en-US" sz="1400" b="1" dirty="0" smtClean="0"/>
              <a:t>Stronger Avaya branding</a:t>
            </a:r>
            <a:endParaRPr lang="en-US" sz="1400" b="1" dirty="0"/>
          </a:p>
          <a:p>
            <a:pPr lvl="1" indent="-287338" eaLnBrk="0" hangingPunct="0">
              <a:lnSpc>
                <a:spcPct val="90000"/>
              </a:lnSpc>
              <a:spcBef>
                <a:spcPts val="600"/>
              </a:spcBef>
              <a:buClr>
                <a:srgbClr val="A9A9A9"/>
              </a:buClr>
              <a:buSzPct val="90000"/>
              <a:buFont typeface="Webdings" pitchFamily="18" charset="2"/>
              <a:buChar char="4"/>
            </a:pPr>
            <a:r>
              <a:rPr lang="en-US" sz="1400" dirty="0" smtClean="0"/>
              <a:t>Avaya name recognition with all popular Scopia products</a:t>
            </a:r>
          </a:p>
          <a:p>
            <a:pPr lvl="1" indent="-287338" eaLnBrk="0" hangingPunct="0">
              <a:lnSpc>
                <a:spcPct val="90000"/>
              </a:lnSpc>
              <a:spcBef>
                <a:spcPts val="600"/>
              </a:spcBef>
              <a:buClr>
                <a:srgbClr val="A9A9A9"/>
              </a:buClr>
              <a:buSzPct val="90000"/>
              <a:buFont typeface="Webdings" pitchFamily="18" charset="2"/>
              <a:buChar char="4"/>
            </a:pPr>
            <a:r>
              <a:rPr lang="en-US" sz="1400" dirty="0" smtClean="0"/>
              <a:t>New Elite 6000 MCU in conference control UI has same “look and feel” of Scopia XT Room systems for ease of use and consistency</a:t>
            </a:r>
            <a:endParaRPr lang="en-US" sz="1400" dirty="0"/>
          </a:p>
        </p:txBody>
      </p:sp>
      <p:grpSp>
        <p:nvGrpSpPr>
          <p:cNvPr id="9" name="Group 8"/>
          <p:cNvGrpSpPr/>
          <p:nvPr/>
        </p:nvGrpSpPr>
        <p:grpSpPr>
          <a:xfrm>
            <a:off x="317600" y="997010"/>
            <a:ext cx="3830473" cy="2811011"/>
            <a:chOff x="191299" y="1973341"/>
            <a:chExt cx="5907148" cy="3637455"/>
          </a:xfrm>
        </p:grpSpPr>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1299" y="1973341"/>
              <a:ext cx="5907148" cy="3637455"/>
            </a:xfrm>
            <a:prstGeom prst="rect">
              <a:avLst/>
            </a:prstGeom>
          </p:spPr>
        </p:pic>
        <p:pic>
          <p:nvPicPr>
            <p:cNvPr id="13"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73225" y="2794916"/>
              <a:ext cx="4321175" cy="2488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26"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35281" y="2795612"/>
            <a:ext cx="1480636" cy="222095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Explosion 1 14"/>
          <p:cNvSpPr/>
          <p:nvPr/>
        </p:nvSpPr>
        <p:spPr>
          <a:xfrm>
            <a:off x="8117663" y="449985"/>
            <a:ext cx="914400" cy="914400"/>
          </a:xfrm>
          <a:prstGeom prst="irregularSeal1">
            <a:avLst/>
          </a:prstGeom>
          <a:solidFill>
            <a:schemeClr val="accent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800" b="1" dirty="0"/>
              <a:t>3</a:t>
            </a:r>
            <a:endParaRPr lang="en-US" sz="2800" b="1" dirty="0" smtClean="0"/>
          </a:p>
        </p:txBody>
      </p:sp>
      <p:pic>
        <p:nvPicPr>
          <p:cNvPr id="6" name="Picture 5"/>
          <p:cNvPicPr>
            <a:picLocks noChangeAspect="1"/>
          </p:cNvPicPr>
          <p:nvPr/>
        </p:nvPicPr>
        <p:blipFill rotWithShape="1">
          <a:blip r:embed="rId7"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997825" y="4436065"/>
            <a:ext cx="3991577" cy="2158340"/>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96720" y="517167"/>
            <a:ext cx="103971" cy="97670"/>
          </a:xfrm>
          <a:prstGeom prst="rect">
            <a:avLst/>
          </a:prstGeom>
        </p:spPr>
      </p:pic>
    </p:spTree>
    <p:extLst>
      <p:ext uri="{BB962C8B-B14F-4D97-AF65-F5344CB8AC3E}">
        <p14:creationId xmlns:p14="http://schemas.microsoft.com/office/powerpoint/2010/main" val="135055692"/>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The Highest UC Connectivity </a:t>
            </a:r>
            <a:r>
              <a:rPr lang="en-US" dirty="0" smtClean="0"/>
              <a:t>Available</a:t>
            </a:r>
            <a:endParaRPr lang="en-US" dirty="0"/>
          </a:p>
        </p:txBody>
      </p:sp>
      <p:sp>
        <p:nvSpPr>
          <p:cNvPr id="3" name="Content Placeholder 2"/>
          <p:cNvSpPr>
            <a:spLocks noGrp="1"/>
          </p:cNvSpPr>
          <p:nvPr>
            <p:ph idx="1"/>
          </p:nvPr>
        </p:nvSpPr>
        <p:spPr>
          <a:xfrm>
            <a:off x="457200" y="1447800"/>
            <a:ext cx="4114800" cy="4724399"/>
          </a:xfrm>
        </p:spPr>
        <p:txBody>
          <a:bodyPr>
            <a:normAutofit/>
          </a:bodyPr>
          <a:lstStyle/>
          <a:p>
            <a:pPr marL="231775" indent="-231775"/>
            <a:r>
              <a:rPr lang="en-US" dirty="0"/>
              <a:t>Support for:</a:t>
            </a:r>
          </a:p>
          <a:p>
            <a:pPr marL="595312" lvl="1" indent="-231775"/>
            <a:r>
              <a:rPr lang="en-US" dirty="0"/>
              <a:t>Avaya Aura</a:t>
            </a:r>
          </a:p>
          <a:p>
            <a:pPr marL="595312" lvl="1" indent="-231775"/>
            <a:r>
              <a:rPr lang="en-US" dirty="0"/>
              <a:t>Microsoft Lync</a:t>
            </a:r>
          </a:p>
          <a:p>
            <a:pPr marL="595312" lvl="1" indent="-231775"/>
            <a:r>
              <a:rPr lang="en-US" dirty="0"/>
              <a:t>IBM Sametime</a:t>
            </a:r>
          </a:p>
          <a:p>
            <a:pPr marL="595312" lvl="1" indent="-231775">
              <a:spcAft>
                <a:spcPts val="1800"/>
              </a:spcAft>
            </a:pPr>
            <a:r>
              <a:rPr lang="en-US" dirty="0"/>
              <a:t>ALU MyTeamwork</a:t>
            </a:r>
          </a:p>
          <a:p>
            <a:pPr marL="344488" indent="-344488"/>
            <a:r>
              <a:rPr lang="en-US" dirty="0"/>
              <a:t>UC </a:t>
            </a:r>
            <a:r>
              <a:rPr lang="en-US" dirty="0" smtClean="0"/>
              <a:t>Integration </a:t>
            </a:r>
            <a:r>
              <a:rPr lang="en-US" dirty="0"/>
              <a:t>at the Core </a:t>
            </a:r>
            <a:r>
              <a:rPr lang="en-US" dirty="0" smtClean="0"/>
              <a:t>Provides</a:t>
            </a:r>
            <a:r>
              <a:rPr lang="en-US" dirty="0"/>
              <a:t>:</a:t>
            </a:r>
          </a:p>
          <a:p>
            <a:pPr marL="595312" lvl="1" indent="-231775"/>
            <a:r>
              <a:rPr lang="en-US" dirty="0"/>
              <a:t>Investment </a:t>
            </a:r>
            <a:r>
              <a:rPr lang="en-US" dirty="0" smtClean="0"/>
              <a:t>Protection</a:t>
            </a:r>
            <a:endParaRPr lang="en-US" dirty="0"/>
          </a:p>
          <a:p>
            <a:pPr marL="595312" lvl="1" indent="-231775">
              <a:spcAft>
                <a:spcPts val="600"/>
              </a:spcAft>
            </a:pPr>
            <a:r>
              <a:rPr lang="en-US" dirty="0"/>
              <a:t>Interoperability</a:t>
            </a:r>
          </a:p>
        </p:txBody>
      </p:sp>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46275" y="1170459"/>
            <a:ext cx="4419121" cy="2304256"/>
          </a:xfrm>
          <a:prstGeom prst="rect">
            <a:avLst/>
          </a:prstGeom>
          <a:ln>
            <a:noFill/>
          </a:ln>
          <a:effectLst>
            <a:outerShdw blurRad="190500" algn="tl" rotWithShape="0">
              <a:srgbClr val="000000">
                <a:alpha val="70000"/>
              </a:srgbClr>
            </a:outerShdw>
          </a:effectLst>
        </p:spPr>
      </p:pic>
      <p:pic>
        <p:nvPicPr>
          <p:cNvPr id="15" name="Picture 14" descr="Scopia_for_IBM_Lotus_MKT-DI-050110-02_press[1].bmp"/>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69407" y="2959822"/>
            <a:ext cx="2336832" cy="2284050"/>
          </a:xfrm>
          <a:prstGeom prst="rect">
            <a:avLst/>
          </a:prstGeom>
          <a:ln>
            <a:noFill/>
          </a:ln>
          <a:effectLst>
            <a:outerShdw blurRad="190500" algn="tl" rotWithShape="0">
              <a:srgbClr val="000000">
                <a:alpha val="70000"/>
              </a:srgbClr>
            </a:outerShdw>
          </a:effectLst>
        </p:spPr>
      </p:pic>
      <p:pic>
        <p:nvPicPr>
          <p:cNvPr id="1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23073" y="4055740"/>
            <a:ext cx="2307052" cy="237626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681286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0"/>
          <p:cNvSpPr>
            <a:spLocks noGrp="1" noChangeArrowheads="1"/>
          </p:cNvSpPr>
          <p:nvPr>
            <p:ph type="title"/>
          </p:nvPr>
        </p:nvSpPr>
        <p:spPr>
          <a:xfrm>
            <a:off x="88922" y="228962"/>
            <a:ext cx="8817572" cy="838200"/>
          </a:xfrm>
        </p:spPr>
        <p:txBody>
          <a:bodyPr/>
          <a:lstStyle/>
          <a:p>
            <a:r>
              <a:rPr lang="en-US" sz="2400" dirty="0"/>
              <a:t>Key Market Requirements for Effective Video Collaboration</a:t>
            </a:r>
          </a:p>
        </p:txBody>
      </p:sp>
      <p:grpSp>
        <p:nvGrpSpPr>
          <p:cNvPr id="2" name="Group 6"/>
          <p:cNvGrpSpPr>
            <a:grpSpLocks/>
          </p:cNvGrpSpPr>
          <p:nvPr/>
        </p:nvGrpSpPr>
        <p:grpSpPr bwMode="auto">
          <a:xfrm>
            <a:off x="0" y="1633538"/>
            <a:ext cx="9150350" cy="4219575"/>
            <a:chOff x="0" y="1410672"/>
            <a:chExt cx="7559953" cy="4218603"/>
          </a:xfrm>
        </p:grpSpPr>
        <p:sp>
          <p:nvSpPr>
            <p:cNvPr id="12557" name="Rectangle 5"/>
            <p:cNvSpPr>
              <a:spLocks noChangeArrowheads="1"/>
            </p:cNvSpPr>
            <p:nvPr/>
          </p:nvSpPr>
          <p:spPr bwMode="gray">
            <a:xfrm>
              <a:off x="0" y="1410672"/>
              <a:ext cx="7559953" cy="4218603"/>
            </a:xfrm>
            <a:prstGeom prst="rect">
              <a:avLst/>
            </a:prstGeom>
            <a:solidFill>
              <a:srgbClr val="DDDDDD"/>
            </a:solidFill>
            <a:ln w="50800" algn="ctr">
              <a:noFill/>
              <a:miter lim="800000"/>
              <a:headEnd/>
              <a:tailEnd/>
            </a:ln>
          </p:spPr>
          <p:txBody>
            <a:bodyPr wrap="none" anchor="ctr"/>
            <a:lstStyle/>
            <a:p>
              <a:endParaRPr lang="en-US" dirty="0"/>
            </a:p>
          </p:txBody>
        </p:sp>
        <p:sp>
          <p:nvSpPr>
            <p:cNvPr id="12558" name="AutoShape 50"/>
            <p:cNvSpPr>
              <a:spLocks noChangeArrowheads="1"/>
            </p:cNvSpPr>
            <p:nvPr/>
          </p:nvSpPr>
          <p:spPr bwMode="gray">
            <a:xfrm>
              <a:off x="0" y="1481092"/>
              <a:ext cx="5387975" cy="4077762"/>
            </a:xfrm>
            <a:prstGeom prst="homePlate">
              <a:avLst>
                <a:gd name="adj" fmla="val 0"/>
              </a:avLst>
            </a:prstGeom>
            <a:solidFill>
              <a:srgbClr val="7B0000"/>
            </a:solidFill>
            <a:ln w="50800" algn="ctr">
              <a:noFill/>
              <a:miter lim="800000"/>
              <a:headEnd/>
              <a:tailEnd/>
            </a:ln>
          </p:spPr>
          <p:txBody>
            <a:bodyPr wrap="none" anchor="ctr"/>
            <a:lstStyle/>
            <a:p>
              <a:endParaRPr lang="en-US" dirty="0"/>
            </a:p>
          </p:txBody>
        </p:sp>
      </p:grpSp>
      <p:grpSp>
        <p:nvGrpSpPr>
          <p:cNvPr id="3" name="Group 9"/>
          <p:cNvGrpSpPr>
            <a:grpSpLocks/>
          </p:cNvGrpSpPr>
          <p:nvPr/>
        </p:nvGrpSpPr>
        <p:grpSpPr bwMode="auto">
          <a:xfrm>
            <a:off x="6162675" y="1704975"/>
            <a:ext cx="2895599" cy="4076700"/>
            <a:chOff x="6162890" y="1704564"/>
            <a:chExt cx="3250162" cy="4039525"/>
          </a:xfrm>
        </p:grpSpPr>
        <p:sp>
          <p:nvSpPr>
            <p:cNvPr id="11" name="AutoShape 6"/>
            <p:cNvSpPr>
              <a:spLocks noChangeArrowheads="1"/>
            </p:cNvSpPr>
            <p:nvPr/>
          </p:nvSpPr>
          <p:spPr bwMode="gray">
            <a:xfrm>
              <a:off x="6162890" y="1704564"/>
              <a:ext cx="3250162" cy="577300"/>
            </a:xfrm>
            <a:prstGeom prst="homePlate">
              <a:avLst>
                <a:gd name="adj" fmla="val 0"/>
              </a:avLst>
            </a:prstGeom>
            <a:gradFill rotWithShape="1">
              <a:gsLst>
                <a:gs pos="0">
                  <a:schemeClr val="accent1">
                    <a:gamma/>
                    <a:shade val="60392"/>
                    <a:invGamma/>
                  </a:schemeClr>
                </a:gs>
                <a:gs pos="100000">
                  <a:schemeClr val="accent1"/>
                </a:gs>
              </a:gsLst>
              <a:lin ang="0" scaled="1"/>
            </a:gradFill>
            <a:ln w="50800" algn="ctr">
              <a:noFill/>
              <a:miter lim="800000"/>
              <a:headEnd/>
              <a:tailEnd/>
            </a:ln>
            <a:effectLst/>
          </p:spPr>
          <p:txBody>
            <a:bodyPr wrap="none" anchor="ctr"/>
            <a:lstStyle/>
            <a:p>
              <a:pPr fontAlgn="auto">
                <a:spcBef>
                  <a:spcPts val="0"/>
                </a:spcBef>
                <a:spcAft>
                  <a:spcPts val="0"/>
                </a:spcAft>
                <a:defRPr/>
              </a:pPr>
              <a:endParaRPr lang="en-US" dirty="0">
                <a:latin typeface="+mn-lt"/>
              </a:endParaRPr>
            </a:p>
          </p:txBody>
        </p:sp>
        <p:grpSp>
          <p:nvGrpSpPr>
            <p:cNvPr id="4" name="Group 11"/>
            <p:cNvGrpSpPr>
              <a:grpSpLocks/>
            </p:cNvGrpSpPr>
            <p:nvPr/>
          </p:nvGrpSpPr>
          <p:grpSpPr bwMode="auto">
            <a:xfrm>
              <a:off x="6272763" y="1713572"/>
              <a:ext cx="2978604" cy="559059"/>
              <a:chOff x="5745163" y="1253055"/>
              <a:chExt cx="3243502" cy="559059"/>
            </a:xfrm>
          </p:grpSpPr>
          <p:sp>
            <p:nvSpPr>
              <p:cNvPr id="12523" name="Rectangle 191"/>
              <p:cNvSpPr>
                <a:spLocks noChangeArrowheads="1"/>
              </p:cNvSpPr>
              <p:nvPr/>
            </p:nvSpPr>
            <p:spPr bwMode="gray">
              <a:xfrm>
                <a:off x="7856869" y="1253055"/>
                <a:ext cx="156786" cy="132815"/>
              </a:xfrm>
              <a:prstGeom prst="rect">
                <a:avLst/>
              </a:prstGeom>
              <a:solidFill>
                <a:srgbClr val="D10811">
                  <a:alpha val="38039"/>
                </a:srgbClr>
              </a:solidFill>
              <a:ln w="9525" algn="ctr">
                <a:noFill/>
                <a:miter lim="800000"/>
                <a:headEnd/>
                <a:tailEnd/>
              </a:ln>
            </p:spPr>
            <p:txBody>
              <a:bodyPr wrap="none" anchor="ctr"/>
              <a:lstStyle/>
              <a:p>
                <a:pPr algn="ctr"/>
                <a:endParaRPr lang="en-US" dirty="0">
                  <a:cs typeface="Arial" pitchFamily="34" charset="0"/>
                </a:endParaRPr>
              </a:p>
            </p:txBody>
          </p:sp>
          <p:sp>
            <p:nvSpPr>
              <p:cNvPr id="12524" name="Rectangle 194"/>
              <p:cNvSpPr>
                <a:spLocks noChangeArrowheads="1"/>
              </p:cNvSpPr>
              <p:nvPr/>
            </p:nvSpPr>
            <p:spPr bwMode="gray">
              <a:xfrm>
                <a:off x="7370180" y="1253055"/>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525" name="Rectangle 199"/>
              <p:cNvSpPr>
                <a:spLocks noChangeArrowheads="1"/>
              </p:cNvSpPr>
              <p:nvPr/>
            </p:nvSpPr>
            <p:spPr bwMode="gray">
              <a:xfrm>
                <a:off x="6558488" y="1253055"/>
                <a:ext cx="156786" cy="132815"/>
              </a:xfrm>
              <a:prstGeom prst="rect">
                <a:avLst/>
              </a:prstGeom>
              <a:solidFill>
                <a:srgbClr val="D10811">
                  <a:alpha val="16862"/>
                </a:srgbClr>
              </a:solidFill>
              <a:ln w="9525">
                <a:noFill/>
                <a:miter lim="800000"/>
                <a:headEnd/>
                <a:tailEnd/>
              </a:ln>
            </p:spPr>
            <p:txBody>
              <a:bodyPr wrap="none" anchor="ctr"/>
              <a:lstStyle/>
              <a:p>
                <a:pPr algn="ctr"/>
                <a:endParaRPr lang="en-US" dirty="0">
                  <a:cs typeface="Arial" pitchFamily="34" charset="0"/>
                </a:endParaRPr>
              </a:p>
            </p:txBody>
          </p:sp>
          <p:sp>
            <p:nvSpPr>
              <p:cNvPr id="12526" name="Rectangle 203"/>
              <p:cNvSpPr>
                <a:spLocks noChangeArrowheads="1"/>
              </p:cNvSpPr>
              <p:nvPr/>
            </p:nvSpPr>
            <p:spPr bwMode="gray">
              <a:xfrm>
                <a:off x="5745163" y="1253055"/>
                <a:ext cx="156786" cy="132815"/>
              </a:xfrm>
              <a:prstGeom prst="rect">
                <a:avLst/>
              </a:prstGeom>
              <a:solidFill>
                <a:srgbClr val="D10811">
                  <a:alpha val="16862"/>
                </a:srgbClr>
              </a:solidFill>
              <a:ln w="9525" algn="ctr">
                <a:noFill/>
                <a:miter lim="800000"/>
                <a:headEnd/>
                <a:tailEnd/>
              </a:ln>
            </p:spPr>
            <p:txBody>
              <a:bodyPr wrap="none" anchor="ctr"/>
              <a:lstStyle/>
              <a:p>
                <a:pPr algn="ctr"/>
                <a:endParaRPr lang="en-US" dirty="0">
                  <a:cs typeface="Arial" pitchFamily="34" charset="0"/>
                </a:endParaRPr>
              </a:p>
            </p:txBody>
          </p:sp>
          <p:sp>
            <p:nvSpPr>
              <p:cNvPr id="12527" name="Rectangle 213"/>
              <p:cNvSpPr>
                <a:spLocks noChangeArrowheads="1"/>
              </p:cNvSpPr>
              <p:nvPr/>
            </p:nvSpPr>
            <p:spPr bwMode="gray">
              <a:xfrm>
                <a:off x="8831879" y="1253055"/>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528" name="Rectangle 214"/>
              <p:cNvSpPr>
                <a:spLocks noChangeArrowheads="1"/>
              </p:cNvSpPr>
              <p:nvPr/>
            </p:nvSpPr>
            <p:spPr bwMode="gray">
              <a:xfrm>
                <a:off x="8668561" y="1253055"/>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529" name="Rectangle 215"/>
              <p:cNvSpPr>
                <a:spLocks noChangeArrowheads="1"/>
              </p:cNvSpPr>
              <p:nvPr/>
            </p:nvSpPr>
            <p:spPr bwMode="gray">
              <a:xfrm>
                <a:off x="8506876" y="1253055"/>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530" name="Rectangle 217"/>
              <p:cNvSpPr>
                <a:spLocks noChangeArrowheads="1"/>
              </p:cNvSpPr>
              <p:nvPr/>
            </p:nvSpPr>
            <p:spPr bwMode="gray">
              <a:xfrm>
                <a:off x="8181872" y="1253055"/>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531" name="Rectangle 218"/>
              <p:cNvSpPr>
                <a:spLocks noChangeArrowheads="1"/>
              </p:cNvSpPr>
              <p:nvPr/>
            </p:nvSpPr>
            <p:spPr bwMode="gray">
              <a:xfrm>
                <a:off x="8018554" y="1253055"/>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532" name="Rectangle 220"/>
              <p:cNvSpPr>
                <a:spLocks noChangeArrowheads="1"/>
              </p:cNvSpPr>
              <p:nvPr/>
            </p:nvSpPr>
            <p:spPr bwMode="gray">
              <a:xfrm>
                <a:off x="7695184" y="1395136"/>
                <a:ext cx="156786" cy="132815"/>
              </a:xfrm>
              <a:prstGeom prst="rect">
                <a:avLst/>
              </a:prstGeom>
              <a:solidFill>
                <a:srgbClr val="D10811">
                  <a:alpha val="70195"/>
                </a:srgbClr>
              </a:solidFill>
              <a:ln w="9525">
                <a:noFill/>
                <a:miter lim="800000"/>
                <a:headEnd/>
                <a:tailEnd/>
              </a:ln>
            </p:spPr>
            <p:txBody>
              <a:bodyPr wrap="none" anchor="ctr"/>
              <a:lstStyle/>
              <a:p>
                <a:pPr algn="ctr"/>
                <a:endParaRPr lang="en-US" dirty="0">
                  <a:cs typeface="Arial" pitchFamily="34" charset="0"/>
                </a:endParaRPr>
              </a:p>
            </p:txBody>
          </p:sp>
          <p:sp>
            <p:nvSpPr>
              <p:cNvPr id="12533" name="Rectangle 223"/>
              <p:cNvSpPr>
                <a:spLocks noChangeArrowheads="1"/>
              </p:cNvSpPr>
              <p:nvPr/>
            </p:nvSpPr>
            <p:spPr bwMode="gray">
              <a:xfrm>
                <a:off x="7206862" y="1395136"/>
                <a:ext cx="156786" cy="132815"/>
              </a:xfrm>
              <a:prstGeom prst="rect">
                <a:avLst/>
              </a:prstGeom>
              <a:solidFill>
                <a:srgbClr val="D10811">
                  <a:alpha val="59999"/>
                </a:srgbClr>
              </a:solidFill>
              <a:ln w="9525">
                <a:noFill/>
                <a:miter lim="800000"/>
                <a:headEnd/>
                <a:tailEnd/>
              </a:ln>
            </p:spPr>
            <p:txBody>
              <a:bodyPr wrap="none" anchor="ctr"/>
              <a:lstStyle/>
              <a:p>
                <a:pPr algn="ctr"/>
                <a:endParaRPr lang="en-US" dirty="0">
                  <a:cs typeface="Arial" pitchFamily="34" charset="0"/>
                </a:endParaRPr>
              </a:p>
            </p:txBody>
          </p:sp>
          <p:sp>
            <p:nvSpPr>
              <p:cNvPr id="12534" name="Rectangle 224"/>
              <p:cNvSpPr>
                <a:spLocks noChangeArrowheads="1"/>
              </p:cNvSpPr>
              <p:nvPr/>
            </p:nvSpPr>
            <p:spPr bwMode="gray">
              <a:xfrm>
                <a:off x="7045177" y="1395136"/>
                <a:ext cx="156786" cy="132815"/>
              </a:xfrm>
              <a:prstGeom prst="rect">
                <a:avLst/>
              </a:prstGeom>
              <a:solidFill>
                <a:srgbClr val="D10811">
                  <a:alpha val="16862"/>
                </a:srgbClr>
              </a:solidFill>
              <a:ln w="9525" algn="ctr">
                <a:noFill/>
                <a:miter lim="800000"/>
                <a:headEnd/>
                <a:tailEnd/>
              </a:ln>
            </p:spPr>
            <p:txBody>
              <a:bodyPr wrap="none" anchor="ctr"/>
              <a:lstStyle/>
              <a:p>
                <a:pPr algn="ctr"/>
                <a:endParaRPr lang="en-US" dirty="0">
                  <a:cs typeface="Arial" pitchFamily="34" charset="0"/>
                </a:endParaRPr>
              </a:p>
            </p:txBody>
          </p:sp>
          <p:sp>
            <p:nvSpPr>
              <p:cNvPr id="12535" name="Rectangle 225"/>
              <p:cNvSpPr>
                <a:spLocks noChangeArrowheads="1"/>
              </p:cNvSpPr>
              <p:nvPr/>
            </p:nvSpPr>
            <p:spPr bwMode="gray">
              <a:xfrm>
                <a:off x="6881859" y="1395136"/>
                <a:ext cx="156786" cy="132815"/>
              </a:xfrm>
              <a:prstGeom prst="rect">
                <a:avLst/>
              </a:prstGeom>
              <a:solidFill>
                <a:srgbClr val="D10811">
                  <a:alpha val="59999"/>
                </a:srgbClr>
              </a:solidFill>
              <a:ln w="9525">
                <a:noFill/>
                <a:miter lim="800000"/>
                <a:headEnd/>
                <a:tailEnd/>
              </a:ln>
            </p:spPr>
            <p:txBody>
              <a:bodyPr wrap="none" anchor="ctr"/>
              <a:lstStyle/>
              <a:p>
                <a:pPr algn="ctr"/>
                <a:endParaRPr lang="en-US" dirty="0">
                  <a:cs typeface="Arial" pitchFamily="34" charset="0"/>
                </a:endParaRPr>
              </a:p>
            </p:txBody>
          </p:sp>
          <p:sp>
            <p:nvSpPr>
              <p:cNvPr id="12536" name="Rectangle 228"/>
              <p:cNvSpPr>
                <a:spLocks noChangeArrowheads="1"/>
              </p:cNvSpPr>
              <p:nvPr/>
            </p:nvSpPr>
            <p:spPr bwMode="gray">
              <a:xfrm>
                <a:off x="6233485" y="1395136"/>
                <a:ext cx="156786" cy="132815"/>
              </a:xfrm>
              <a:prstGeom prst="rect">
                <a:avLst/>
              </a:prstGeom>
              <a:solidFill>
                <a:srgbClr val="D10811">
                  <a:alpha val="36862"/>
                </a:srgbClr>
              </a:solidFill>
              <a:ln w="9525">
                <a:noFill/>
                <a:miter lim="800000"/>
                <a:headEnd/>
                <a:tailEnd/>
              </a:ln>
            </p:spPr>
            <p:txBody>
              <a:bodyPr wrap="none" anchor="ctr"/>
              <a:lstStyle/>
              <a:p>
                <a:pPr algn="ctr"/>
                <a:endParaRPr lang="en-US" dirty="0">
                  <a:cs typeface="Arial" pitchFamily="34" charset="0"/>
                </a:endParaRPr>
              </a:p>
            </p:txBody>
          </p:sp>
          <p:sp>
            <p:nvSpPr>
              <p:cNvPr id="12537" name="Rectangle 229"/>
              <p:cNvSpPr>
                <a:spLocks noChangeArrowheads="1"/>
              </p:cNvSpPr>
              <p:nvPr/>
            </p:nvSpPr>
            <p:spPr bwMode="gray">
              <a:xfrm>
                <a:off x="5908481" y="1395136"/>
                <a:ext cx="156786" cy="132815"/>
              </a:xfrm>
              <a:prstGeom prst="rect">
                <a:avLst/>
              </a:prstGeom>
              <a:solidFill>
                <a:srgbClr val="D10811">
                  <a:alpha val="30196"/>
                </a:srgbClr>
              </a:solidFill>
              <a:ln w="9525">
                <a:noFill/>
                <a:miter lim="800000"/>
                <a:headEnd/>
                <a:tailEnd/>
              </a:ln>
            </p:spPr>
            <p:txBody>
              <a:bodyPr wrap="none" anchor="ctr"/>
              <a:lstStyle/>
              <a:p>
                <a:pPr algn="ctr"/>
                <a:endParaRPr lang="en-US" dirty="0">
                  <a:cs typeface="Arial" pitchFamily="34" charset="0"/>
                </a:endParaRPr>
              </a:p>
            </p:txBody>
          </p:sp>
          <p:sp>
            <p:nvSpPr>
              <p:cNvPr id="12538" name="Rectangle 239"/>
              <p:cNvSpPr>
                <a:spLocks noChangeArrowheads="1"/>
              </p:cNvSpPr>
              <p:nvPr/>
            </p:nvSpPr>
            <p:spPr bwMode="gray">
              <a:xfrm>
                <a:off x="8831879" y="1395136"/>
                <a:ext cx="156786" cy="132815"/>
              </a:xfrm>
              <a:prstGeom prst="rect">
                <a:avLst/>
              </a:prstGeom>
              <a:solidFill>
                <a:srgbClr val="D10811"/>
              </a:solidFill>
              <a:ln w="9525" algn="ctr">
                <a:noFill/>
                <a:miter lim="800000"/>
                <a:headEnd/>
                <a:tailEnd/>
              </a:ln>
            </p:spPr>
            <p:txBody>
              <a:bodyPr wrap="none" anchor="ctr"/>
              <a:lstStyle/>
              <a:p>
                <a:pPr algn="ctr"/>
                <a:endParaRPr lang="en-US" dirty="0">
                  <a:cs typeface="Arial" pitchFamily="34" charset="0"/>
                </a:endParaRPr>
              </a:p>
            </p:txBody>
          </p:sp>
          <p:sp>
            <p:nvSpPr>
              <p:cNvPr id="12539" name="Rectangle 241"/>
              <p:cNvSpPr>
                <a:spLocks noChangeArrowheads="1"/>
              </p:cNvSpPr>
              <p:nvPr/>
            </p:nvSpPr>
            <p:spPr bwMode="gray">
              <a:xfrm>
                <a:off x="8506876" y="1395136"/>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540" name="Rectangle 242"/>
              <p:cNvSpPr>
                <a:spLocks noChangeArrowheads="1"/>
              </p:cNvSpPr>
              <p:nvPr/>
            </p:nvSpPr>
            <p:spPr bwMode="gray">
              <a:xfrm>
                <a:off x="8343557" y="1395136"/>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541" name="Rectangle 245"/>
              <p:cNvSpPr>
                <a:spLocks noChangeArrowheads="1"/>
              </p:cNvSpPr>
              <p:nvPr/>
            </p:nvSpPr>
            <p:spPr bwMode="gray">
              <a:xfrm>
                <a:off x="7856869" y="1537218"/>
                <a:ext cx="156786" cy="132815"/>
              </a:xfrm>
              <a:prstGeom prst="rect">
                <a:avLst/>
              </a:prstGeom>
              <a:solidFill>
                <a:srgbClr val="D10811">
                  <a:alpha val="38039"/>
                </a:srgbClr>
              </a:solidFill>
              <a:ln w="9525" algn="ctr">
                <a:noFill/>
                <a:miter lim="800000"/>
                <a:headEnd/>
                <a:tailEnd/>
              </a:ln>
            </p:spPr>
            <p:txBody>
              <a:bodyPr wrap="none" anchor="ctr"/>
              <a:lstStyle/>
              <a:p>
                <a:pPr algn="ctr"/>
                <a:endParaRPr lang="en-US" dirty="0">
                  <a:cs typeface="Arial" pitchFamily="34" charset="0"/>
                </a:endParaRPr>
              </a:p>
            </p:txBody>
          </p:sp>
          <p:sp>
            <p:nvSpPr>
              <p:cNvPr id="12542" name="Rectangle 250"/>
              <p:cNvSpPr>
                <a:spLocks noChangeArrowheads="1"/>
              </p:cNvSpPr>
              <p:nvPr/>
            </p:nvSpPr>
            <p:spPr bwMode="gray">
              <a:xfrm>
                <a:off x="7045177" y="1537218"/>
                <a:ext cx="156786" cy="132815"/>
              </a:xfrm>
              <a:prstGeom prst="rect">
                <a:avLst/>
              </a:prstGeom>
              <a:solidFill>
                <a:srgbClr val="D10811">
                  <a:alpha val="59999"/>
                </a:srgbClr>
              </a:solidFill>
              <a:ln w="9525">
                <a:noFill/>
                <a:miter lim="800000"/>
                <a:headEnd/>
                <a:tailEnd/>
              </a:ln>
            </p:spPr>
            <p:txBody>
              <a:bodyPr wrap="none" anchor="ctr"/>
              <a:lstStyle/>
              <a:p>
                <a:pPr algn="ctr"/>
                <a:endParaRPr lang="en-US" dirty="0">
                  <a:cs typeface="Arial" pitchFamily="34" charset="0"/>
                </a:endParaRPr>
              </a:p>
            </p:txBody>
          </p:sp>
          <p:sp>
            <p:nvSpPr>
              <p:cNvPr id="12543" name="Rectangle 254"/>
              <p:cNvSpPr>
                <a:spLocks noChangeArrowheads="1"/>
              </p:cNvSpPr>
              <p:nvPr/>
            </p:nvSpPr>
            <p:spPr bwMode="gray">
              <a:xfrm>
                <a:off x="6395170" y="1537218"/>
                <a:ext cx="156786" cy="132815"/>
              </a:xfrm>
              <a:prstGeom prst="rect">
                <a:avLst/>
              </a:prstGeom>
              <a:solidFill>
                <a:srgbClr val="D10811">
                  <a:alpha val="36862"/>
                </a:srgbClr>
              </a:solidFill>
              <a:ln w="9525">
                <a:noFill/>
                <a:miter lim="800000"/>
                <a:headEnd/>
                <a:tailEnd/>
              </a:ln>
            </p:spPr>
            <p:txBody>
              <a:bodyPr wrap="none" anchor="ctr"/>
              <a:lstStyle/>
              <a:p>
                <a:pPr algn="ctr"/>
                <a:endParaRPr lang="en-US" dirty="0">
                  <a:cs typeface="Arial" pitchFamily="34" charset="0"/>
                </a:endParaRPr>
              </a:p>
            </p:txBody>
          </p:sp>
          <p:sp>
            <p:nvSpPr>
              <p:cNvPr id="12544" name="Rectangle 257"/>
              <p:cNvSpPr>
                <a:spLocks noChangeArrowheads="1"/>
              </p:cNvSpPr>
              <p:nvPr/>
            </p:nvSpPr>
            <p:spPr bwMode="gray">
              <a:xfrm>
                <a:off x="5908481" y="1537218"/>
                <a:ext cx="156786" cy="132815"/>
              </a:xfrm>
              <a:prstGeom prst="rect">
                <a:avLst/>
              </a:prstGeom>
              <a:solidFill>
                <a:srgbClr val="D10811">
                  <a:alpha val="79999"/>
                </a:srgbClr>
              </a:solidFill>
              <a:ln w="9525" algn="ctr">
                <a:noFill/>
                <a:miter lim="800000"/>
                <a:headEnd/>
                <a:tailEnd/>
              </a:ln>
            </p:spPr>
            <p:txBody>
              <a:bodyPr wrap="none" anchor="ctr"/>
              <a:lstStyle/>
              <a:p>
                <a:pPr algn="ctr"/>
                <a:endParaRPr lang="en-US" dirty="0">
                  <a:cs typeface="Arial" pitchFamily="34" charset="0"/>
                </a:endParaRPr>
              </a:p>
            </p:txBody>
          </p:sp>
          <p:sp>
            <p:nvSpPr>
              <p:cNvPr id="12545" name="Rectangle 266"/>
              <p:cNvSpPr>
                <a:spLocks noChangeArrowheads="1"/>
              </p:cNvSpPr>
              <p:nvPr/>
            </p:nvSpPr>
            <p:spPr bwMode="gray">
              <a:xfrm>
                <a:off x="8831879" y="1537218"/>
                <a:ext cx="156786" cy="132815"/>
              </a:xfrm>
              <a:prstGeom prst="rect">
                <a:avLst/>
              </a:prstGeom>
              <a:solidFill>
                <a:srgbClr val="D10811"/>
              </a:solidFill>
              <a:ln w="9525">
                <a:noFill/>
                <a:miter lim="800000"/>
                <a:headEnd/>
                <a:tailEnd/>
              </a:ln>
            </p:spPr>
            <p:txBody>
              <a:bodyPr wrap="none" anchor="ctr"/>
              <a:lstStyle/>
              <a:p>
                <a:pPr algn="ctr"/>
                <a:endParaRPr lang="en-US" dirty="0">
                  <a:cs typeface="Arial" pitchFamily="34" charset="0"/>
                </a:endParaRPr>
              </a:p>
            </p:txBody>
          </p:sp>
          <p:sp>
            <p:nvSpPr>
              <p:cNvPr id="12546" name="Rectangle 267"/>
              <p:cNvSpPr>
                <a:spLocks noChangeArrowheads="1"/>
              </p:cNvSpPr>
              <p:nvPr/>
            </p:nvSpPr>
            <p:spPr bwMode="gray">
              <a:xfrm>
                <a:off x="8668561" y="1537218"/>
                <a:ext cx="156786" cy="132815"/>
              </a:xfrm>
              <a:prstGeom prst="rect">
                <a:avLst/>
              </a:prstGeom>
              <a:solidFill>
                <a:srgbClr val="D10811">
                  <a:alpha val="38039"/>
                </a:srgbClr>
              </a:solidFill>
              <a:ln w="9525" algn="ctr">
                <a:noFill/>
                <a:miter lim="800000"/>
                <a:headEnd/>
                <a:tailEnd/>
              </a:ln>
            </p:spPr>
            <p:txBody>
              <a:bodyPr wrap="none" anchor="ctr"/>
              <a:lstStyle/>
              <a:p>
                <a:pPr algn="ctr"/>
                <a:endParaRPr lang="en-US" dirty="0">
                  <a:cs typeface="Arial" pitchFamily="34" charset="0"/>
                </a:endParaRPr>
              </a:p>
            </p:txBody>
          </p:sp>
          <p:sp>
            <p:nvSpPr>
              <p:cNvPr id="12547" name="Rectangle 269"/>
              <p:cNvSpPr>
                <a:spLocks noChangeArrowheads="1"/>
              </p:cNvSpPr>
              <p:nvPr/>
            </p:nvSpPr>
            <p:spPr bwMode="gray">
              <a:xfrm>
                <a:off x="8343557" y="1537218"/>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548" name="Rectangle 272"/>
              <p:cNvSpPr>
                <a:spLocks noChangeArrowheads="1"/>
              </p:cNvSpPr>
              <p:nvPr/>
            </p:nvSpPr>
            <p:spPr bwMode="gray">
              <a:xfrm>
                <a:off x="7856869" y="1679299"/>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549" name="Rectangle 274"/>
              <p:cNvSpPr>
                <a:spLocks noChangeArrowheads="1"/>
              </p:cNvSpPr>
              <p:nvPr/>
            </p:nvSpPr>
            <p:spPr bwMode="gray">
              <a:xfrm>
                <a:off x="7531865" y="1679299"/>
                <a:ext cx="156786" cy="132815"/>
              </a:xfrm>
              <a:prstGeom prst="rect">
                <a:avLst/>
              </a:prstGeom>
              <a:solidFill>
                <a:srgbClr val="D10811">
                  <a:alpha val="70195"/>
                </a:srgbClr>
              </a:solidFill>
              <a:ln w="9525">
                <a:noFill/>
                <a:miter lim="800000"/>
                <a:headEnd/>
                <a:tailEnd/>
              </a:ln>
            </p:spPr>
            <p:txBody>
              <a:bodyPr wrap="none" anchor="ctr"/>
              <a:lstStyle/>
              <a:p>
                <a:pPr algn="ctr"/>
                <a:endParaRPr lang="en-US" dirty="0">
                  <a:cs typeface="Arial" pitchFamily="34" charset="0"/>
                </a:endParaRPr>
              </a:p>
            </p:txBody>
          </p:sp>
          <p:sp>
            <p:nvSpPr>
              <p:cNvPr id="12550" name="Rectangle 279"/>
              <p:cNvSpPr>
                <a:spLocks noChangeArrowheads="1"/>
              </p:cNvSpPr>
              <p:nvPr/>
            </p:nvSpPr>
            <p:spPr bwMode="gray">
              <a:xfrm>
                <a:off x="6720173" y="1679299"/>
                <a:ext cx="156786" cy="132815"/>
              </a:xfrm>
              <a:prstGeom prst="rect">
                <a:avLst/>
              </a:prstGeom>
              <a:solidFill>
                <a:srgbClr val="D10811">
                  <a:alpha val="0"/>
                </a:srgbClr>
              </a:solidFill>
              <a:ln w="9525" algn="ctr">
                <a:noFill/>
                <a:miter lim="800000"/>
                <a:headEnd/>
                <a:tailEnd/>
              </a:ln>
            </p:spPr>
            <p:txBody>
              <a:bodyPr wrap="none" anchor="ctr"/>
              <a:lstStyle/>
              <a:p>
                <a:pPr algn="ctr"/>
                <a:endParaRPr lang="en-US" dirty="0">
                  <a:cs typeface="Arial" pitchFamily="34" charset="0"/>
                </a:endParaRPr>
              </a:p>
            </p:txBody>
          </p:sp>
          <p:sp>
            <p:nvSpPr>
              <p:cNvPr id="12551" name="Rectangle 283"/>
              <p:cNvSpPr>
                <a:spLocks noChangeArrowheads="1"/>
              </p:cNvSpPr>
              <p:nvPr/>
            </p:nvSpPr>
            <p:spPr bwMode="gray">
              <a:xfrm>
                <a:off x="6070166" y="1679299"/>
                <a:ext cx="156786" cy="132815"/>
              </a:xfrm>
              <a:prstGeom prst="rect">
                <a:avLst/>
              </a:prstGeom>
              <a:solidFill>
                <a:srgbClr val="D10811">
                  <a:alpha val="20000"/>
                </a:srgbClr>
              </a:solidFill>
              <a:ln w="9525">
                <a:noFill/>
                <a:miter lim="800000"/>
                <a:headEnd/>
                <a:tailEnd/>
              </a:ln>
            </p:spPr>
            <p:txBody>
              <a:bodyPr wrap="none" anchor="ctr"/>
              <a:lstStyle/>
              <a:p>
                <a:pPr algn="ctr"/>
                <a:endParaRPr lang="en-US" dirty="0">
                  <a:cs typeface="Arial" pitchFamily="34" charset="0"/>
                </a:endParaRPr>
              </a:p>
            </p:txBody>
          </p:sp>
          <p:sp>
            <p:nvSpPr>
              <p:cNvPr id="12552" name="Rectangle 284"/>
              <p:cNvSpPr>
                <a:spLocks noChangeArrowheads="1"/>
              </p:cNvSpPr>
              <p:nvPr/>
            </p:nvSpPr>
            <p:spPr bwMode="gray">
              <a:xfrm>
                <a:off x="5745163" y="1679299"/>
                <a:ext cx="156786" cy="132815"/>
              </a:xfrm>
              <a:prstGeom prst="rect">
                <a:avLst/>
              </a:prstGeom>
              <a:solidFill>
                <a:srgbClr val="D10811">
                  <a:alpha val="16862"/>
                </a:srgbClr>
              </a:solidFill>
              <a:ln w="9525">
                <a:noFill/>
                <a:miter lim="800000"/>
                <a:headEnd/>
                <a:tailEnd/>
              </a:ln>
            </p:spPr>
            <p:txBody>
              <a:bodyPr wrap="none" anchor="ctr"/>
              <a:lstStyle/>
              <a:p>
                <a:pPr algn="ctr"/>
                <a:endParaRPr lang="en-US" dirty="0">
                  <a:cs typeface="Arial" pitchFamily="34" charset="0"/>
                </a:endParaRPr>
              </a:p>
            </p:txBody>
          </p:sp>
          <p:sp>
            <p:nvSpPr>
              <p:cNvPr id="12553" name="Rectangle 293"/>
              <p:cNvSpPr>
                <a:spLocks noChangeArrowheads="1"/>
              </p:cNvSpPr>
              <p:nvPr/>
            </p:nvSpPr>
            <p:spPr bwMode="gray">
              <a:xfrm>
                <a:off x="8831879" y="1679299"/>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554" name="Rectangle 294"/>
              <p:cNvSpPr>
                <a:spLocks noChangeArrowheads="1"/>
              </p:cNvSpPr>
              <p:nvPr/>
            </p:nvSpPr>
            <p:spPr bwMode="gray">
              <a:xfrm>
                <a:off x="8668561" y="1679299"/>
                <a:ext cx="156786" cy="132815"/>
              </a:xfrm>
              <a:prstGeom prst="rect">
                <a:avLst/>
              </a:prstGeom>
              <a:solidFill>
                <a:srgbClr val="D10811">
                  <a:alpha val="0"/>
                </a:srgbClr>
              </a:solidFill>
              <a:ln w="9525">
                <a:noFill/>
                <a:miter lim="800000"/>
                <a:headEnd/>
                <a:tailEnd/>
              </a:ln>
            </p:spPr>
            <p:txBody>
              <a:bodyPr wrap="none" anchor="ctr"/>
              <a:lstStyle/>
              <a:p>
                <a:pPr algn="ctr"/>
                <a:endParaRPr lang="en-US" dirty="0">
                  <a:cs typeface="Arial" pitchFamily="34" charset="0"/>
                </a:endParaRPr>
              </a:p>
            </p:txBody>
          </p:sp>
          <p:sp>
            <p:nvSpPr>
              <p:cNvPr id="12555" name="Rectangle 295"/>
              <p:cNvSpPr>
                <a:spLocks noChangeArrowheads="1"/>
              </p:cNvSpPr>
              <p:nvPr/>
            </p:nvSpPr>
            <p:spPr bwMode="gray">
              <a:xfrm>
                <a:off x="8506876" y="1679299"/>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556" name="Rectangle 297"/>
              <p:cNvSpPr>
                <a:spLocks noChangeArrowheads="1"/>
              </p:cNvSpPr>
              <p:nvPr/>
            </p:nvSpPr>
            <p:spPr bwMode="gray">
              <a:xfrm>
                <a:off x="8181872" y="1679299"/>
                <a:ext cx="156786" cy="132815"/>
              </a:xfrm>
              <a:prstGeom prst="rect">
                <a:avLst/>
              </a:prstGeom>
              <a:solidFill>
                <a:srgbClr val="D10811">
                  <a:alpha val="70195"/>
                </a:srgbClr>
              </a:solidFill>
              <a:ln w="9525">
                <a:noFill/>
                <a:miter lim="800000"/>
                <a:headEnd/>
                <a:tailEnd/>
              </a:ln>
            </p:spPr>
            <p:txBody>
              <a:bodyPr wrap="none" anchor="ctr"/>
              <a:lstStyle/>
              <a:p>
                <a:pPr algn="ctr"/>
                <a:endParaRPr lang="en-US" dirty="0">
                  <a:cs typeface="Arial" pitchFamily="34" charset="0"/>
                </a:endParaRPr>
              </a:p>
            </p:txBody>
          </p:sp>
        </p:grpSp>
        <p:sp>
          <p:nvSpPr>
            <p:cNvPr id="14" name="AutoShape 6"/>
            <p:cNvSpPr>
              <a:spLocks noChangeArrowheads="1"/>
            </p:cNvSpPr>
            <p:nvPr/>
          </p:nvSpPr>
          <p:spPr bwMode="gray">
            <a:xfrm>
              <a:off x="6162890" y="2281864"/>
              <a:ext cx="3250162" cy="577299"/>
            </a:xfrm>
            <a:prstGeom prst="homePlate">
              <a:avLst>
                <a:gd name="adj" fmla="val 0"/>
              </a:avLst>
            </a:prstGeom>
            <a:gradFill rotWithShape="1">
              <a:gsLst>
                <a:gs pos="0">
                  <a:schemeClr val="accent1">
                    <a:gamma/>
                    <a:shade val="60392"/>
                    <a:invGamma/>
                  </a:schemeClr>
                </a:gs>
                <a:gs pos="100000">
                  <a:schemeClr val="accent1"/>
                </a:gs>
              </a:gsLst>
              <a:lin ang="0" scaled="1"/>
            </a:gradFill>
            <a:ln w="50800" algn="ctr">
              <a:noFill/>
              <a:miter lim="800000"/>
              <a:headEnd/>
              <a:tailEnd/>
            </a:ln>
            <a:effectLst/>
          </p:spPr>
          <p:txBody>
            <a:bodyPr wrap="none" anchor="ctr"/>
            <a:lstStyle/>
            <a:p>
              <a:pPr fontAlgn="auto">
                <a:spcBef>
                  <a:spcPts val="0"/>
                </a:spcBef>
                <a:spcAft>
                  <a:spcPts val="0"/>
                </a:spcAft>
                <a:defRPr/>
              </a:pPr>
              <a:endParaRPr lang="en-US" dirty="0">
                <a:latin typeface="+mn-lt"/>
              </a:endParaRPr>
            </a:p>
          </p:txBody>
        </p:sp>
        <p:grpSp>
          <p:nvGrpSpPr>
            <p:cNvPr id="5" name="Group 14"/>
            <p:cNvGrpSpPr>
              <a:grpSpLocks/>
            </p:cNvGrpSpPr>
            <p:nvPr/>
          </p:nvGrpSpPr>
          <p:grpSpPr bwMode="auto">
            <a:xfrm>
              <a:off x="6272763" y="2290647"/>
              <a:ext cx="2978604" cy="559059"/>
              <a:chOff x="5745163" y="1253055"/>
              <a:chExt cx="3243502" cy="559059"/>
            </a:xfrm>
          </p:grpSpPr>
          <p:sp>
            <p:nvSpPr>
              <p:cNvPr id="12489" name="Rectangle 191"/>
              <p:cNvSpPr>
                <a:spLocks noChangeArrowheads="1"/>
              </p:cNvSpPr>
              <p:nvPr/>
            </p:nvSpPr>
            <p:spPr bwMode="gray">
              <a:xfrm>
                <a:off x="7856869" y="1253055"/>
                <a:ext cx="156786" cy="132815"/>
              </a:xfrm>
              <a:prstGeom prst="rect">
                <a:avLst/>
              </a:prstGeom>
              <a:solidFill>
                <a:srgbClr val="D10811">
                  <a:alpha val="38039"/>
                </a:srgbClr>
              </a:solidFill>
              <a:ln w="9525" algn="ctr">
                <a:noFill/>
                <a:miter lim="800000"/>
                <a:headEnd/>
                <a:tailEnd/>
              </a:ln>
            </p:spPr>
            <p:txBody>
              <a:bodyPr wrap="none" anchor="ctr"/>
              <a:lstStyle/>
              <a:p>
                <a:pPr algn="ctr"/>
                <a:endParaRPr lang="en-US" dirty="0">
                  <a:cs typeface="Arial" pitchFamily="34" charset="0"/>
                </a:endParaRPr>
              </a:p>
            </p:txBody>
          </p:sp>
          <p:sp>
            <p:nvSpPr>
              <p:cNvPr id="12490" name="Rectangle 194"/>
              <p:cNvSpPr>
                <a:spLocks noChangeArrowheads="1"/>
              </p:cNvSpPr>
              <p:nvPr/>
            </p:nvSpPr>
            <p:spPr bwMode="gray">
              <a:xfrm>
                <a:off x="7370180" y="1253055"/>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491" name="Rectangle 199"/>
              <p:cNvSpPr>
                <a:spLocks noChangeArrowheads="1"/>
              </p:cNvSpPr>
              <p:nvPr/>
            </p:nvSpPr>
            <p:spPr bwMode="gray">
              <a:xfrm>
                <a:off x="6558488" y="1253055"/>
                <a:ext cx="156786" cy="132815"/>
              </a:xfrm>
              <a:prstGeom prst="rect">
                <a:avLst/>
              </a:prstGeom>
              <a:solidFill>
                <a:srgbClr val="D10811">
                  <a:alpha val="16862"/>
                </a:srgbClr>
              </a:solidFill>
              <a:ln w="9525">
                <a:noFill/>
                <a:miter lim="800000"/>
                <a:headEnd/>
                <a:tailEnd/>
              </a:ln>
            </p:spPr>
            <p:txBody>
              <a:bodyPr wrap="none" anchor="ctr"/>
              <a:lstStyle/>
              <a:p>
                <a:pPr algn="ctr"/>
                <a:endParaRPr lang="en-US" dirty="0">
                  <a:cs typeface="Arial" pitchFamily="34" charset="0"/>
                </a:endParaRPr>
              </a:p>
            </p:txBody>
          </p:sp>
          <p:sp>
            <p:nvSpPr>
              <p:cNvPr id="12492" name="Rectangle 203"/>
              <p:cNvSpPr>
                <a:spLocks noChangeArrowheads="1"/>
              </p:cNvSpPr>
              <p:nvPr/>
            </p:nvSpPr>
            <p:spPr bwMode="gray">
              <a:xfrm>
                <a:off x="5745163" y="1253055"/>
                <a:ext cx="156786" cy="132815"/>
              </a:xfrm>
              <a:prstGeom prst="rect">
                <a:avLst/>
              </a:prstGeom>
              <a:solidFill>
                <a:srgbClr val="D10811">
                  <a:alpha val="16862"/>
                </a:srgbClr>
              </a:solidFill>
              <a:ln w="9525" algn="ctr">
                <a:noFill/>
                <a:miter lim="800000"/>
                <a:headEnd/>
                <a:tailEnd/>
              </a:ln>
            </p:spPr>
            <p:txBody>
              <a:bodyPr wrap="none" anchor="ctr"/>
              <a:lstStyle/>
              <a:p>
                <a:pPr algn="ctr"/>
                <a:endParaRPr lang="en-US" dirty="0">
                  <a:cs typeface="Arial" pitchFamily="34" charset="0"/>
                </a:endParaRPr>
              </a:p>
            </p:txBody>
          </p:sp>
          <p:sp>
            <p:nvSpPr>
              <p:cNvPr id="12493" name="Rectangle 213"/>
              <p:cNvSpPr>
                <a:spLocks noChangeArrowheads="1"/>
              </p:cNvSpPr>
              <p:nvPr/>
            </p:nvSpPr>
            <p:spPr bwMode="gray">
              <a:xfrm>
                <a:off x="8831879" y="1253055"/>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494" name="Rectangle 214"/>
              <p:cNvSpPr>
                <a:spLocks noChangeArrowheads="1"/>
              </p:cNvSpPr>
              <p:nvPr/>
            </p:nvSpPr>
            <p:spPr bwMode="gray">
              <a:xfrm>
                <a:off x="8668561" y="1253055"/>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495" name="Rectangle 215"/>
              <p:cNvSpPr>
                <a:spLocks noChangeArrowheads="1"/>
              </p:cNvSpPr>
              <p:nvPr/>
            </p:nvSpPr>
            <p:spPr bwMode="gray">
              <a:xfrm>
                <a:off x="8506876" y="1253055"/>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496" name="Rectangle 217"/>
              <p:cNvSpPr>
                <a:spLocks noChangeArrowheads="1"/>
              </p:cNvSpPr>
              <p:nvPr/>
            </p:nvSpPr>
            <p:spPr bwMode="gray">
              <a:xfrm>
                <a:off x="8181872" y="1253055"/>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497" name="Rectangle 218"/>
              <p:cNvSpPr>
                <a:spLocks noChangeArrowheads="1"/>
              </p:cNvSpPr>
              <p:nvPr/>
            </p:nvSpPr>
            <p:spPr bwMode="gray">
              <a:xfrm>
                <a:off x="8018554" y="1253055"/>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498" name="Rectangle 220"/>
              <p:cNvSpPr>
                <a:spLocks noChangeArrowheads="1"/>
              </p:cNvSpPr>
              <p:nvPr/>
            </p:nvSpPr>
            <p:spPr bwMode="gray">
              <a:xfrm>
                <a:off x="7695184" y="1395136"/>
                <a:ext cx="156786" cy="132815"/>
              </a:xfrm>
              <a:prstGeom prst="rect">
                <a:avLst/>
              </a:prstGeom>
              <a:solidFill>
                <a:srgbClr val="D10811">
                  <a:alpha val="70195"/>
                </a:srgbClr>
              </a:solidFill>
              <a:ln w="9525">
                <a:noFill/>
                <a:miter lim="800000"/>
                <a:headEnd/>
                <a:tailEnd/>
              </a:ln>
            </p:spPr>
            <p:txBody>
              <a:bodyPr wrap="none" anchor="ctr"/>
              <a:lstStyle/>
              <a:p>
                <a:pPr algn="ctr"/>
                <a:endParaRPr lang="en-US" dirty="0">
                  <a:cs typeface="Arial" pitchFamily="34" charset="0"/>
                </a:endParaRPr>
              </a:p>
            </p:txBody>
          </p:sp>
          <p:sp>
            <p:nvSpPr>
              <p:cNvPr id="12499" name="Rectangle 223"/>
              <p:cNvSpPr>
                <a:spLocks noChangeArrowheads="1"/>
              </p:cNvSpPr>
              <p:nvPr/>
            </p:nvSpPr>
            <p:spPr bwMode="gray">
              <a:xfrm>
                <a:off x="7206862" y="1395136"/>
                <a:ext cx="156786" cy="132815"/>
              </a:xfrm>
              <a:prstGeom prst="rect">
                <a:avLst/>
              </a:prstGeom>
              <a:solidFill>
                <a:srgbClr val="D10811">
                  <a:alpha val="59999"/>
                </a:srgbClr>
              </a:solidFill>
              <a:ln w="9525">
                <a:noFill/>
                <a:miter lim="800000"/>
                <a:headEnd/>
                <a:tailEnd/>
              </a:ln>
            </p:spPr>
            <p:txBody>
              <a:bodyPr wrap="none" anchor="ctr"/>
              <a:lstStyle/>
              <a:p>
                <a:pPr algn="ctr"/>
                <a:endParaRPr lang="en-US" dirty="0">
                  <a:cs typeface="Arial" pitchFamily="34" charset="0"/>
                </a:endParaRPr>
              </a:p>
            </p:txBody>
          </p:sp>
          <p:sp>
            <p:nvSpPr>
              <p:cNvPr id="12500" name="Rectangle 224"/>
              <p:cNvSpPr>
                <a:spLocks noChangeArrowheads="1"/>
              </p:cNvSpPr>
              <p:nvPr/>
            </p:nvSpPr>
            <p:spPr bwMode="gray">
              <a:xfrm>
                <a:off x="7045177" y="1395136"/>
                <a:ext cx="156786" cy="132815"/>
              </a:xfrm>
              <a:prstGeom prst="rect">
                <a:avLst/>
              </a:prstGeom>
              <a:solidFill>
                <a:srgbClr val="D10811">
                  <a:alpha val="16862"/>
                </a:srgbClr>
              </a:solidFill>
              <a:ln w="9525" algn="ctr">
                <a:noFill/>
                <a:miter lim="800000"/>
                <a:headEnd/>
                <a:tailEnd/>
              </a:ln>
            </p:spPr>
            <p:txBody>
              <a:bodyPr wrap="none" anchor="ctr"/>
              <a:lstStyle/>
              <a:p>
                <a:pPr algn="ctr"/>
                <a:endParaRPr lang="en-US" dirty="0">
                  <a:cs typeface="Arial" pitchFamily="34" charset="0"/>
                </a:endParaRPr>
              </a:p>
            </p:txBody>
          </p:sp>
          <p:sp>
            <p:nvSpPr>
              <p:cNvPr id="12501" name="Rectangle 225"/>
              <p:cNvSpPr>
                <a:spLocks noChangeArrowheads="1"/>
              </p:cNvSpPr>
              <p:nvPr/>
            </p:nvSpPr>
            <p:spPr bwMode="gray">
              <a:xfrm>
                <a:off x="6881859" y="1395136"/>
                <a:ext cx="156786" cy="132815"/>
              </a:xfrm>
              <a:prstGeom prst="rect">
                <a:avLst/>
              </a:prstGeom>
              <a:solidFill>
                <a:srgbClr val="D10811">
                  <a:alpha val="59999"/>
                </a:srgbClr>
              </a:solidFill>
              <a:ln w="9525">
                <a:noFill/>
                <a:miter lim="800000"/>
                <a:headEnd/>
                <a:tailEnd/>
              </a:ln>
            </p:spPr>
            <p:txBody>
              <a:bodyPr wrap="none" anchor="ctr"/>
              <a:lstStyle/>
              <a:p>
                <a:pPr algn="ctr"/>
                <a:endParaRPr lang="en-US" dirty="0">
                  <a:cs typeface="Arial" pitchFamily="34" charset="0"/>
                </a:endParaRPr>
              </a:p>
            </p:txBody>
          </p:sp>
          <p:sp>
            <p:nvSpPr>
              <p:cNvPr id="12502" name="Rectangle 228"/>
              <p:cNvSpPr>
                <a:spLocks noChangeArrowheads="1"/>
              </p:cNvSpPr>
              <p:nvPr/>
            </p:nvSpPr>
            <p:spPr bwMode="gray">
              <a:xfrm>
                <a:off x="6233485" y="1395136"/>
                <a:ext cx="156786" cy="132815"/>
              </a:xfrm>
              <a:prstGeom prst="rect">
                <a:avLst/>
              </a:prstGeom>
              <a:solidFill>
                <a:srgbClr val="D10811">
                  <a:alpha val="36862"/>
                </a:srgbClr>
              </a:solidFill>
              <a:ln w="9525">
                <a:noFill/>
                <a:miter lim="800000"/>
                <a:headEnd/>
                <a:tailEnd/>
              </a:ln>
            </p:spPr>
            <p:txBody>
              <a:bodyPr wrap="none" anchor="ctr"/>
              <a:lstStyle/>
              <a:p>
                <a:pPr algn="ctr"/>
                <a:endParaRPr lang="en-US" dirty="0">
                  <a:cs typeface="Arial" pitchFamily="34" charset="0"/>
                </a:endParaRPr>
              </a:p>
            </p:txBody>
          </p:sp>
          <p:sp>
            <p:nvSpPr>
              <p:cNvPr id="12503" name="Rectangle 229"/>
              <p:cNvSpPr>
                <a:spLocks noChangeArrowheads="1"/>
              </p:cNvSpPr>
              <p:nvPr/>
            </p:nvSpPr>
            <p:spPr bwMode="gray">
              <a:xfrm>
                <a:off x="5908481" y="1395136"/>
                <a:ext cx="156786" cy="132815"/>
              </a:xfrm>
              <a:prstGeom prst="rect">
                <a:avLst/>
              </a:prstGeom>
              <a:solidFill>
                <a:srgbClr val="D10811">
                  <a:alpha val="30196"/>
                </a:srgbClr>
              </a:solidFill>
              <a:ln w="9525">
                <a:noFill/>
                <a:miter lim="800000"/>
                <a:headEnd/>
                <a:tailEnd/>
              </a:ln>
            </p:spPr>
            <p:txBody>
              <a:bodyPr wrap="none" anchor="ctr"/>
              <a:lstStyle/>
              <a:p>
                <a:pPr algn="ctr"/>
                <a:endParaRPr lang="en-US" dirty="0">
                  <a:cs typeface="Arial" pitchFamily="34" charset="0"/>
                </a:endParaRPr>
              </a:p>
            </p:txBody>
          </p:sp>
          <p:sp>
            <p:nvSpPr>
              <p:cNvPr id="12504" name="Rectangle 239"/>
              <p:cNvSpPr>
                <a:spLocks noChangeArrowheads="1"/>
              </p:cNvSpPr>
              <p:nvPr/>
            </p:nvSpPr>
            <p:spPr bwMode="gray">
              <a:xfrm>
                <a:off x="8831879" y="1395136"/>
                <a:ext cx="156786" cy="132815"/>
              </a:xfrm>
              <a:prstGeom prst="rect">
                <a:avLst/>
              </a:prstGeom>
              <a:solidFill>
                <a:srgbClr val="D10811"/>
              </a:solidFill>
              <a:ln w="9525" algn="ctr">
                <a:noFill/>
                <a:miter lim="800000"/>
                <a:headEnd/>
                <a:tailEnd/>
              </a:ln>
            </p:spPr>
            <p:txBody>
              <a:bodyPr wrap="none" anchor="ctr"/>
              <a:lstStyle/>
              <a:p>
                <a:pPr algn="ctr"/>
                <a:endParaRPr lang="en-US" dirty="0">
                  <a:cs typeface="Arial" pitchFamily="34" charset="0"/>
                </a:endParaRPr>
              </a:p>
            </p:txBody>
          </p:sp>
          <p:sp>
            <p:nvSpPr>
              <p:cNvPr id="12505" name="Rectangle 241"/>
              <p:cNvSpPr>
                <a:spLocks noChangeArrowheads="1"/>
              </p:cNvSpPr>
              <p:nvPr/>
            </p:nvSpPr>
            <p:spPr bwMode="gray">
              <a:xfrm>
                <a:off x="8506876" y="1395136"/>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506" name="Rectangle 242"/>
              <p:cNvSpPr>
                <a:spLocks noChangeArrowheads="1"/>
              </p:cNvSpPr>
              <p:nvPr/>
            </p:nvSpPr>
            <p:spPr bwMode="gray">
              <a:xfrm>
                <a:off x="8343557" y="1395136"/>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507" name="Rectangle 245"/>
              <p:cNvSpPr>
                <a:spLocks noChangeArrowheads="1"/>
              </p:cNvSpPr>
              <p:nvPr/>
            </p:nvSpPr>
            <p:spPr bwMode="gray">
              <a:xfrm>
                <a:off x="7856869" y="1537218"/>
                <a:ext cx="156786" cy="132815"/>
              </a:xfrm>
              <a:prstGeom prst="rect">
                <a:avLst/>
              </a:prstGeom>
              <a:solidFill>
                <a:srgbClr val="D10811">
                  <a:alpha val="38039"/>
                </a:srgbClr>
              </a:solidFill>
              <a:ln w="9525" algn="ctr">
                <a:noFill/>
                <a:miter lim="800000"/>
                <a:headEnd/>
                <a:tailEnd/>
              </a:ln>
            </p:spPr>
            <p:txBody>
              <a:bodyPr wrap="none" anchor="ctr"/>
              <a:lstStyle/>
              <a:p>
                <a:pPr algn="ctr"/>
                <a:endParaRPr lang="en-US" dirty="0">
                  <a:cs typeface="Arial" pitchFamily="34" charset="0"/>
                </a:endParaRPr>
              </a:p>
            </p:txBody>
          </p:sp>
          <p:sp>
            <p:nvSpPr>
              <p:cNvPr id="12508" name="Rectangle 250"/>
              <p:cNvSpPr>
                <a:spLocks noChangeArrowheads="1"/>
              </p:cNvSpPr>
              <p:nvPr/>
            </p:nvSpPr>
            <p:spPr bwMode="gray">
              <a:xfrm>
                <a:off x="7045177" y="1537218"/>
                <a:ext cx="156786" cy="132815"/>
              </a:xfrm>
              <a:prstGeom prst="rect">
                <a:avLst/>
              </a:prstGeom>
              <a:solidFill>
                <a:srgbClr val="D10811">
                  <a:alpha val="59999"/>
                </a:srgbClr>
              </a:solidFill>
              <a:ln w="9525">
                <a:noFill/>
                <a:miter lim="800000"/>
                <a:headEnd/>
                <a:tailEnd/>
              </a:ln>
            </p:spPr>
            <p:txBody>
              <a:bodyPr wrap="none" anchor="ctr"/>
              <a:lstStyle/>
              <a:p>
                <a:pPr algn="ctr"/>
                <a:endParaRPr lang="en-US" dirty="0">
                  <a:cs typeface="Arial" pitchFamily="34" charset="0"/>
                </a:endParaRPr>
              </a:p>
            </p:txBody>
          </p:sp>
          <p:sp>
            <p:nvSpPr>
              <p:cNvPr id="12509" name="Rectangle 254"/>
              <p:cNvSpPr>
                <a:spLocks noChangeArrowheads="1"/>
              </p:cNvSpPr>
              <p:nvPr/>
            </p:nvSpPr>
            <p:spPr bwMode="gray">
              <a:xfrm>
                <a:off x="6395170" y="1537218"/>
                <a:ext cx="156786" cy="132815"/>
              </a:xfrm>
              <a:prstGeom prst="rect">
                <a:avLst/>
              </a:prstGeom>
              <a:solidFill>
                <a:srgbClr val="D10811">
                  <a:alpha val="36862"/>
                </a:srgbClr>
              </a:solidFill>
              <a:ln w="9525">
                <a:noFill/>
                <a:miter lim="800000"/>
                <a:headEnd/>
                <a:tailEnd/>
              </a:ln>
            </p:spPr>
            <p:txBody>
              <a:bodyPr wrap="none" anchor="ctr"/>
              <a:lstStyle/>
              <a:p>
                <a:pPr algn="ctr"/>
                <a:endParaRPr lang="en-US" dirty="0">
                  <a:cs typeface="Arial" pitchFamily="34" charset="0"/>
                </a:endParaRPr>
              </a:p>
            </p:txBody>
          </p:sp>
          <p:sp>
            <p:nvSpPr>
              <p:cNvPr id="12510" name="Rectangle 257"/>
              <p:cNvSpPr>
                <a:spLocks noChangeArrowheads="1"/>
              </p:cNvSpPr>
              <p:nvPr/>
            </p:nvSpPr>
            <p:spPr bwMode="gray">
              <a:xfrm>
                <a:off x="5908481" y="1537218"/>
                <a:ext cx="156786" cy="132815"/>
              </a:xfrm>
              <a:prstGeom prst="rect">
                <a:avLst/>
              </a:prstGeom>
              <a:solidFill>
                <a:srgbClr val="D10811">
                  <a:alpha val="79999"/>
                </a:srgbClr>
              </a:solidFill>
              <a:ln w="9525" algn="ctr">
                <a:noFill/>
                <a:miter lim="800000"/>
                <a:headEnd/>
                <a:tailEnd/>
              </a:ln>
            </p:spPr>
            <p:txBody>
              <a:bodyPr wrap="none" anchor="ctr"/>
              <a:lstStyle/>
              <a:p>
                <a:pPr algn="ctr"/>
                <a:endParaRPr lang="en-US" dirty="0">
                  <a:cs typeface="Arial" pitchFamily="34" charset="0"/>
                </a:endParaRPr>
              </a:p>
            </p:txBody>
          </p:sp>
          <p:sp>
            <p:nvSpPr>
              <p:cNvPr id="12511" name="Rectangle 266"/>
              <p:cNvSpPr>
                <a:spLocks noChangeArrowheads="1"/>
              </p:cNvSpPr>
              <p:nvPr/>
            </p:nvSpPr>
            <p:spPr bwMode="gray">
              <a:xfrm>
                <a:off x="8831879" y="1537218"/>
                <a:ext cx="156786" cy="132815"/>
              </a:xfrm>
              <a:prstGeom prst="rect">
                <a:avLst/>
              </a:prstGeom>
              <a:solidFill>
                <a:srgbClr val="D10811"/>
              </a:solidFill>
              <a:ln w="9525">
                <a:noFill/>
                <a:miter lim="800000"/>
                <a:headEnd/>
                <a:tailEnd/>
              </a:ln>
            </p:spPr>
            <p:txBody>
              <a:bodyPr wrap="none" anchor="ctr"/>
              <a:lstStyle/>
              <a:p>
                <a:pPr algn="ctr"/>
                <a:endParaRPr lang="en-US" dirty="0">
                  <a:cs typeface="Arial" pitchFamily="34" charset="0"/>
                </a:endParaRPr>
              </a:p>
            </p:txBody>
          </p:sp>
          <p:sp>
            <p:nvSpPr>
              <p:cNvPr id="12512" name="Rectangle 267"/>
              <p:cNvSpPr>
                <a:spLocks noChangeArrowheads="1"/>
              </p:cNvSpPr>
              <p:nvPr/>
            </p:nvSpPr>
            <p:spPr bwMode="gray">
              <a:xfrm>
                <a:off x="8668561" y="1537218"/>
                <a:ext cx="156786" cy="132815"/>
              </a:xfrm>
              <a:prstGeom prst="rect">
                <a:avLst/>
              </a:prstGeom>
              <a:solidFill>
                <a:srgbClr val="D10811">
                  <a:alpha val="38039"/>
                </a:srgbClr>
              </a:solidFill>
              <a:ln w="9525" algn="ctr">
                <a:noFill/>
                <a:miter lim="800000"/>
                <a:headEnd/>
                <a:tailEnd/>
              </a:ln>
            </p:spPr>
            <p:txBody>
              <a:bodyPr wrap="none" anchor="ctr"/>
              <a:lstStyle/>
              <a:p>
                <a:pPr algn="ctr"/>
                <a:endParaRPr lang="en-US" dirty="0">
                  <a:cs typeface="Arial" pitchFamily="34" charset="0"/>
                </a:endParaRPr>
              </a:p>
            </p:txBody>
          </p:sp>
          <p:sp>
            <p:nvSpPr>
              <p:cNvPr id="12513" name="Rectangle 269"/>
              <p:cNvSpPr>
                <a:spLocks noChangeArrowheads="1"/>
              </p:cNvSpPr>
              <p:nvPr/>
            </p:nvSpPr>
            <p:spPr bwMode="gray">
              <a:xfrm>
                <a:off x="8343557" y="1537218"/>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514" name="Rectangle 272"/>
              <p:cNvSpPr>
                <a:spLocks noChangeArrowheads="1"/>
              </p:cNvSpPr>
              <p:nvPr/>
            </p:nvSpPr>
            <p:spPr bwMode="gray">
              <a:xfrm>
                <a:off x="7856869" y="1679299"/>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515" name="Rectangle 274"/>
              <p:cNvSpPr>
                <a:spLocks noChangeArrowheads="1"/>
              </p:cNvSpPr>
              <p:nvPr/>
            </p:nvSpPr>
            <p:spPr bwMode="gray">
              <a:xfrm>
                <a:off x="7531865" y="1679299"/>
                <a:ext cx="156786" cy="132815"/>
              </a:xfrm>
              <a:prstGeom prst="rect">
                <a:avLst/>
              </a:prstGeom>
              <a:solidFill>
                <a:srgbClr val="D10811">
                  <a:alpha val="70195"/>
                </a:srgbClr>
              </a:solidFill>
              <a:ln w="9525">
                <a:noFill/>
                <a:miter lim="800000"/>
                <a:headEnd/>
                <a:tailEnd/>
              </a:ln>
            </p:spPr>
            <p:txBody>
              <a:bodyPr wrap="none" anchor="ctr"/>
              <a:lstStyle/>
              <a:p>
                <a:pPr algn="ctr"/>
                <a:endParaRPr lang="en-US" dirty="0">
                  <a:cs typeface="Arial" pitchFamily="34" charset="0"/>
                </a:endParaRPr>
              </a:p>
            </p:txBody>
          </p:sp>
          <p:sp>
            <p:nvSpPr>
              <p:cNvPr id="12516" name="Rectangle 279"/>
              <p:cNvSpPr>
                <a:spLocks noChangeArrowheads="1"/>
              </p:cNvSpPr>
              <p:nvPr/>
            </p:nvSpPr>
            <p:spPr bwMode="gray">
              <a:xfrm>
                <a:off x="6720173" y="1679299"/>
                <a:ext cx="156786" cy="132815"/>
              </a:xfrm>
              <a:prstGeom prst="rect">
                <a:avLst/>
              </a:prstGeom>
              <a:solidFill>
                <a:srgbClr val="D10811">
                  <a:alpha val="0"/>
                </a:srgbClr>
              </a:solidFill>
              <a:ln w="9525" algn="ctr">
                <a:noFill/>
                <a:miter lim="800000"/>
                <a:headEnd/>
                <a:tailEnd/>
              </a:ln>
            </p:spPr>
            <p:txBody>
              <a:bodyPr wrap="none" anchor="ctr"/>
              <a:lstStyle/>
              <a:p>
                <a:pPr algn="ctr"/>
                <a:endParaRPr lang="en-US" dirty="0">
                  <a:cs typeface="Arial" pitchFamily="34" charset="0"/>
                </a:endParaRPr>
              </a:p>
            </p:txBody>
          </p:sp>
          <p:sp>
            <p:nvSpPr>
              <p:cNvPr id="12517" name="Rectangle 283"/>
              <p:cNvSpPr>
                <a:spLocks noChangeArrowheads="1"/>
              </p:cNvSpPr>
              <p:nvPr/>
            </p:nvSpPr>
            <p:spPr bwMode="gray">
              <a:xfrm>
                <a:off x="6070166" y="1679299"/>
                <a:ext cx="156786" cy="132815"/>
              </a:xfrm>
              <a:prstGeom prst="rect">
                <a:avLst/>
              </a:prstGeom>
              <a:solidFill>
                <a:srgbClr val="D10811">
                  <a:alpha val="20000"/>
                </a:srgbClr>
              </a:solidFill>
              <a:ln w="9525">
                <a:noFill/>
                <a:miter lim="800000"/>
                <a:headEnd/>
                <a:tailEnd/>
              </a:ln>
            </p:spPr>
            <p:txBody>
              <a:bodyPr wrap="none" anchor="ctr"/>
              <a:lstStyle/>
              <a:p>
                <a:pPr algn="ctr"/>
                <a:endParaRPr lang="en-US" dirty="0">
                  <a:cs typeface="Arial" pitchFamily="34" charset="0"/>
                </a:endParaRPr>
              </a:p>
            </p:txBody>
          </p:sp>
          <p:sp>
            <p:nvSpPr>
              <p:cNvPr id="12518" name="Rectangle 284"/>
              <p:cNvSpPr>
                <a:spLocks noChangeArrowheads="1"/>
              </p:cNvSpPr>
              <p:nvPr/>
            </p:nvSpPr>
            <p:spPr bwMode="gray">
              <a:xfrm>
                <a:off x="5745163" y="1679299"/>
                <a:ext cx="156786" cy="132815"/>
              </a:xfrm>
              <a:prstGeom prst="rect">
                <a:avLst/>
              </a:prstGeom>
              <a:solidFill>
                <a:srgbClr val="D10811">
                  <a:alpha val="16862"/>
                </a:srgbClr>
              </a:solidFill>
              <a:ln w="9525">
                <a:noFill/>
                <a:miter lim="800000"/>
                <a:headEnd/>
                <a:tailEnd/>
              </a:ln>
            </p:spPr>
            <p:txBody>
              <a:bodyPr wrap="none" anchor="ctr"/>
              <a:lstStyle/>
              <a:p>
                <a:pPr algn="ctr"/>
                <a:endParaRPr lang="en-US" dirty="0">
                  <a:cs typeface="Arial" pitchFamily="34" charset="0"/>
                </a:endParaRPr>
              </a:p>
            </p:txBody>
          </p:sp>
          <p:sp>
            <p:nvSpPr>
              <p:cNvPr id="12519" name="Rectangle 293"/>
              <p:cNvSpPr>
                <a:spLocks noChangeArrowheads="1"/>
              </p:cNvSpPr>
              <p:nvPr/>
            </p:nvSpPr>
            <p:spPr bwMode="gray">
              <a:xfrm>
                <a:off x="8831879" y="1679299"/>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520" name="Rectangle 294"/>
              <p:cNvSpPr>
                <a:spLocks noChangeArrowheads="1"/>
              </p:cNvSpPr>
              <p:nvPr/>
            </p:nvSpPr>
            <p:spPr bwMode="gray">
              <a:xfrm>
                <a:off x="8668561" y="1679299"/>
                <a:ext cx="156786" cy="132815"/>
              </a:xfrm>
              <a:prstGeom prst="rect">
                <a:avLst/>
              </a:prstGeom>
              <a:solidFill>
                <a:srgbClr val="D10811">
                  <a:alpha val="0"/>
                </a:srgbClr>
              </a:solidFill>
              <a:ln w="9525">
                <a:noFill/>
                <a:miter lim="800000"/>
                <a:headEnd/>
                <a:tailEnd/>
              </a:ln>
            </p:spPr>
            <p:txBody>
              <a:bodyPr wrap="none" anchor="ctr"/>
              <a:lstStyle/>
              <a:p>
                <a:pPr algn="ctr"/>
                <a:endParaRPr lang="en-US" dirty="0">
                  <a:cs typeface="Arial" pitchFamily="34" charset="0"/>
                </a:endParaRPr>
              </a:p>
            </p:txBody>
          </p:sp>
          <p:sp>
            <p:nvSpPr>
              <p:cNvPr id="12521" name="Rectangle 295"/>
              <p:cNvSpPr>
                <a:spLocks noChangeArrowheads="1"/>
              </p:cNvSpPr>
              <p:nvPr/>
            </p:nvSpPr>
            <p:spPr bwMode="gray">
              <a:xfrm>
                <a:off x="8506876" y="1679299"/>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522" name="Rectangle 297"/>
              <p:cNvSpPr>
                <a:spLocks noChangeArrowheads="1"/>
              </p:cNvSpPr>
              <p:nvPr/>
            </p:nvSpPr>
            <p:spPr bwMode="gray">
              <a:xfrm>
                <a:off x="8181872" y="1679299"/>
                <a:ext cx="156786" cy="132815"/>
              </a:xfrm>
              <a:prstGeom prst="rect">
                <a:avLst/>
              </a:prstGeom>
              <a:solidFill>
                <a:srgbClr val="D10811">
                  <a:alpha val="70195"/>
                </a:srgbClr>
              </a:solidFill>
              <a:ln w="9525">
                <a:noFill/>
                <a:miter lim="800000"/>
                <a:headEnd/>
                <a:tailEnd/>
              </a:ln>
            </p:spPr>
            <p:txBody>
              <a:bodyPr wrap="none" anchor="ctr"/>
              <a:lstStyle/>
              <a:p>
                <a:pPr algn="ctr"/>
                <a:endParaRPr lang="en-US" dirty="0">
                  <a:cs typeface="Arial" pitchFamily="34" charset="0"/>
                </a:endParaRPr>
              </a:p>
            </p:txBody>
          </p:sp>
        </p:grpSp>
        <p:sp>
          <p:nvSpPr>
            <p:cNvPr id="16" name="AutoShape 6"/>
            <p:cNvSpPr>
              <a:spLocks noChangeArrowheads="1"/>
            </p:cNvSpPr>
            <p:nvPr/>
          </p:nvSpPr>
          <p:spPr bwMode="gray">
            <a:xfrm>
              <a:off x="6162890" y="2859163"/>
              <a:ext cx="3250162" cy="577300"/>
            </a:xfrm>
            <a:prstGeom prst="homePlate">
              <a:avLst>
                <a:gd name="adj" fmla="val 0"/>
              </a:avLst>
            </a:prstGeom>
            <a:gradFill rotWithShape="1">
              <a:gsLst>
                <a:gs pos="0">
                  <a:schemeClr val="accent1">
                    <a:gamma/>
                    <a:shade val="60392"/>
                    <a:invGamma/>
                  </a:schemeClr>
                </a:gs>
                <a:gs pos="100000">
                  <a:schemeClr val="accent1"/>
                </a:gs>
              </a:gsLst>
              <a:lin ang="0" scaled="1"/>
            </a:gradFill>
            <a:ln w="50800" algn="ctr">
              <a:noFill/>
              <a:miter lim="800000"/>
              <a:headEnd/>
              <a:tailEnd/>
            </a:ln>
            <a:effectLst/>
          </p:spPr>
          <p:txBody>
            <a:bodyPr wrap="none" anchor="ctr"/>
            <a:lstStyle/>
            <a:p>
              <a:pPr fontAlgn="auto">
                <a:spcBef>
                  <a:spcPts val="0"/>
                </a:spcBef>
                <a:spcAft>
                  <a:spcPts val="0"/>
                </a:spcAft>
                <a:defRPr/>
              </a:pPr>
              <a:endParaRPr lang="en-US" dirty="0">
                <a:latin typeface="+mn-lt"/>
              </a:endParaRPr>
            </a:p>
          </p:txBody>
        </p:sp>
        <p:grpSp>
          <p:nvGrpSpPr>
            <p:cNvPr id="6" name="Group 16"/>
            <p:cNvGrpSpPr>
              <a:grpSpLocks/>
            </p:cNvGrpSpPr>
            <p:nvPr/>
          </p:nvGrpSpPr>
          <p:grpSpPr bwMode="auto">
            <a:xfrm>
              <a:off x="6272763" y="2867722"/>
              <a:ext cx="2978604" cy="559059"/>
              <a:chOff x="5745163" y="1253055"/>
              <a:chExt cx="3243502" cy="559059"/>
            </a:xfrm>
          </p:grpSpPr>
          <p:sp>
            <p:nvSpPr>
              <p:cNvPr id="12455" name="Rectangle 191"/>
              <p:cNvSpPr>
                <a:spLocks noChangeArrowheads="1"/>
              </p:cNvSpPr>
              <p:nvPr/>
            </p:nvSpPr>
            <p:spPr bwMode="gray">
              <a:xfrm>
                <a:off x="7856869" y="1253055"/>
                <a:ext cx="156786" cy="132815"/>
              </a:xfrm>
              <a:prstGeom prst="rect">
                <a:avLst/>
              </a:prstGeom>
              <a:solidFill>
                <a:srgbClr val="D10811">
                  <a:alpha val="38039"/>
                </a:srgbClr>
              </a:solidFill>
              <a:ln w="9525" algn="ctr">
                <a:noFill/>
                <a:miter lim="800000"/>
                <a:headEnd/>
                <a:tailEnd/>
              </a:ln>
            </p:spPr>
            <p:txBody>
              <a:bodyPr wrap="none" anchor="ctr"/>
              <a:lstStyle/>
              <a:p>
                <a:pPr algn="ctr"/>
                <a:endParaRPr lang="en-US" dirty="0">
                  <a:cs typeface="Arial" pitchFamily="34" charset="0"/>
                </a:endParaRPr>
              </a:p>
            </p:txBody>
          </p:sp>
          <p:sp>
            <p:nvSpPr>
              <p:cNvPr id="12456" name="Rectangle 194"/>
              <p:cNvSpPr>
                <a:spLocks noChangeArrowheads="1"/>
              </p:cNvSpPr>
              <p:nvPr/>
            </p:nvSpPr>
            <p:spPr bwMode="gray">
              <a:xfrm>
                <a:off x="7370180" y="1253055"/>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457" name="Rectangle 199"/>
              <p:cNvSpPr>
                <a:spLocks noChangeArrowheads="1"/>
              </p:cNvSpPr>
              <p:nvPr/>
            </p:nvSpPr>
            <p:spPr bwMode="gray">
              <a:xfrm>
                <a:off x="6558488" y="1253055"/>
                <a:ext cx="156786" cy="132815"/>
              </a:xfrm>
              <a:prstGeom prst="rect">
                <a:avLst/>
              </a:prstGeom>
              <a:solidFill>
                <a:srgbClr val="D10811">
                  <a:alpha val="16862"/>
                </a:srgbClr>
              </a:solidFill>
              <a:ln w="9525">
                <a:noFill/>
                <a:miter lim="800000"/>
                <a:headEnd/>
                <a:tailEnd/>
              </a:ln>
            </p:spPr>
            <p:txBody>
              <a:bodyPr wrap="none" anchor="ctr"/>
              <a:lstStyle/>
              <a:p>
                <a:pPr algn="ctr"/>
                <a:endParaRPr lang="en-US" dirty="0">
                  <a:cs typeface="Arial" pitchFamily="34" charset="0"/>
                </a:endParaRPr>
              </a:p>
            </p:txBody>
          </p:sp>
          <p:sp>
            <p:nvSpPr>
              <p:cNvPr id="12458" name="Rectangle 203"/>
              <p:cNvSpPr>
                <a:spLocks noChangeArrowheads="1"/>
              </p:cNvSpPr>
              <p:nvPr/>
            </p:nvSpPr>
            <p:spPr bwMode="gray">
              <a:xfrm>
                <a:off x="5745163" y="1253055"/>
                <a:ext cx="156786" cy="132815"/>
              </a:xfrm>
              <a:prstGeom prst="rect">
                <a:avLst/>
              </a:prstGeom>
              <a:solidFill>
                <a:srgbClr val="D10811">
                  <a:alpha val="16862"/>
                </a:srgbClr>
              </a:solidFill>
              <a:ln w="9525" algn="ctr">
                <a:noFill/>
                <a:miter lim="800000"/>
                <a:headEnd/>
                <a:tailEnd/>
              </a:ln>
            </p:spPr>
            <p:txBody>
              <a:bodyPr wrap="none" anchor="ctr"/>
              <a:lstStyle/>
              <a:p>
                <a:pPr algn="ctr"/>
                <a:endParaRPr lang="en-US" dirty="0">
                  <a:cs typeface="Arial" pitchFamily="34" charset="0"/>
                </a:endParaRPr>
              </a:p>
            </p:txBody>
          </p:sp>
          <p:sp>
            <p:nvSpPr>
              <p:cNvPr id="12459" name="Rectangle 213"/>
              <p:cNvSpPr>
                <a:spLocks noChangeArrowheads="1"/>
              </p:cNvSpPr>
              <p:nvPr/>
            </p:nvSpPr>
            <p:spPr bwMode="gray">
              <a:xfrm>
                <a:off x="8831879" y="1253055"/>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460" name="Rectangle 214"/>
              <p:cNvSpPr>
                <a:spLocks noChangeArrowheads="1"/>
              </p:cNvSpPr>
              <p:nvPr/>
            </p:nvSpPr>
            <p:spPr bwMode="gray">
              <a:xfrm>
                <a:off x="8668561" y="1253055"/>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461" name="Rectangle 215"/>
              <p:cNvSpPr>
                <a:spLocks noChangeArrowheads="1"/>
              </p:cNvSpPr>
              <p:nvPr/>
            </p:nvSpPr>
            <p:spPr bwMode="gray">
              <a:xfrm>
                <a:off x="8506876" y="1253055"/>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462" name="Rectangle 217"/>
              <p:cNvSpPr>
                <a:spLocks noChangeArrowheads="1"/>
              </p:cNvSpPr>
              <p:nvPr/>
            </p:nvSpPr>
            <p:spPr bwMode="gray">
              <a:xfrm>
                <a:off x="8181872" y="1253055"/>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463" name="Rectangle 218"/>
              <p:cNvSpPr>
                <a:spLocks noChangeArrowheads="1"/>
              </p:cNvSpPr>
              <p:nvPr/>
            </p:nvSpPr>
            <p:spPr bwMode="gray">
              <a:xfrm>
                <a:off x="8018554" y="1253055"/>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464" name="Rectangle 220"/>
              <p:cNvSpPr>
                <a:spLocks noChangeArrowheads="1"/>
              </p:cNvSpPr>
              <p:nvPr/>
            </p:nvSpPr>
            <p:spPr bwMode="gray">
              <a:xfrm>
                <a:off x="7695184" y="1395136"/>
                <a:ext cx="156786" cy="132815"/>
              </a:xfrm>
              <a:prstGeom prst="rect">
                <a:avLst/>
              </a:prstGeom>
              <a:solidFill>
                <a:srgbClr val="D10811">
                  <a:alpha val="70195"/>
                </a:srgbClr>
              </a:solidFill>
              <a:ln w="9525">
                <a:noFill/>
                <a:miter lim="800000"/>
                <a:headEnd/>
                <a:tailEnd/>
              </a:ln>
            </p:spPr>
            <p:txBody>
              <a:bodyPr wrap="none" anchor="ctr"/>
              <a:lstStyle/>
              <a:p>
                <a:pPr algn="ctr"/>
                <a:endParaRPr lang="en-US" dirty="0">
                  <a:cs typeface="Arial" pitchFamily="34" charset="0"/>
                </a:endParaRPr>
              </a:p>
            </p:txBody>
          </p:sp>
          <p:sp>
            <p:nvSpPr>
              <p:cNvPr id="12465" name="Rectangle 223"/>
              <p:cNvSpPr>
                <a:spLocks noChangeArrowheads="1"/>
              </p:cNvSpPr>
              <p:nvPr/>
            </p:nvSpPr>
            <p:spPr bwMode="gray">
              <a:xfrm>
                <a:off x="7206862" y="1395136"/>
                <a:ext cx="156786" cy="132815"/>
              </a:xfrm>
              <a:prstGeom prst="rect">
                <a:avLst/>
              </a:prstGeom>
              <a:solidFill>
                <a:srgbClr val="D10811">
                  <a:alpha val="59999"/>
                </a:srgbClr>
              </a:solidFill>
              <a:ln w="9525">
                <a:noFill/>
                <a:miter lim="800000"/>
                <a:headEnd/>
                <a:tailEnd/>
              </a:ln>
            </p:spPr>
            <p:txBody>
              <a:bodyPr wrap="none" anchor="ctr"/>
              <a:lstStyle/>
              <a:p>
                <a:pPr algn="ctr"/>
                <a:endParaRPr lang="en-US" dirty="0">
                  <a:cs typeface="Arial" pitchFamily="34" charset="0"/>
                </a:endParaRPr>
              </a:p>
            </p:txBody>
          </p:sp>
          <p:sp>
            <p:nvSpPr>
              <p:cNvPr id="12466" name="Rectangle 224"/>
              <p:cNvSpPr>
                <a:spLocks noChangeArrowheads="1"/>
              </p:cNvSpPr>
              <p:nvPr/>
            </p:nvSpPr>
            <p:spPr bwMode="gray">
              <a:xfrm>
                <a:off x="7045177" y="1395136"/>
                <a:ext cx="156786" cy="132815"/>
              </a:xfrm>
              <a:prstGeom prst="rect">
                <a:avLst/>
              </a:prstGeom>
              <a:solidFill>
                <a:srgbClr val="D10811">
                  <a:alpha val="16862"/>
                </a:srgbClr>
              </a:solidFill>
              <a:ln w="9525" algn="ctr">
                <a:noFill/>
                <a:miter lim="800000"/>
                <a:headEnd/>
                <a:tailEnd/>
              </a:ln>
            </p:spPr>
            <p:txBody>
              <a:bodyPr wrap="none" anchor="ctr"/>
              <a:lstStyle/>
              <a:p>
                <a:pPr algn="ctr"/>
                <a:endParaRPr lang="en-US" dirty="0">
                  <a:cs typeface="Arial" pitchFamily="34" charset="0"/>
                </a:endParaRPr>
              </a:p>
            </p:txBody>
          </p:sp>
          <p:sp>
            <p:nvSpPr>
              <p:cNvPr id="12467" name="Rectangle 225"/>
              <p:cNvSpPr>
                <a:spLocks noChangeArrowheads="1"/>
              </p:cNvSpPr>
              <p:nvPr/>
            </p:nvSpPr>
            <p:spPr bwMode="gray">
              <a:xfrm>
                <a:off x="6881859" y="1395136"/>
                <a:ext cx="156786" cy="132815"/>
              </a:xfrm>
              <a:prstGeom prst="rect">
                <a:avLst/>
              </a:prstGeom>
              <a:solidFill>
                <a:srgbClr val="D10811">
                  <a:alpha val="59999"/>
                </a:srgbClr>
              </a:solidFill>
              <a:ln w="9525">
                <a:noFill/>
                <a:miter lim="800000"/>
                <a:headEnd/>
                <a:tailEnd/>
              </a:ln>
            </p:spPr>
            <p:txBody>
              <a:bodyPr wrap="none" anchor="ctr"/>
              <a:lstStyle/>
              <a:p>
                <a:pPr algn="ctr"/>
                <a:endParaRPr lang="en-US" dirty="0">
                  <a:cs typeface="Arial" pitchFamily="34" charset="0"/>
                </a:endParaRPr>
              </a:p>
            </p:txBody>
          </p:sp>
          <p:sp>
            <p:nvSpPr>
              <p:cNvPr id="12468" name="Rectangle 228"/>
              <p:cNvSpPr>
                <a:spLocks noChangeArrowheads="1"/>
              </p:cNvSpPr>
              <p:nvPr/>
            </p:nvSpPr>
            <p:spPr bwMode="gray">
              <a:xfrm>
                <a:off x="6233485" y="1395136"/>
                <a:ext cx="156786" cy="132815"/>
              </a:xfrm>
              <a:prstGeom prst="rect">
                <a:avLst/>
              </a:prstGeom>
              <a:solidFill>
                <a:srgbClr val="D10811">
                  <a:alpha val="36862"/>
                </a:srgbClr>
              </a:solidFill>
              <a:ln w="9525">
                <a:noFill/>
                <a:miter lim="800000"/>
                <a:headEnd/>
                <a:tailEnd/>
              </a:ln>
            </p:spPr>
            <p:txBody>
              <a:bodyPr wrap="none" anchor="ctr"/>
              <a:lstStyle/>
              <a:p>
                <a:pPr algn="ctr"/>
                <a:endParaRPr lang="en-US" dirty="0">
                  <a:cs typeface="Arial" pitchFamily="34" charset="0"/>
                </a:endParaRPr>
              </a:p>
            </p:txBody>
          </p:sp>
          <p:sp>
            <p:nvSpPr>
              <p:cNvPr id="12469" name="Rectangle 229"/>
              <p:cNvSpPr>
                <a:spLocks noChangeArrowheads="1"/>
              </p:cNvSpPr>
              <p:nvPr/>
            </p:nvSpPr>
            <p:spPr bwMode="gray">
              <a:xfrm>
                <a:off x="5908481" y="1395136"/>
                <a:ext cx="156786" cy="132815"/>
              </a:xfrm>
              <a:prstGeom prst="rect">
                <a:avLst/>
              </a:prstGeom>
              <a:solidFill>
                <a:srgbClr val="D10811">
                  <a:alpha val="30196"/>
                </a:srgbClr>
              </a:solidFill>
              <a:ln w="9525">
                <a:noFill/>
                <a:miter lim="800000"/>
                <a:headEnd/>
                <a:tailEnd/>
              </a:ln>
            </p:spPr>
            <p:txBody>
              <a:bodyPr wrap="none" anchor="ctr"/>
              <a:lstStyle/>
              <a:p>
                <a:pPr algn="ctr"/>
                <a:endParaRPr lang="en-US" dirty="0">
                  <a:cs typeface="Arial" pitchFamily="34" charset="0"/>
                </a:endParaRPr>
              </a:p>
            </p:txBody>
          </p:sp>
          <p:sp>
            <p:nvSpPr>
              <p:cNvPr id="12470" name="Rectangle 239"/>
              <p:cNvSpPr>
                <a:spLocks noChangeArrowheads="1"/>
              </p:cNvSpPr>
              <p:nvPr/>
            </p:nvSpPr>
            <p:spPr bwMode="gray">
              <a:xfrm>
                <a:off x="8831879" y="1395136"/>
                <a:ext cx="156786" cy="132815"/>
              </a:xfrm>
              <a:prstGeom prst="rect">
                <a:avLst/>
              </a:prstGeom>
              <a:solidFill>
                <a:srgbClr val="D10811"/>
              </a:solidFill>
              <a:ln w="9525" algn="ctr">
                <a:noFill/>
                <a:miter lim="800000"/>
                <a:headEnd/>
                <a:tailEnd/>
              </a:ln>
            </p:spPr>
            <p:txBody>
              <a:bodyPr wrap="none" anchor="ctr"/>
              <a:lstStyle/>
              <a:p>
                <a:pPr algn="ctr"/>
                <a:endParaRPr lang="en-US" dirty="0">
                  <a:cs typeface="Arial" pitchFamily="34" charset="0"/>
                </a:endParaRPr>
              </a:p>
            </p:txBody>
          </p:sp>
          <p:sp>
            <p:nvSpPr>
              <p:cNvPr id="12471" name="Rectangle 241"/>
              <p:cNvSpPr>
                <a:spLocks noChangeArrowheads="1"/>
              </p:cNvSpPr>
              <p:nvPr/>
            </p:nvSpPr>
            <p:spPr bwMode="gray">
              <a:xfrm>
                <a:off x="8506876" y="1395136"/>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472" name="Rectangle 242"/>
              <p:cNvSpPr>
                <a:spLocks noChangeArrowheads="1"/>
              </p:cNvSpPr>
              <p:nvPr/>
            </p:nvSpPr>
            <p:spPr bwMode="gray">
              <a:xfrm>
                <a:off x="8343557" y="1395136"/>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473" name="Rectangle 245"/>
              <p:cNvSpPr>
                <a:spLocks noChangeArrowheads="1"/>
              </p:cNvSpPr>
              <p:nvPr/>
            </p:nvSpPr>
            <p:spPr bwMode="gray">
              <a:xfrm>
                <a:off x="7856869" y="1537218"/>
                <a:ext cx="156786" cy="132815"/>
              </a:xfrm>
              <a:prstGeom prst="rect">
                <a:avLst/>
              </a:prstGeom>
              <a:solidFill>
                <a:srgbClr val="D10811">
                  <a:alpha val="38039"/>
                </a:srgbClr>
              </a:solidFill>
              <a:ln w="9525" algn="ctr">
                <a:noFill/>
                <a:miter lim="800000"/>
                <a:headEnd/>
                <a:tailEnd/>
              </a:ln>
            </p:spPr>
            <p:txBody>
              <a:bodyPr wrap="none" anchor="ctr"/>
              <a:lstStyle/>
              <a:p>
                <a:pPr algn="ctr"/>
                <a:endParaRPr lang="en-US" dirty="0">
                  <a:cs typeface="Arial" pitchFamily="34" charset="0"/>
                </a:endParaRPr>
              </a:p>
            </p:txBody>
          </p:sp>
          <p:sp>
            <p:nvSpPr>
              <p:cNvPr id="12474" name="Rectangle 250"/>
              <p:cNvSpPr>
                <a:spLocks noChangeArrowheads="1"/>
              </p:cNvSpPr>
              <p:nvPr/>
            </p:nvSpPr>
            <p:spPr bwMode="gray">
              <a:xfrm>
                <a:off x="7045177" y="1537218"/>
                <a:ext cx="156786" cy="132815"/>
              </a:xfrm>
              <a:prstGeom prst="rect">
                <a:avLst/>
              </a:prstGeom>
              <a:solidFill>
                <a:srgbClr val="D10811">
                  <a:alpha val="59999"/>
                </a:srgbClr>
              </a:solidFill>
              <a:ln w="9525">
                <a:noFill/>
                <a:miter lim="800000"/>
                <a:headEnd/>
                <a:tailEnd/>
              </a:ln>
            </p:spPr>
            <p:txBody>
              <a:bodyPr wrap="none" anchor="ctr"/>
              <a:lstStyle/>
              <a:p>
                <a:pPr algn="ctr"/>
                <a:endParaRPr lang="en-US" dirty="0">
                  <a:cs typeface="Arial" pitchFamily="34" charset="0"/>
                </a:endParaRPr>
              </a:p>
            </p:txBody>
          </p:sp>
          <p:sp>
            <p:nvSpPr>
              <p:cNvPr id="12475" name="Rectangle 254"/>
              <p:cNvSpPr>
                <a:spLocks noChangeArrowheads="1"/>
              </p:cNvSpPr>
              <p:nvPr/>
            </p:nvSpPr>
            <p:spPr bwMode="gray">
              <a:xfrm>
                <a:off x="6395170" y="1537218"/>
                <a:ext cx="156786" cy="132815"/>
              </a:xfrm>
              <a:prstGeom prst="rect">
                <a:avLst/>
              </a:prstGeom>
              <a:solidFill>
                <a:srgbClr val="D10811">
                  <a:alpha val="36862"/>
                </a:srgbClr>
              </a:solidFill>
              <a:ln w="9525">
                <a:noFill/>
                <a:miter lim="800000"/>
                <a:headEnd/>
                <a:tailEnd/>
              </a:ln>
            </p:spPr>
            <p:txBody>
              <a:bodyPr wrap="none" anchor="ctr"/>
              <a:lstStyle/>
              <a:p>
                <a:pPr algn="ctr"/>
                <a:endParaRPr lang="en-US" dirty="0">
                  <a:cs typeface="Arial" pitchFamily="34" charset="0"/>
                </a:endParaRPr>
              </a:p>
            </p:txBody>
          </p:sp>
          <p:sp>
            <p:nvSpPr>
              <p:cNvPr id="12476" name="Rectangle 257"/>
              <p:cNvSpPr>
                <a:spLocks noChangeArrowheads="1"/>
              </p:cNvSpPr>
              <p:nvPr/>
            </p:nvSpPr>
            <p:spPr bwMode="gray">
              <a:xfrm>
                <a:off x="5908481" y="1537218"/>
                <a:ext cx="156786" cy="132815"/>
              </a:xfrm>
              <a:prstGeom prst="rect">
                <a:avLst/>
              </a:prstGeom>
              <a:solidFill>
                <a:srgbClr val="D10811">
                  <a:alpha val="79999"/>
                </a:srgbClr>
              </a:solidFill>
              <a:ln w="9525" algn="ctr">
                <a:noFill/>
                <a:miter lim="800000"/>
                <a:headEnd/>
                <a:tailEnd/>
              </a:ln>
            </p:spPr>
            <p:txBody>
              <a:bodyPr wrap="none" anchor="ctr"/>
              <a:lstStyle/>
              <a:p>
                <a:pPr algn="ctr"/>
                <a:endParaRPr lang="en-US" dirty="0">
                  <a:cs typeface="Arial" pitchFamily="34" charset="0"/>
                </a:endParaRPr>
              </a:p>
            </p:txBody>
          </p:sp>
          <p:sp>
            <p:nvSpPr>
              <p:cNvPr id="12477" name="Rectangle 266"/>
              <p:cNvSpPr>
                <a:spLocks noChangeArrowheads="1"/>
              </p:cNvSpPr>
              <p:nvPr/>
            </p:nvSpPr>
            <p:spPr bwMode="gray">
              <a:xfrm>
                <a:off x="8831879" y="1537218"/>
                <a:ext cx="156786" cy="132815"/>
              </a:xfrm>
              <a:prstGeom prst="rect">
                <a:avLst/>
              </a:prstGeom>
              <a:solidFill>
                <a:srgbClr val="D10811"/>
              </a:solidFill>
              <a:ln w="9525">
                <a:noFill/>
                <a:miter lim="800000"/>
                <a:headEnd/>
                <a:tailEnd/>
              </a:ln>
            </p:spPr>
            <p:txBody>
              <a:bodyPr wrap="none" anchor="ctr"/>
              <a:lstStyle/>
              <a:p>
                <a:pPr algn="ctr"/>
                <a:endParaRPr lang="en-US" dirty="0">
                  <a:cs typeface="Arial" pitchFamily="34" charset="0"/>
                </a:endParaRPr>
              </a:p>
            </p:txBody>
          </p:sp>
          <p:sp>
            <p:nvSpPr>
              <p:cNvPr id="12478" name="Rectangle 267"/>
              <p:cNvSpPr>
                <a:spLocks noChangeArrowheads="1"/>
              </p:cNvSpPr>
              <p:nvPr/>
            </p:nvSpPr>
            <p:spPr bwMode="gray">
              <a:xfrm>
                <a:off x="8668561" y="1537218"/>
                <a:ext cx="156786" cy="132815"/>
              </a:xfrm>
              <a:prstGeom prst="rect">
                <a:avLst/>
              </a:prstGeom>
              <a:solidFill>
                <a:srgbClr val="D10811">
                  <a:alpha val="38039"/>
                </a:srgbClr>
              </a:solidFill>
              <a:ln w="9525" algn="ctr">
                <a:noFill/>
                <a:miter lim="800000"/>
                <a:headEnd/>
                <a:tailEnd/>
              </a:ln>
            </p:spPr>
            <p:txBody>
              <a:bodyPr wrap="none" anchor="ctr"/>
              <a:lstStyle/>
              <a:p>
                <a:pPr algn="ctr"/>
                <a:endParaRPr lang="en-US" dirty="0">
                  <a:cs typeface="Arial" pitchFamily="34" charset="0"/>
                </a:endParaRPr>
              </a:p>
            </p:txBody>
          </p:sp>
          <p:sp>
            <p:nvSpPr>
              <p:cNvPr id="12479" name="Rectangle 269"/>
              <p:cNvSpPr>
                <a:spLocks noChangeArrowheads="1"/>
              </p:cNvSpPr>
              <p:nvPr/>
            </p:nvSpPr>
            <p:spPr bwMode="gray">
              <a:xfrm>
                <a:off x="8343557" y="1537218"/>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480" name="Rectangle 272"/>
              <p:cNvSpPr>
                <a:spLocks noChangeArrowheads="1"/>
              </p:cNvSpPr>
              <p:nvPr/>
            </p:nvSpPr>
            <p:spPr bwMode="gray">
              <a:xfrm>
                <a:off x="7856869" y="1679299"/>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481" name="Rectangle 274"/>
              <p:cNvSpPr>
                <a:spLocks noChangeArrowheads="1"/>
              </p:cNvSpPr>
              <p:nvPr/>
            </p:nvSpPr>
            <p:spPr bwMode="gray">
              <a:xfrm>
                <a:off x="7531865" y="1679299"/>
                <a:ext cx="156786" cy="132815"/>
              </a:xfrm>
              <a:prstGeom prst="rect">
                <a:avLst/>
              </a:prstGeom>
              <a:solidFill>
                <a:srgbClr val="D10811">
                  <a:alpha val="70195"/>
                </a:srgbClr>
              </a:solidFill>
              <a:ln w="9525">
                <a:noFill/>
                <a:miter lim="800000"/>
                <a:headEnd/>
                <a:tailEnd/>
              </a:ln>
            </p:spPr>
            <p:txBody>
              <a:bodyPr wrap="none" anchor="ctr"/>
              <a:lstStyle/>
              <a:p>
                <a:pPr algn="ctr"/>
                <a:endParaRPr lang="en-US" dirty="0">
                  <a:cs typeface="Arial" pitchFamily="34" charset="0"/>
                </a:endParaRPr>
              </a:p>
            </p:txBody>
          </p:sp>
          <p:sp>
            <p:nvSpPr>
              <p:cNvPr id="12482" name="Rectangle 279"/>
              <p:cNvSpPr>
                <a:spLocks noChangeArrowheads="1"/>
              </p:cNvSpPr>
              <p:nvPr/>
            </p:nvSpPr>
            <p:spPr bwMode="gray">
              <a:xfrm>
                <a:off x="6720173" y="1679299"/>
                <a:ext cx="156786" cy="132815"/>
              </a:xfrm>
              <a:prstGeom prst="rect">
                <a:avLst/>
              </a:prstGeom>
              <a:solidFill>
                <a:srgbClr val="D10811">
                  <a:alpha val="0"/>
                </a:srgbClr>
              </a:solidFill>
              <a:ln w="9525" algn="ctr">
                <a:noFill/>
                <a:miter lim="800000"/>
                <a:headEnd/>
                <a:tailEnd/>
              </a:ln>
            </p:spPr>
            <p:txBody>
              <a:bodyPr wrap="none" anchor="ctr"/>
              <a:lstStyle/>
              <a:p>
                <a:pPr algn="ctr"/>
                <a:endParaRPr lang="en-US" dirty="0">
                  <a:cs typeface="Arial" pitchFamily="34" charset="0"/>
                </a:endParaRPr>
              </a:p>
            </p:txBody>
          </p:sp>
          <p:sp>
            <p:nvSpPr>
              <p:cNvPr id="12483" name="Rectangle 283"/>
              <p:cNvSpPr>
                <a:spLocks noChangeArrowheads="1"/>
              </p:cNvSpPr>
              <p:nvPr/>
            </p:nvSpPr>
            <p:spPr bwMode="gray">
              <a:xfrm>
                <a:off x="6070166" y="1679299"/>
                <a:ext cx="156786" cy="132815"/>
              </a:xfrm>
              <a:prstGeom prst="rect">
                <a:avLst/>
              </a:prstGeom>
              <a:solidFill>
                <a:srgbClr val="D10811">
                  <a:alpha val="20000"/>
                </a:srgbClr>
              </a:solidFill>
              <a:ln w="9525">
                <a:noFill/>
                <a:miter lim="800000"/>
                <a:headEnd/>
                <a:tailEnd/>
              </a:ln>
            </p:spPr>
            <p:txBody>
              <a:bodyPr wrap="none" anchor="ctr"/>
              <a:lstStyle/>
              <a:p>
                <a:pPr algn="ctr"/>
                <a:endParaRPr lang="en-US" dirty="0">
                  <a:cs typeface="Arial" pitchFamily="34" charset="0"/>
                </a:endParaRPr>
              </a:p>
            </p:txBody>
          </p:sp>
          <p:sp>
            <p:nvSpPr>
              <p:cNvPr id="12484" name="Rectangle 284"/>
              <p:cNvSpPr>
                <a:spLocks noChangeArrowheads="1"/>
              </p:cNvSpPr>
              <p:nvPr/>
            </p:nvSpPr>
            <p:spPr bwMode="gray">
              <a:xfrm>
                <a:off x="5745163" y="1679299"/>
                <a:ext cx="156786" cy="132815"/>
              </a:xfrm>
              <a:prstGeom prst="rect">
                <a:avLst/>
              </a:prstGeom>
              <a:solidFill>
                <a:srgbClr val="D10811">
                  <a:alpha val="16862"/>
                </a:srgbClr>
              </a:solidFill>
              <a:ln w="9525">
                <a:noFill/>
                <a:miter lim="800000"/>
                <a:headEnd/>
                <a:tailEnd/>
              </a:ln>
            </p:spPr>
            <p:txBody>
              <a:bodyPr wrap="none" anchor="ctr"/>
              <a:lstStyle/>
              <a:p>
                <a:pPr algn="ctr"/>
                <a:endParaRPr lang="en-US" dirty="0">
                  <a:cs typeface="Arial" pitchFamily="34" charset="0"/>
                </a:endParaRPr>
              </a:p>
            </p:txBody>
          </p:sp>
          <p:sp>
            <p:nvSpPr>
              <p:cNvPr id="12485" name="Rectangle 293"/>
              <p:cNvSpPr>
                <a:spLocks noChangeArrowheads="1"/>
              </p:cNvSpPr>
              <p:nvPr/>
            </p:nvSpPr>
            <p:spPr bwMode="gray">
              <a:xfrm>
                <a:off x="8831879" y="1679299"/>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486" name="Rectangle 294"/>
              <p:cNvSpPr>
                <a:spLocks noChangeArrowheads="1"/>
              </p:cNvSpPr>
              <p:nvPr/>
            </p:nvSpPr>
            <p:spPr bwMode="gray">
              <a:xfrm>
                <a:off x="8668561" y="1679299"/>
                <a:ext cx="156786" cy="132815"/>
              </a:xfrm>
              <a:prstGeom prst="rect">
                <a:avLst/>
              </a:prstGeom>
              <a:solidFill>
                <a:srgbClr val="D10811">
                  <a:alpha val="0"/>
                </a:srgbClr>
              </a:solidFill>
              <a:ln w="9525">
                <a:noFill/>
                <a:miter lim="800000"/>
                <a:headEnd/>
                <a:tailEnd/>
              </a:ln>
            </p:spPr>
            <p:txBody>
              <a:bodyPr wrap="none" anchor="ctr"/>
              <a:lstStyle/>
              <a:p>
                <a:pPr algn="ctr"/>
                <a:endParaRPr lang="en-US" dirty="0">
                  <a:cs typeface="Arial" pitchFamily="34" charset="0"/>
                </a:endParaRPr>
              </a:p>
            </p:txBody>
          </p:sp>
          <p:sp>
            <p:nvSpPr>
              <p:cNvPr id="12487" name="Rectangle 295"/>
              <p:cNvSpPr>
                <a:spLocks noChangeArrowheads="1"/>
              </p:cNvSpPr>
              <p:nvPr/>
            </p:nvSpPr>
            <p:spPr bwMode="gray">
              <a:xfrm>
                <a:off x="8506876" y="1679299"/>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488" name="Rectangle 297"/>
              <p:cNvSpPr>
                <a:spLocks noChangeArrowheads="1"/>
              </p:cNvSpPr>
              <p:nvPr/>
            </p:nvSpPr>
            <p:spPr bwMode="gray">
              <a:xfrm>
                <a:off x="8181872" y="1679299"/>
                <a:ext cx="156786" cy="132815"/>
              </a:xfrm>
              <a:prstGeom prst="rect">
                <a:avLst/>
              </a:prstGeom>
              <a:solidFill>
                <a:srgbClr val="D10811">
                  <a:alpha val="70195"/>
                </a:srgbClr>
              </a:solidFill>
              <a:ln w="9525">
                <a:noFill/>
                <a:miter lim="800000"/>
                <a:headEnd/>
                <a:tailEnd/>
              </a:ln>
            </p:spPr>
            <p:txBody>
              <a:bodyPr wrap="none" anchor="ctr"/>
              <a:lstStyle/>
              <a:p>
                <a:pPr algn="ctr"/>
                <a:endParaRPr lang="en-US" dirty="0">
                  <a:cs typeface="Arial" pitchFamily="34" charset="0"/>
                </a:endParaRPr>
              </a:p>
            </p:txBody>
          </p:sp>
        </p:grpSp>
        <p:sp>
          <p:nvSpPr>
            <p:cNvPr id="18" name="AutoShape 6"/>
            <p:cNvSpPr>
              <a:spLocks noChangeArrowheads="1"/>
            </p:cNvSpPr>
            <p:nvPr/>
          </p:nvSpPr>
          <p:spPr bwMode="gray">
            <a:xfrm>
              <a:off x="6162890" y="3436464"/>
              <a:ext cx="3250162" cy="575727"/>
            </a:xfrm>
            <a:prstGeom prst="homePlate">
              <a:avLst>
                <a:gd name="adj" fmla="val 0"/>
              </a:avLst>
            </a:prstGeom>
            <a:gradFill rotWithShape="1">
              <a:gsLst>
                <a:gs pos="0">
                  <a:schemeClr val="accent1">
                    <a:gamma/>
                    <a:shade val="60392"/>
                    <a:invGamma/>
                  </a:schemeClr>
                </a:gs>
                <a:gs pos="100000">
                  <a:schemeClr val="accent1"/>
                </a:gs>
              </a:gsLst>
              <a:lin ang="0" scaled="1"/>
            </a:gradFill>
            <a:ln w="50800" algn="ctr">
              <a:noFill/>
              <a:miter lim="800000"/>
              <a:headEnd/>
              <a:tailEnd/>
            </a:ln>
            <a:effectLst/>
          </p:spPr>
          <p:txBody>
            <a:bodyPr wrap="none" anchor="ctr"/>
            <a:lstStyle/>
            <a:p>
              <a:pPr fontAlgn="auto">
                <a:spcBef>
                  <a:spcPts val="0"/>
                </a:spcBef>
                <a:spcAft>
                  <a:spcPts val="0"/>
                </a:spcAft>
                <a:defRPr/>
              </a:pPr>
              <a:endParaRPr lang="en-US" dirty="0">
                <a:latin typeface="+mn-lt"/>
              </a:endParaRPr>
            </a:p>
          </p:txBody>
        </p:sp>
        <p:grpSp>
          <p:nvGrpSpPr>
            <p:cNvPr id="7" name="Group 18"/>
            <p:cNvGrpSpPr>
              <a:grpSpLocks/>
            </p:cNvGrpSpPr>
            <p:nvPr/>
          </p:nvGrpSpPr>
          <p:grpSpPr bwMode="auto">
            <a:xfrm>
              <a:off x="6272763" y="3444797"/>
              <a:ext cx="2978604" cy="559059"/>
              <a:chOff x="5745163" y="1253055"/>
              <a:chExt cx="3243502" cy="559059"/>
            </a:xfrm>
          </p:grpSpPr>
          <p:sp>
            <p:nvSpPr>
              <p:cNvPr id="12421" name="Rectangle 191"/>
              <p:cNvSpPr>
                <a:spLocks noChangeArrowheads="1"/>
              </p:cNvSpPr>
              <p:nvPr/>
            </p:nvSpPr>
            <p:spPr bwMode="gray">
              <a:xfrm>
                <a:off x="7856869" y="1253055"/>
                <a:ext cx="156786" cy="132815"/>
              </a:xfrm>
              <a:prstGeom prst="rect">
                <a:avLst/>
              </a:prstGeom>
              <a:solidFill>
                <a:srgbClr val="D10811">
                  <a:alpha val="38039"/>
                </a:srgbClr>
              </a:solidFill>
              <a:ln w="9525" algn="ctr">
                <a:noFill/>
                <a:miter lim="800000"/>
                <a:headEnd/>
                <a:tailEnd/>
              </a:ln>
            </p:spPr>
            <p:txBody>
              <a:bodyPr wrap="none" anchor="ctr"/>
              <a:lstStyle/>
              <a:p>
                <a:pPr algn="ctr"/>
                <a:endParaRPr lang="en-US" dirty="0">
                  <a:cs typeface="Arial" pitchFamily="34" charset="0"/>
                </a:endParaRPr>
              </a:p>
            </p:txBody>
          </p:sp>
          <p:sp>
            <p:nvSpPr>
              <p:cNvPr id="12422" name="Rectangle 194"/>
              <p:cNvSpPr>
                <a:spLocks noChangeArrowheads="1"/>
              </p:cNvSpPr>
              <p:nvPr/>
            </p:nvSpPr>
            <p:spPr bwMode="gray">
              <a:xfrm>
                <a:off x="7370180" y="1253055"/>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423" name="Rectangle 199"/>
              <p:cNvSpPr>
                <a:spLocks noChangeArrowheads="1"/>
              </p:cNvSpPr>
              <p:nvPr/>
            </p:nvSpPr>
            <p:spPr bwMode="gray">
              <a:xfrm>
                <a:off x="6558488" y="1253055"/>
                <a:ext cx="156786" cy="132815"/>
              </a:xfrm>
              <a:prstGeom prst="rect">
                <a:avLst/>
              </a:prstGeom>
              <a:solidFill>
                <a:srgbClr val="D10811">
                  <a:alpha val="16862"/>
                </a:srgbClr>
              </a:solidFill>
              <a:ln w="9525">
                <a:noFill/>
                <a:miter lim="800000"/>
                <a:headEnd/>
                <a:tailEnd/>
              </a:ln>
            </p:spPr>
            <p:txBody>
              <a:bodyPr wrap="none" anchor="ctr"/>
              <a:lstStyle/>
              <a:p>
                <a:pPr algn="ctr"/>
                <a:endParaRPr lang="en-US" dirty="0">
                  <a:cs typeface="Arial" pitchFamily="34" charset="0"/>
                </a:endParaRPr>
              </a:p>
            </p:txBody>
          </p:sp>
          <p:sp>
            <p:nvSpPr>
              <p:cNvPr id="12424" name="Rectangle 203"/>
              <p:cNvSpPr>
                <a:spLocks noChangeArrowheads="1"/>
              </p:cNvSpPr>
              <p:nvPr/>
            </p:nvSpPr>
            <p:spPr bwMode="gray">
              <a:xfrm>
                <a:off x="5745163" y="1253055"/>
                <a:ext cx="156786" cy="132815"/>
              </a:xfrm>
              <a:prstGeom prst="rect">
                <a:avLst/>
              </a:prstGeom>
              <a:solidFill>
                <a:srgbClr val="D10811">
                  <a:alpha val="16862"/>
                </a:srgbClr>
              </a:solidFill>
              <a:ln w="9525" algn="ctr">
                <a:noFill/>
                <a:miter lim="800000"/>
                <a:headEnd/>
                <a:tailEnd/>
              </a:ln>
            </p:spPr>
            <p:txBody>
              <a:bodyPr wrap="none" anchor="ctr"/>
              <a:lstStyle/>
              <a:p>
                <a:pPr algn="ctr"/>
                <a:endParaRPr lang="en-US" dirty="0">
                  <a:cs typeface="Arial" pitchFamily="34" charset="0"/>
                </a:endParaRPr>
              </a:p>
            </p:txBody>
          </p:sp>
          <p:sp>
            <p:nvSpPr>
              <p:cNvPr id="12425" name="Rectangle 213"/>
              <p:cNvSpPr>
                <a:spLocks noChangeArrowheads="1"/>
              </p:cNvSpPr>
              <p:nvPr/>
            </p:nvSpPr>
            <p:spPr bwMode="gray">
              <a:xfrm>
                <a:off x="8831879" y="1253055"/>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426" name="Rectangle 214"/>
              <p:cNvSpPr>
                <a:spLocks noChangeArrowheads="1"/>
              </p:cNvSpPr>
              <p:nvPr/>
            </p:nvSpPr>
            <p:spPr bwMode="gray">
              <a:xfrm>
                <a:off x="8668561" y="1253055"/>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427" name="Rectangle 215"/>
              <p:cNvSpPr>
                <a:spLocks noChangeArrowheads="1"/>
              </p:cNvSpPr>
              <p:nvPr/>
            </p:nvSpPr>
            <p:spPr bwMode="gray">
              <a:xfrm>
                <a:off x="8506876" y="1253055"/>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428" name="Rectangle 217"/>
              <p:cNvSpPr>
                <a:spLocks noChangeArrowheads="1"/>
              </p:cNvSpPr>
              <p:nvPr/>
            </p:nvSpPr>
            <p:spPr bwMode="gray">
              <a:xfrm>
                <a:off x="8181872" y="1253055"/>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429" name="Rectangle 218"/>
              <p:cNvSpPr>
                <a:spLocks noChangeArrowheads="1"/>
              </p:cNvSpPr>
              <p:nvPr/>
            </p:nvSpPr>
            <p:spPr bwMode="gray">
              <a:xfrm>
                <a:off x="8018554" y="1253055"/>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430" name="Rectangle 220"/>
              <p:cNvSpPr>
                <a:spLocks noChangeArrowheads="1"/>
              </p:cNvSpPr>
              <p:nvPr/>
            </p:nvSpPr>
            <p:spPr bwMode="gray">
              <a:xfrm>
                <a:off x="7695184" y="1395136"/>
                <a:ext cx="156786" cy="132815"/>
              </a:xfrm>
              <a:prstGeom prst="rect">
                <a:avLst/>
              </a:prstGeom>
              <a:solidFill>
                <a:srgbClr val="D10811">
                  <a:alpha val="70195"/>
                </a:srgbClr>
              </a:solidFill>
              <a:ln w="9525">
                <a:noFill/>
                <a:miter lim="800000"/>
                <a:headEnd/>
                <a:tailEnd/>
              </a:ln>
            </p:spPr>
            <p:txBody>
              <a:bodyPr wrap="none" anchor="ctr"/>
              <a:lstStyle/>
              <a:p>
                <a:pPr algn="ctr"/>
                <a:endParaRPr lang="en-US" dirty="0">
                  <a:cs typeface="Arial" pitchFamily="34" charset="0"/>
                </a:endParaRPr>
              </a:p>
            </p:txBody>
          </p:sp>
          <p:sp>
            <p:nvSpPr>
              <p:cNvPr id="12431" name="Rectangle 223"/>
              <p:cNvSpPr>
                <a:spLocks noChangeArrowheads="1"/>
              </p:cNvSpPr>
              <p:nvPr/>
            </p:nvSpPr>
            <p:spPr bwMode="gray">
              <a:xfrm>
                <a:off x="7206862" y="1395136"/>
                <a:ext cx="156786" cy="132815"/>
              </a:xfrm>
              <a:prstGeom prst="rect">
                <a:avLst/>
              </a:prstGeom>
              <a:solidFill>
                <a:srgbClr val="D10811">
                  <a:alpha val="59999"/>
                </a:srgbClr>
              </a:solidFill>
              <a:ln w="9525">
                <a:noFill/>
                <a:miter lim="800000"/>
                <a:headEnd/>
                <a:tailEnd/>
              </a:ln>
            </p:spPr>
            <p:txBody>
              <a:bodyPr wrap="none" anchor="ctr"/>
              <a:lstStyle/>
              <a:p>
                <a:pPr algn="ctr"/>
                <a:endParaRPr lang="en-US" dirty="0">
                  <a:cs typeface="Arial" pitchFamily="34" charset="0"/>
                </a:endParaRPr>
              </a:p>
            </p:txBody>
          </p:sp>
          <p:sp>
            <p:nvSpPr>
              <p:cNvPr id="12432" name="Rectangle 224"/>
              <p:cNvSpPr>
                <a:spLocks noChangeArrowheads="1"/>
              </p:cNvSpPr>
              <p:nvPr/>
            </p:nvSpPr>
            <p:spPr bwMode="gray">
              <a:xfrm>
                <a:off x="7045177" y="1395136"/>
                <a:ext cx="156786" cy="132815"/>
              </a:xfrm>
              <a:prstGeom prst="rect">
                <a:avLst/>
              </a:prstGeom>
              <a:solidFill>
                <a:srgbClr val="D10811">
                  <a:alpha val="16862"/>
                </a:srgbClr>
              </a:solidFill>
              <a:ln w="9525" algn="ctr">
                <a:noFill/>
                <a:miter lim="800000"/>
                <a:headEnd/>
                <a:tailEnd/>
              </a:ln>
            </p:spPr>
            <p:txBody>
              <a:bodyPr wrap="none" anchor="ctr"/>
              <a:lstStyle/>
              <a:p>
                <a:pPr algn="ctr"/>
                <a:endParaRPr lang="en-US" dirty="0">
                  <a:cs typeface="Arial" pitchFamily="34" charset="0"/>
                </a:endParaRPr>
              </a:p>
            </p:txBody>
          </p:sp>
          <p:sp>
            <p:nvSpPr>
              <p:cNvPr id="12433" name="Rectangle 225"/>
              <p:cNvSpPr>
                <a:spLocks noChangeArrowheads="1"/>
              </p:cNvSpPr>
              <p:nvPr/>
            </p:nvSpPr>
            <p:spPr bwMode="gray">
              <a:xfrm>
                <a:off x="6881859" y="1395136"/>
                <a:ext cx="156786" cy="132815"/>
              </a:xfrm>
              <a:prstGeom prst="rect">
                <a:avLst/>
              </a:prstGeom>
              <a:solidFill>
                <a:srgbClr val="D10811">
                  <a:alpha val="59999"/>
                </a:srgbClr>
              </a:solidFill>
              <a:ln w="9525">
                <a:noFill/>
                <a:miter lim="800000"/>
                <a:headEnd/>
                <a:tailEnd/>
              </a:ln>
            </p:spPr>
            <p:txBody>
              <a:bodyPr wrap="none" anchor="ctr"/>
              <a:lstStyle/>
              <a:p>
                <a:pPr algn="ctr"/>
                <a:endParaRPr lang="en-US" dirty="0">
                  <a:cs typeface="Arial" pitchFamily="34" charset="0"/>
                </a:endParaRPr>
              </a:p>
            </p:txBody>
          </p:sp>
          <p:sp>
            <p:nvSpPr>
              <p:cNvPr id="12434" name="Rectangle 228"/>
              <p:cNvSpPr>
                <a:spLocks noChangeArrowheads="1"/>
              </p:cNvSpPr>
              <p:nvPr/>
            </p:nvSpPr>
            <p:spPr bwMode="gray">
              <a:xfrm>
                <a:off x="6233485" y="1395136"/>
                <a:ext cx="156786" cy="132815"/>
              </a:xfrm>
              <a:prstGeom prst="rect">
                <a:avLst/>
              </a:prstGeom>
              <a:solidFill>
                <a:srgbClr val="D10811">
                  <a:alpha val="36862"/>
                </a:srgbClr>
              </a:solidFill>
              <a:ln w="9525">
                <a:noFill/>
                <a:miter lim="800000"/>
                <a:headEnd/>
                <a:tailEnd/>
              </a:ln>
            </p:spPr>
            <p:txBody>
              <a:bodyPr wrap="none" anchor="ctr"/>
              <a:lstStyle/>
              <a:p>
                <a:pPr algn="ctr"/>
                <a:endParaRPr lang="en-US" dirty="0">
                  <a:cs typeface="Arial" pitchFamily="34" charset="0"/>
                </a:endParaRPr>
              </a:p>
            </p:txBody>
          </p:sp>
          <p:sp>
            <p:nvSpPr>
              <p:cNvPr id="12435" name="Rectangle 229"/>
              <p:cNvSpPr>
                <a:spLocks noChangeArrowheads="1"/>
              </p:cNvSpPr>
              <p:nvPr/>
            </p:nvSpPr>
            <p:spPr bwMode="gray">
              <a:xfrm>
                <a:off x="5908481" y="1395136"/>
                <a:ext cx="156786" cy="132815"/>
              </a:xfrm>
              <a:prstGeom prst="rect">
                <a:avLst/>
              </a:prstGeom>
              <a:solidFill>
                <a:srgbClr val="D10811">
                  <a:alpha val="30196"/>
                </a:srgbClr>
              </a:solidFill>
              <a:ln w="9525">
                <a:noFill/>
                <a:miter lim="800000"/>
                <a:headEnd/>
                <a:tailEnd/>
              </a:ln>
            </p:spPr>
            <p:txBody>
              <a:bodyPr wrap="none" anchor="ctr"/>
              <a:lstStyle/>
              <a:p>
                <a:pPr algn="ctr"/>
                <a:endParaRPr lang="en-US" dirty="0">
                  <a:cs typeface="Arial" pitchFamily="34" charset="0"/>
                </a:endParaRPr>
              </a:p>
            </p:txBody>
          </p:sp>
          <p:sp>
            <p:nvSpPr>
              <p:cNvPr id="12436" name="Rectangle 239"/>
              <p:cNvSpPr>
                <a:spLocks noChangeArrowheads="1"/>
              </p:cNvSpPr>
              <p:nvPr/>
            </p:nvSpPr>
            <p:spPr bwMode="gray">
              <a:xfrm>
                <a:off x="8831879" y="1395136"/>
                <a:ext cx="156786" cy="132815"/>
              </a:xfrm>
              <a:prstGeom prst="rect">
                <a:avLst/>
              </a:prstGeom>
              <a:solidFill>
                <a:srgbClr val="D10811"/>
              </a:solidFill>
              <a:ln w="9525" algn="ctr">
                <a:noFill/>
                <a:miter lim="800000"/>
                <a:headEnd/>
                <a:tailEnd/>
              </a:ln>
            </p:spPr>
            <p:txBody>
              <a:bodyPr wrap="none" anchor="ctr"/>
              <a:lstStyle/>
              <a:p>
                <a:pPr algn="ctr"/>
                <a:endParaRPr lang="en-US" dirty="0">
                  <a:cs typeface="Arial" pitchFamily="34" charset="0"/>
                </a:endParaRPr>
              </a:p>
            </p:txBody>
          </p:sp>
          <p:sp>
            <p:nvSpPr>
              <p:cNvPr id="12437" name="Rectangle 241"/>
              <p:cNvSpPr>
                <a:spLocks noChangeArrowheads="1"/>
              </p:cNvSpPr>
              <p:nvPr/>
            </p:nvSpPr>
            <p:spPr bwMode="gray">
              <a:xfrm>
                <a:off x="8506876" y="1395136"/>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438" name="Rectangle 242"/>
              <p:cNvSpPr>
                <a:spLocks noChangeArrowheads="1"/>
              </p:cNvSpPr>
              <p:nvPr/>
            </p:nvSpPr>
            <p:spPr bwMode="gray">
              <a:xfrm>
                <a:off x="8343557" y="1395136"/>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439" name="Rectangle 245"/>
              <p:cNvSpPr>
                <a:spLocks noChangeArrowheads="1"/>
              </p:cNvSpPr>
              <p:nvPr/>
            </p:nvSpPr>
            <p:spPr bwMode="gray">
              <a:xfrm>
                <a:off x="7856869" y="1537218"/>
                <a:ext cx="156786" cy="132815"/>
              </a:xfrm>
              <a:prstGeom prst="rect">
                <a:avLst/>
              </a:prstGeom>
              <a:solidFill>
                <a:srgbClr val="D10811">
                  <a:alpha val="38039"/>
                </a:srgbClr>
              </a:solidFill>
              <a:ln w="9525" algn="ctr">
                <a:noFill/>
                <a:miter lim="800000"/>
                <a:headEnd/>
                <a:tailEnd/>
              </a:ln>
            </p:spPr>
            <p:txBody>
              <a:bodyPr wrap="none" anchor="ctr"/>
              <a:lstStyle/>
              <a:p>
                <a:pPr algn="ctr"/>
                <a:endParaRPr lang="en-US" dirty="0">
                  <a:cs typeface="Arial" pitchFamily="34" charset="0"/>
                </a:endParaRPr>
              </a:p>
            </p:txBody>
          </p:sp>
          <p:sp>
            <p:nvSpPr>
              <p:cNvPr id="12440" name="Rectangle 250"/>
              <p:cNvSpPr>
                <a:spLocks noChangeArrowheads="1"/>
              </p:cNvSpPr>
              <p:nvPr/>
            </p:nvSpPr>
            <p:spPr bwMode="gray">
              <a:xfrm>
                <a:off x="7045177" y="1537218"/>
                <a:ext cx="156786" cy="132815"/>
              </a:xfrm>
              <a:prstGeom prst="rect">
                <a:avLst/>
              </a:prstGeom>
              <a:solidFill>
                <a:srgbClr val="D10811">
                  <a:alpha val="59999"/>
                </a:srgbClr>
              </a:solidFill>
              <a:ln w="9525">
                <a:noFill/>
                <a:miter lim="800000"/>
                <a:headEnd/>
                <a:tailEnd/>
              </a:ln>
            </p:spPr>
            <p:txBody>
              <a:bodyPr wrap="none" anchor="ctr"/>
              <a:lstStyle/>
              <a:p>
                <a:pPr algn="ctr"/>
                <a:endParaRPr lang="en-US" dirty="0">
                  <a:cs typeface="Arial" pitchFamily="34" charset="0"/>
                </a:endParaRPr>
              </a:p>
            </p:txBody>
          </p:sp>
          <p:sp>
            <p:nvSpPr>
              <p:cNvPr id="12441" name="Rectangle 254"/>
              <p:cNvSpPr>
                <a:spLocks noChangeArrowheads="1"/>
              </p:cNvSpPr>
              <p:nvPr/>
            </p:nvSpPr>
            <p:spPr bwMode="gray">
              <a:xfrm>
                <a:off x="6395170" y="1537218"/>
                <a:ext cx="156786" cy="132815"/>
              </a:xfrm>
              <a:prstGeom prst="rect">
                <a:avLst/>
              </a:prstGeom>
              <a:solidFill>
                <a:srgbClr val="D10811">
                  <a:alpha val="36862"/>
                </a:srgbClr>
              </a:solidFill>
              <a:ln w="9525">
                <a:noFill/>
                <a:miter lim="800000"/>
                <a:headEnd/>
                <a:tailEnd/>
              </a:ln>
            </p:spPr>
            <p:txBody>
              <a:bodyPr wrap="none" anchor="ctr"/>
              <a:lstStyle/>
              <a:p>
                <a:pPr algn="ctr"/>
                <a:endParaRPr lang="en-US" dirty="0">
                  <a:cs typeface="Arial" pitchFamily="34" charset="0"/>
                </a:endParaRPr>
              </a:p>
            </p:txBody>
          </p:sp>
          <p:sp>
            <p:nvSpPr>
              <p:cNvPr id="12442" name="Rectangle 257"/>
              <p:cNvSpPr>
                <a:spLocks noChangeArrowheads="1"/>
              </p:cNvSpPr>
              <p:nvPr/>
            </p:nvSpPr>
            <p:spPr bwMode="gray">
              <a:xfrm>
                <a:off x="5908481" y="1537218"/>
                <a:ext cx="156786" cy="132815"/>
              </a:xfrm>
              <a:prstGeom prst="rect">
                <a:avLst/>
              </a:prstGeom>
              <a:solidFill>
                <a:srgbClr val="D10811">
                  <a:alpha val="79999"/>
                </a:srgbClr>
              </a:solidFill>
              <a:ln w="9525" algn="ctr">
                <a:noFill/>
                <a:miter lim="800000"/>
                <a:headEnd/>
                <a:tailEnd/>
              </a:ln>
            </p:spPr>
            <p:txBody>
              <a:bodyPr wrap="none" anchor="ctr"/>
              <a:lstStyle/>
              <a:p>
                <a:pPr algn="ctr"/>
                <a:endParaRPr lang="en-US" dirty="0">
                  <a:cs typeface="Arial" pitchFamily="34" charset="0"/>
                </a:endParaRPr>
              </a:p>
            </p:txBody>
          </p:sp>
          <p:sp>
            <p:nvSpPr>
              <p:cNvPr id="12443" name="Rectangle 266"/>
              <p:cNvSpPr>
                <a:spLocks noChangeArrowheads="1"/>
              </p:cNvSpPr>
              <p:nvPr/>
            </p:nvSpPr>
            <p:spPr bwMode="gray">
              <a:xfrm>
                <a:off x="8831879" y="1537218"/>
                <a:ext cx="156786" cy="132815"/>
              </a:xfrm>
              <a:prstGeom prst="rect">
                <a:avLst/>
              </a:prstGeom>
              <a:solidFill>
                <a:srgbClr val="D10811"/>
              </a:solidFill>
              <a:ln w="9525">
                <a:noFill/>
                <a:miter lim="800000"/>
                <a:headEnd/>
                <a:tailEnd/>
              </a:ln>
            </p:spPr>
            <p:txBody>
              <a:bodyPr wrap="none" anchor="ctr"/>
              <a:lstStyle/>
              <a:p>
                <a:pPr algn="ctr"/>
                <a:endParaRPr lang="en-US" dirty="0">
                  <a:cs typeface="Arial" pitchFamily="34" charset="0"/>
                </a:endParaRPr>
              </a:p>
            </p:txBody>
          </p:sp>
          <p:sp>
            <p:nvSpPr>
              <p:cNvPr id="12444" name="Rectangle 267"/>
              <p:cNvSpPr>
                <a:spLocks noChangeArrowheads="1"/>
              </p:cNvSpPr>
              <p:nvPr/>
            </p:nvSpPr>
            <p:spPr bwMode="gray">
              <a:xfrm>
                <a:off x="8668561" y="1537218"/>
                <a:ext cx="156786" cy="132815"/>
              </a:xfrm>
              <a:prstGeom prst="rect">
                <a:avLst/>
              </a:prstGeom>
              <a:solidFill>
                <a:srgbClr val="D10811">
                  <a:alpha val="38039"/>
                </a:srgbClr>
              </a:solidFill>
              <a:ln w="9525" algn="ctr">
                <a:noFill/>
                <a:miter lim="800000"/>
                <a:headEnd/>
                <a:tailEnd/>
              </a:ln>
            </p:spPr>
            <p:txBody>
              <a:bodyPr wrap="none" anchor="ctr"/>
              <a:lstStyle/>
              <a:p>
                <a:pPr algn="ctr"/>
                <a:endParaRPr lang="en-US" dirty="0">
                  <a:cs typeface="Arial" pitchFamily="34" charset="0"/>
                </a:endParaRPr>
              </a:p>
            </p:txBody>
          </p:sp>
          <p:sp>
            <p:nvSpPr>
              <p:cNvPr id="12445" name="Rectangle 269"/>
              <p:cNvSpPr>
                <a:spLocks noChangeArrowheads="1"/>
              </p:cNvSpPr>
              <p:nvPr/>
            </p:nvSpPr>
            <p:spPr bwMode="gray">
              <a:xfrm>
                <a:off x="8343557" y="1537218"/>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446" name="Rectangle 272"/>
              <p:cNvSpPr>
                <a:spLocks noChangeArrowheads="1"/>
              </p:cNvSpPr>
              <p:nvPr/>
            </p:nvSpPr>
            <p:spPr bwMode="gray">
              <a:xfrm>
                <a:off x="7856869" y="1679299"/>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447" name="Rectangle 274"/>
              <p:cNvSpPr>
                <a:spLocks noChangeArrowheads="1"/>
              </p:cNvSpPr>
              <p:nvPr/>
            </p:nvSpPr>
            <p:spPr bwMode="gray">
              <a:xfrm>
                <a:off x="7531865" y="1679299"/>
                <a:ext cx="156786" cy="132815"/>
              </a:xfrm>
              <a:prstGeom prst="rect">
                <a:avLst/>
              </a:prstGeom>
              <a:solidFill>
                <a:srgbClr val="D10811">
                  <a:alpha val="70195"/>
                </a:srgbClr>
              </a:solidFill>
              <a:ln w="9525">
                <a:noFill/>
                <a:miter lim="800000"/>
                <a:headEnd/>
                <a:tailEnd/>
              </a:ln>
            </p:spPr>
            <p:txBody>
              <a:bodyPr wrap="none" anchor="ctr"/>
              <a:lstStyle/>
              <a:p>
                <a:pPr algn="ctr"/>
                <a:endParaRPr lang="en-US" dirty="0">
                  <a:cs typeface="Arial" pitchFamily="34" charset="0"/>
                </a:endParaRPr>
              </a:p>
            </p:txBody>
          </p:sp>
          <p:sp>
            <p:nvSpPr>
              <p:cNvPr id="12448" name="Rectangle 279"/>
              <p:cNvSpPr>
                <a:spLocks noChangeArrowheads="1"/>
              </p:cNvSpPr>
              <p:nvPr/>
            </p:nvSpPr>
            <p:spPr bwMode="gray">
              <a:xfrm>
                <a:off x="6720173" y="1679299"/>
                <a:ext cx="156786" cy="132815"/>
              </a:xfrm>
              <a:prstGeom prst="rect">
                <a:avLst/>
              </a:prstGeom>
              <a:solidFill>
                <a:srgbClr val="D10811">
                  <a:alpha val="0"/>
                </a:srgbClr>
              </a:solidFill>
              <a:ln w="9525" algn="ctr">
                <a:noFill/>
                <a:miter lim="800000"/>
                <a:headEnd/>
                <a:tailEnd/>
              </a:ln>
            </p:spPr>
            <p:txBody>
              <a:bodyPr wrap="none" anchor="ctr"/>
              <a:lstStyle/>
              <a:p>
                <a:pPr algn="ctr"/>
                <a:endParaRPr lang="en-US" dirty="0">
                  <a:cs typeface="Arial" pitchFamily="34" charset="0"/>
                </a:endParaRPr>
              </a:p>
            </p:txBody>
          </p:sp>
          <p:sp>
            <p:nvSpPr>
              <p:cNvPr id="12449" name="Rectangle 283"/>
              <p:cNvSpPr>
                <a:spLocks noChangeArrowheads="1"/>
              </p:cNvSpPr>
              <p:nvPr/>
            </p:nvSpPr>
            <p:spPr bwMode="gray">
              <a:xfrm>
                <a:off x="6070166" y="1679299"/>
                <a:ext cx="156786" cy="132815"/>
              </a:xfrm>
              <a:prstGeom prst="rect">
                <a:avLst/>
              </a:prstGeom>
              <a:solidFill>
                <a:srgbClr val="D10811">
                  <a:alpha val="20000"/>
                </a:srgbClr>
              </a:solidFill>
              <a:ln w="9525">
                <a:noFill/>
                <a:miter lim="800000"/>
                <a:headEnd/>
                <a:tailEnd/>
              </a:ln>
            </p:spPr>
            <p:txBody>
              <a:bodyPr wrap="none" anchor="ctr"/>
              <a:lstStyle/>
              <a:p>
                <a:pPr algn="ctr"/>
                <a:endParaRPr lang="en-US" dirty="0">
                  <a:cs typeface="Arial" pitchFamily="34" charset="0"/>
                </a:endParaRPr>
              </a:p>
            </p:txBody>
          </p:sp>
          <p:sp>
            <p:nvSpPr>
              <p:cNvPr id="12450" name="Rectangle 284"/>
              <p:cNvSpPr>
                <a:spLocks noChangeArrowheads="1"/>
              </p:cNvSpPr>
              <p:nvPr/>
            </p:nvSpPr>
            <p:spPr bwMode="gray">
              <a:xfrm>
                <a:off x="5745163" y="1679299"/>
                <a:ext cx="156786" cy="132815"/>
              </a:xfrm>
              <a:prstGeom prst="rect">
                <a:avLst/>
              </a:prstGeom>
              <a:solidFill>
                <a:srgbClr val="D10811">
                  <a:alpha val="16862"/>
                </a:srgbClr>
              </a:solidFill>
              <a:ln w="9525">
                <a:noFill/>
                <a:miter lim="800000"/>
                <a:headEnd/>
                <a:tailEnd/>
              </a:ln>
            </p:spPr>
            <p:txBody>
              <a:bodyPr wrap="none" anchor="ctr"/>
              <a:lstStyle/>
              <a:p>
                <a:pPr algn="ctr"/>
                <a:endParaRPr lang="en-US" dirty="0">
                  <a:cs typeface="Arial" pitchFamily="34" charset="0"/>
                </a:endParaRPr>
              </a:p>
            </p:txBody>
          </p:sp>
          <p:sp>
            <p:nvSpPr>
              <p:cNvPr id="12451" name="Rectangle 293"/>
              <p:cNvSpPr>
                <a:spLocks noChangeArrowheads="1"/>
              </p:cNvSpPr>
              <p:nvPr/>
            </p:nvSpPr>
            <p:spPr bwMode="gray">
              <a:xfrm>
                <a:off x="8831879" y="1679299"/>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452" name="Rectangle 294"/>
              <p:cNvSpPr>
                <a:spLocks noChangeArrowheads="1"/>
              </p:cNvSpPr>
              <p:nvPr/>
            </p:nvSpPr>
            <p:spPr bwMode="gray">
              <a:xfrm>
                <a:off x="8668561" y="1679299"/>
                <a:ext cx="156786" cy="132815"/>
              </a:xfrm>
              <a:prstGeom prst="rect">
                <a:avLst/>
              </a:prstGeom>
              <a:solidFill>
                <a:srgbClr val="D10811">
                  <a:alpha val="0"/>
                </a:srgbClr>
              </a:solidFill>
              <a:ln w="9525">
                <a:noFill/>
                <a:miter lim="800000"/>
                <a:headEnd/>
                <a:tailEnd/>
              </a:ln>
            </p:spPr>
            <p:txBody>
              <a:bodyPr wrap="none" anchor="ctr"/>
              <a:lstStyle/>
              <a:p>
                <a:pPr algn="ctr"/>
                <a:endParaRPr lang="en-US" dirty="0">
                  <a:cs typeface="Arial" pitchFamily="34" charset="0"/>
                </a:endParaRPr>
              </a:p>
            </p:txBody>
          </p:sp>
          <p:sp>
            <p:nvSpPr>
              <p:cNvPr id="12453" name="Rectangle 295"/>
              <p:cNvSpPr>
                <a:spLocks noChangeArrowheads="1"/>
              </p:cNvSpPr>
              <p:nvPr/>
            </p:nvSpPr>
            <p:spPr bwMode="gray">
              <a:xfrm>
                <a:off x="8506876" y="1679299"/>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454" name="Rectangle 297"/>
              <p:cNvSpPr>
                <a:spLocks noChangeArrowheads="1"/>
              </p:cNvSpPr>
              <p:nvPr/>
            </p:nvSpPr>
            <p:spPr bwMode="gray">
              <a:xfrm>
                <a:off x="8181872" y="1679299"/>
                <a:ext cx="156786" cy="132815"/>
              </a:xfrm>
              <a:prstGeom prst="rect">
                <a:avLst/>
              </a:prstGeom>
              <a:solidFill>
                <a:srgbClr val="D10811">
                  <a:alpha val="70195"/>
                </a:srgbClr>
              </a:solidFill>
              <a:ln w="9525">
                <a:noFill/>
                <a:miter lim="800000"/>
                <a:headEnd/>
                <a:tailEnd/>
              </a:ln>
            </p:spPr>
            <p:txBody>
              <a:bodyPr wrap="none" anchor="ctr"/>
              <a:lstStyle/>
              <a:p>
                <a:pPr algn="ctr"/>
                <a:endParaRPr lang="en-US" dirty="0">
                  <a:cs typeface="Arial" pitchFamily="34" charset="0"/>
                </a:endParaRPr>
              </a:p>
            </p:txBody>
          </p:sp>
        </p:grpSp>
        <p:sp>
          <p:nvSpPr>
            <p:cNvPr id="20" name="AutoShape 6"/>
            <p:cNvSpPr>
              <a:spLocks noChangeArrowheads="1"/>
            </p:cNvSpPr>
            <p:nvPr/>
          </p:nvSpPr>
          <p:spPr bwMode="gray">
            <a:xfrm>
              <a:off x="6162890" y="4012190"/>
              <a:ext cx="3250162" cy="577299"/>
            </a:xfrm>
            <a:prstGeom prst="homePlate">
              <a:avLst>
                <a:gd name="adj" fmla="val 0"/>
              </a:avLst>
            </a:prstGeom>
            <a:gradFill rotWithShape="1">
              <a:gsLst>
                <a:gs pos="0">
                  <a:schemeClr val="accent1">
                    <a:gamma/>
                    <a:shade val="60392"/>
                    <a:invGamma/>
                  </a:schemeClr>
                </a:gs>
                <a:gs pos="100000">
                  <a:schemeClr val="accent1"/>
                </a:gs>
              </a:gsLst>
              <a:lin ang="0" scaled="1"/>
            </a:gradFill>
            <a:ln w="50800" algn="ctr">
              <a:noFill/>
              <a:miter lim="800000"/>
              <a:headEnd/>
              <a:tailEnd/>
            </a:ln>
            <a:effectLst/>
          </p:spPr>
          <p:txBody>
            <a:bodyPr wrap="none" anchor="ctr"/>
            <a:lstStyle/>
            <a:p>
              <a:pPr fontAlgn="auto">
                <a:spcBef>
                  <a:spcPts val="0"/>
                </a:spcBef>
                <a:spcAft>
                  <a:spcPts val="0"/>
                </a:spcAft>
                <a:defRPr/>
              </a:pPr>
              <a:endParaRPr lang="en-US" dirty="0">
                <a:latin typeface="+mn-lt"/>
              </a:endParaRPr>
            </a:p>
          </p:txBody>
        </p:sp>
        <p:grpSp>
          <p:nvGrpSpPr>
            <p:cNvPr id="8" name="Group 20"/>
            <p:cNvGrpSpPr>
              <a:grpSpLocks/>
            </p:cNvGrpSpPr>
            <p:nvPr/>
          </p:nvGrpSpPr>
          <p:grpSpPr bwMode="auto">
            <a:xfrm>
              <a:off x="6272763" y="4021872"/>
              <a:ext cx="2978604" cy="559059"/>
              <a:chOff x="5745163" y="1253055"/>
              <a:chExt cx="3243502" cy="559059"/>
            </a:xfrm>
          </p:grpSpPr>
          <p:sp>
            <p:nvSpPr>
              <p:cNvPr id="12387" name="Rectangle 191"/>
              <p:cNvSpPr>
                <a:spLocks noChangeArrowheads="1"/>
              </p:cNvSpPr>
              <p:nvPr/>
            </p:nvSpPr>
            <p:spPr bwMode="gray">
              <a:xfrm>
                <a:off x="7856869" y="1253055"/>
                <a:ext cx="156786" cy="132815"/>
              </a:xfrm>
              <a:prstGeom prst="rect">
                <a:avLst/>
              </a:prstGeom>
              <a:solidFill>
                <a:srgbClr val="D10811">
                  <a:alpha val="38039"/>
                </a:srgbClr>
              </a:solidFill>
              <a:ln w="9525" algn="ctr">
                <a:noFill/>
                <a:miter lim="800000"/>
                <a:headEnd/>
                <a:tailEnd/>
              </a:ln>
            </p:spPr>
            <p:txBody>
              <a:bodyPr wrap="none" anchor="ctr"/>
              <a:lstStyle/>
              <a:p>
                <a:pPr algn="ctr"/>
                <a:endParaRPr lang="en-US" dirty="0">
                  <a:cs typeface="Arial" pitchFamily="34" charset="0"/>
                </a:endParaRPr>
              </a:p>
            </p:txBody>
          </p:sp>
          <p:sp>
            <p:nvSpPr>
              <p:cNvPr id="12388" name="Rectangle 194"/>
              <p:cNvSpPr>
                <a:spLocks noChangeArrowheads="1"/>
              </p:cNvSpPr>
              <p:nvPr/>
            </p:nvSpPr>
            <p:spPr bwMode="gray">
              <a:xfrm>
                <a:off x="7370180" y="1253055"/>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389" name="Rectangle 199"/>
              <p:cNvSpPr>
                <a:spLocks noChangeArrowheads="1"/>
              </p:cNvSpPr>
              <p:nvPr/>
            </p:nvSpPr>
            <p:spPr bwMode="gray">
              <a:xfrm>
                <a:off x="6558488" y="1253055"/>
                <a:ext cx="156786" cy="132815"/>
              </a:xfrm>
              <a:prstGeom prst="rect">
                <a:avLst/>
              </a:prstGeom>
              <a:solidFill>
                <a:srgbClr val="D10811">
                  <a:alpha val="16862"/>
                </a:srgbClr>
              </a:solidFill>
              <a:ln w="9525">
                <a:noFill/>
                <a:miter lim="800000"/>
                <a:headEnd/>
                <a:tailEnd/>
              </a:ln>
            </p:spPr>
            <p:txBody>
              <a:bodyPr wrap="none" anchor="ctr"/>
              <a:lstStyle/>
              <a:p>
                <a:pPr algn="ctr"/>
                <a:endParaRPr lang="en-US" dirty="0">
                  <a:cs typeface="Arial" pitchFamily="34" charset="0"/>
                </a:endParaRPr>
              </a:p>
            </p:txBody>
          </p:sp>
          <p:sp>
            <p:nvSpPr>
              <p:cNvPr id="12390" name="Rectangle 203"/>
              <p:cNvSpPr>
                <a:spLocks noChangeArrowheads="1"/>
              </p:cNvSpPr>
              <p:nvPr/>
            </p:nvSpPr>
            <p:spPr bwMode="gray">
              <a:xfrm>
                <a:off x="5745163" y="1253055"/>
                <a:ext cx="156786" cy="132815"/>
              </a:xfrm>
              <a:prstGeom prst="rect">
                <a:avLst/>
              </a:prstGeom>
              <a:solidFill>
                <a:srgbClr val="D10811">
                  <a:alpha val="16862"/>
                </a:srgbClr>
              </a:solidFill>
              <a:ln w="9525" algn="ctr">
                <a:noFill/>
                <a:miter lim="800000"/>
                <a:headEnd/>
                <a:tailEnd/>
              </a:ln>
            </p:spPr>
            <p:txBody>
              <a:bodyPr wrap="none" anchor="ctr"/>
              <a:lstStyle/>
              <a:p>
                <a:pPr algn="ctr"/>
                <a:endParaRPr lang="en-US" dirty="0">
                  <a:cs typeface="Arial" pitchFamily="34" charset="0"/>
                </a:endParaRPr>
              </a:p>
            </p:txBody>
          </p:sp>
          <p:sp>
            <p:nvSpPr>
              <p:cNvPr id="12391" name="Rectangle 213"/>
              <p:cNvSpPr>
                <a:spLocks noChangeArrowheads="1"/>
              </p:cNvSpPr>
              <p:nvPr/>
            </p:nvSpPr>
            <p:spPr bwMode="gray">
              <a:xfrm>
                <a:off x="8831879" y="1253055"/>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392" name="Rectangle 214"/>
              <p:cNvSpPr>
                <a:spLocks noChangeArrowheads="1"/>
              </p:cNvSpPr>
              <p:nvPr/>
            </p:nvSpPr>
            <p:spPr bwMode="gray">
              <a:xfrm>
                <a:off x="8668561" y="1253055"/>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393" name="Rectangle 215"/>
              <p:cNvSpPr>
                <a:spLocks noChangeArrowheads="1"/>
              </p:cNvSpPr>
              <p:nvPr/>
            </p:nvSpPr>
            <p:spPr bwMode="gray">
              <a:xfrm>
                <a:off x="8506876" y="1253055"/>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394" name="Rectangle 217"/>
              <p:cNvSpPr>
                <a:spLocks noChangeArrowheads="1"/>
              </p:cNvSpPr>
              <p:nvPr/>
            </p:nvSpPr>
            <p:spPr bwMode="gray">
              <a:xfrm>
                <a:off x="8181872" y="1253055"/>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395" name="Rectangle 218"/>
              <p:cNvSpPr>
                <a:spLocks noChangeArrowheads="1"/>
              </p:cNvSpPr>
              <p:nvPr/>
            </p:nvSpPr>
            <p:spPr bwMode="gray">
              <a:xfrm>
                <a:off x="8018554" y="1253055"/>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396" name="Rectangle 220"/>
              <p:cNvSpPr>
                <a:spLocks noChangeArrowheads="1"/>
              </p:cNvSpPr>
              <p:nvPr/>
            </p:nvSpPr>
            <p:spPr bwMode="gray">
              <a:xfrm>
                <a:off x="7695184" y="1395136"/>
                <a:ext cx="156786" cy="132815"/>
              </a:xfrm>
              <a:prstGeom prst="rect">
                <a:avLst/>
              </a:prstGeom>
              <a:solidFill>
                <a:srgbClr val="D10811">
                  <a:alpha val="70195"/>
                </a:srgbClr>
              </a:solidFill>
              <a:ln w="9525">
                <a:noFill/>
                <a:miter lim="800000"/>
                <a:headEnd/>
                <a:tailEnd/>
              </a:ln>
            </p:spPr>
            <p:txBody>
              <a:bodyPr wrap="none" anchor="ctr"/>
              <a:lstStyle/>
              <a:p>
                <a:pPr algn="ctr"/>
                <a:endParaRPr lang="en-US" dirty="0">
                  <a:cs typeface="Arial" pitchFamily="34" charset="0"/>
                </a:endParaRPr>
              </a:p>
            </p:txBody>
          </p:sp>
          <p:sp>
            <p:nvSpPr>
              <p:cNvPr id="12397" name="Rectangle 223"/>
              <p:cNvSpPr>
                <a:spLocks noChangeArrowheads="1"/>
              </p:cNvSpPr>
              <p:nvPr/>
            </p:nvSpPr>
            <p:spPr bwMode="gray">
              <a:xfrm>
                <a:off x="7206862" y="1395136"/>
                <a:ext cx="156786" cy="132815"/>
              </a:xfrm>
              <a:prstGeom prst="rect">
                <a:avLst/>
              </a:prstGeom>
              <a:solidFill>
                <a:srgbClr val="D10811">
                  <a:alpha val="59999"/>
                </a:srgbClr>
              </a:solidFill>
              <a:ln w="9525">
                <a:noFill/>
                <a:miter lim="800000"/>
                <a:headEnd/>
                <a:tailEnd/>
              </a:ln>
            </p:spPr>
            <p:txBody>
              <a:bodyPr wrap="none" anchor="ctr"/>
              <a:lstStyle/>
              <a:p>
                <a:pPr algn="ctr"/>
                <a:endParaRPr lang="en-US" dirty="0">
                  <a:cs typeface="Arial" pitchFamily="34" charset="0"/>
                </a:endParaRPr>
              </a:p>
            </p:txBody>
          </p:sp>
          <p:sp>
            <p:nvSpPr>
              <p:cNvPr id="12398" name="Rectangle 224"/>
              <p:cNvSpPr>
                <a:spLocks noChangeArrowheads="1"/>
              </p:cNvSpPr>
              <p:nvPr/>
            </p:nvSpPr>
            <p:spPr bwMode="gray">
              <a:xfrm>
                <a:off x="7045177" y="1395136"/>
                <a:ext cx="156786" cy="132815"/>
              </a:xfrm>
              <a:prstGeom prst="rect">
                <a:avLst/>
              </a:prstGeom>
              <a:solidFill>
                <a:srgbClr val="D10811">
                  <a:alpha val="16862"/>
                </a:srgbClr>
              </a:solidFill>
              <a:ln w="9525" algn="ctr">
                <a:noFill/>
                <a:miter lim="800000"/>
                <a:headEnd/>
                <a:tailEnd/>
              </a:ln>
            </p:spPr>
            <p:txBody>
              <a:bodyPr wrap="none" anchor="ctr"/>
              <a:lstStyle/>
              <a:p>
                <a:pPr algn="ctr"/>
                <a:endParaRPr lang="en-US" dirty="0">
                  <a:cs typeface="Arial" pitchFamily="34" charset="0"/>
                </a:endParaRPr>
              </a:p>
            </p:txBody>
          </p:sp>
          <p:sp>
            <p:nvSpPr>
              <p:cNvPr id="12399" name="Rectangle 225"/>
              <p:cNvSpPr>
                <a:spLocks noChangeArrowheads="1"/>
              </p:cNvSpPr>
              <p:nvPr/>
            </p:nvSpPr>
            <p:spPr bwMode="gray">
              <a:xfrm>
                <a:off x="6881859" y="1395136"/>
                <a:ext cx="156786" cy="132815"/>
              </a:xfrm>
              <a:prstGeom prst="rect">
                <a:avLst/>
              </a:prstGeom>
              <a:solidFill>
                <a:srgbClr val="D10811">
                  <a:alpha val="59999"/>
                </a:srgbClr>
              </a:solidFill>
              <a:ln w="9525">
                <a:noFill/>
                <a:miter lim="800000"/>
                <a:headEnd/>
                <a:tailEnd/>
              </a:ln>
            </p:spPr>
            <p:txBody>
              <a:bodyPr wrap="none" anchor="ctr"/>
              <a:lstStyle/>
              <a:p>
                <a:pPr algn="ctr"/>
                <a:endParaRPr lang="en-US" dirty="0">
                  <a:cs typeface="Arial" pitchFamily="34" charset="0"/>
                </a:endParaRPr>
              </a:p>
            </p:txBody>
          </p:sp>
          <p:sp>
            <p:nvSpPr>
              <p:cNvPr id="12400" name="Rectangle 228"/>
              <p:cNvSpPr>
                <a:spLocks noChangeArrowheads="1"/>
              </p:cNvSpPr>
              <p:nvPr/>
            </p:nvSpPr>
            <p:spPr bwMode="gray">
              <a:xfrm>
                <a:off x="6233485" y="1395136"/>
                <a:ext cx="156786" cy="132815"/>
              </a:xfrm>
              <a:prstGeom prst="rect">
                <a:avLst/>
              </a:prstGeom>
              <a:solidFill>
                <a:srgbClr val="D10811">
                  <a:alpha val="36862"/>
                </a:srgbClr>
              </a:solidFill>
              <a:ln w="9525">
                <a:noFill/>
                <a:miter lim="800000"/>
                <a:headEnd/>
                <a:tailEnd/>
              </a:ln>
            </p:spPr>
            <p:txBody>
              <a:bodyPr wrap="none" anchor="ctr"/>
              <a:lstStyle/>
              <a:p>
                <a:pPr algn="ctr"/>
                <a:endParaRPr lang="en-US" dirty="0">
                  <a:cs typeface="Arial" pitchFamily="34" charset="0"/>
                </a:endParaRPr>
              </a:p>
            </p:txBody>
          </p:sp>
          <p:sp>
            <p:nvSpPr>
              <p:cNvPr id="12401" name="Rectangle 229"/>
              <p:cNvSpPr>
                <a:spLocks noChangeArrowheads="1"/>
              </p:cNvSpPr>
              <p:nvPr/>
            </p:nvSpPr>
            <p:spPr bwMode="gray">
              <a:xfrm>
                <a:off x="5908481" y="1395136"/>
                <a:ext cx="156786" cy="132815"/>
              </a:xfrm>
              <a:prstGeom prst="rect">
                <a:avLst/>
              </a:prstGeom>
              <a:solidFill>
                <a:srgbClr val="D10811">
                  <a:alpha val="30196"/>
                </a:srgbClr>
              </a:solidFill>
              <a:ln w="9525">
                <a:noFill/>
                <a:miter lim="800000"/>
                <a:headEnd/>
                <a:tailEnd/>
              </a:ln>
            </p:spPr>
            <p:txBody>
              <a:bodyPr wrap="none" anchor="ctr"/>
              <a:lstStyle/>
              <a:p>
                <a:pPr algn="ctr"/>
                <a:endParaRPr lang="en-US" dirty="0">
                  <a:cs typeface="Arial" pitchFamily="34" charset="0"/>
                </a:endParaRPr>
              </a:p>
            </p:txBody>
          </p:sp>
          <p:sp>
            <p:nvSpPr>
              <p:cNvPr id="12402" name="Rectangle 239"/>
              <p:cNvSpPr>
                <a:spLocks noChangeArrowheads="1"/>
              </p:cNvSpPr>
              <p:nvPr/>
            </p:nvSpPr>
            <p:spPr bwMode="gray">
              <a:xfrm>
                <a:off x="8831879" y="1395136"/>
                <a:ext cx="156786" cy="132815"/>
              </a:xfrm>
              <a:prstGeom prst="rect">
                <a:avLst/>
              </a:prstGeom>
              <a:solidFill>
                <a:srgbClr val="D10811"/>
              </a:solidFill>
              <a:ln w="9525" algn="ctr">
                <a:noFill/>
                <a:miter lim="800000"/>
                <a:headEnd/>
                <a:tailEnd/>
              </a:ln>
            </p:spPr>
            <p:txBody>
              <a:bodyPr wrap="none" anchor="ctr"/>
              <a:lstStyle/>
              <a:p>
                <a:pPr algn="ctr"/>
                <a:endParaRPr lang="en-US" dirty="0">
                  <a:cs typeface="Arial" pitchFamily="34" charset="0"/>
                </a:endParaRPr>
              </a:p>
            </p:txBody>
          </p:sp>
          <p:sp>
            <p:nvSpPr>
              <p:cNvPr id="12403" name="Rectangle 241"/>
              <p:cNvSpPr>
                <a:spLocks noChangeArrowheads="1"/>
              </p:cNvSpPr>
              <p:nvPr/>
            </p:nvSpPr>
            <p:spPr bwMode="gray">
              <a:xfrm>
                <a:off x="8506876" y="1395136"/>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404" name="Rectangle 242"/>
              <p:cNvSpPr>
                <a:spLocks noChangeArrowheads="1"/>
              </p:cNvSpPr>
              <p:nvPr/>
            </p:nvSpPr>
            <p:spPr bwMode="gray">
              <a:xfrm>
                <a:off x="8343557" y="1395136"/>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405" name="Rectangle 245"/>
              <p:cNvSpPr>
                <a:spLocks noChangeArrowheads="1"/>
              </p:cNvSpPr>
              <p:nvPr/>
            </p:nvSpPr>
            <p:spPr bwMode="gray">
              <a:xfrm>
                <a:off x="7856869" y="1537218"/>
                <a:ext cx="156786" cy="132815"/>
              </a:xfrm>
              <a:prstGeom prst="rect">
                <a:avLst/>
              </a:prstGeom>
              <a:solidFill>
                <a:srgbClr val="D10811">
                  <a:alpha val="38039"/>
                </a:srgbClr>
              </a:solidFill>
              <a:ln w="9525" algn="ctr">
                <a:noFill/>
                <a:miter lim="800000"/>
                <a:headEnd/>
                <a:tailEnd/>
              </a:ln>
            </p:spPr>
            <p:txBody>
              <a:bodyPr wrap="none" anchor="ctr"/>
              <a:lstStyle/>
              <a:p>
                <a:pPr algn="ctr"/>
                <a:endParaRPr lang="en-US" dirty="0">
                  <a:cs typeface="Arial" pitchFamily="34" charset="0"/>
                </a:endParaRPr>
              </a:p>
            </p:txBody>
          </p:sp>
          <p:sp>
            <p:nvSpPr>
              <p:cNvPr id="12406" name="Rectangle 250"/>
              <p:cNvSpPr>
                <a:spLocks noChangeArrowheads="1"/>
              </p:cNvSpPr>
              <p:nvPr/>
            </p:nvSpPr>
            <p:spPr bwMode="gray">
              <a:xfrm>
                <a:off x="7045177" y="1537218"/>
                <a:ext cx="156786" cy="132815"/>
              </a:xfrm>
              <a:prstGeom prst="rect">
                <a:avLst/>
              </a:prstGeom>
              <a:solidFill>
                <a:srgbClr val="D10811">
                  <a:alpha val="59999"/>
                </a:srgbClr>
              </a:solidFill>
              <a:ln w="9525">
                <a:noFill/>
                <a:miter lim="800000"/>
                <a:headEnd/>
                <a:tailEnd/>
              </a:ln>
            </p:spPr>
            <p:txBody>
              <a:bodyPr wrap="none" anchor="ctr"/>
              <a:lstStyle/>
              <a:p>
                <a:pPr algn="ctr"/>
                <a:endParaRPr lang="en-US" dirty="0">
                  <a:cs typeface="Arial" pitchFamily="34" charset="0"/>
                </a:endParaRPr>
              </a:p>
            </p:txBody>
          </p:sp>
          <p:sp>
            <p:nvSpPr>
              <p:cNvPr id="12407" name="Rectangle 254"/>
              <p:cNvSpPr>
                <a:spLocks noChangeArrowheads="1"/>
              </p:cNvSpPr>
              <p:nvPr/>
            </p:nvSpPr>
            <p:spPr bwMode="gray">
              <a:xfrm>
                <a:off x="6395170" y="1537218"/>
                <a:ext cx="156786" cy="132815"/>
              </a:xfrm>
              <a:prstGeom prst="rect">
                <a:avLst/>
              </a:prstGeom>
              <a:solidFill>
                <a:srgbClr val="D10811">
                  <a:alpha val="36862"/>
                </a:srgbClr>
              </a:solidFill>
              <a:ln w="9525">
                <a:noFill/>
                <a:miter lim="800000"/>
                <a:headEnd/>
                <a:tailEnd/>
              </a:ln>
            </p:spPr>
            <p:txBody>
              <a:bodyPr wrap="none" anchor="ctr"/>
              <a:lstStyle/>
              <a:p>
                <a:pPr algn="ctr"/>
                <a:endParaRPr lang="en-US" dirty="0">
                  <a:cs typeface="Arial" pitchFamily="34" charset="0"/>
                </a:endParaRPr>
              </a:p>
            </p:txBody>
          </p:sp>
          <p:sp>
            <p:nvSpPr>
              <p:cNvPr id="12408" name="Rectangle 257"/>
              <p:cNvSpPr>
                <a:spLocks noChangeArrowheads="1"/>
              </p:cNvSpPr>
              <p:nvPr/>
            </p:nvSpPr>
            <p:spPr bwMode="gray">
              <a:xfrm>
                <a:off x="5908481" y="1537218"/>
                <a:ext cx="156786" cy="132815"/>
              </a:xfrm>
              <a:prstGeom prst="rect">
                <a:avLst/>
              </a:prstGeom>
              <a:solidFill>
                <a:srgbClr val="D10811">
                  <a:alpha val="79999"/>
                </a:srgbClr>
              </a:solidFill>
              <a:ln w="9525" algn="ctr">
                <a:noFill/>
                <a:miter lim="800000"/>
                <a:headEnd/>
                <a:tailEnd/>
              </a:ln>
            </p:spPr>
            <p:txBody>
              <a:bodyPr wrap="none" anchor="ctr"/>
              <a:lstStyle/>
              <a:p>
                <a:pPr algn="ctr"/>
                <a:endParaRPr lang="en-US" dirty="0">
                  <a:cs typeface="Arial" pitchFamily="34" charset="0"/>
                </a:endParaRPr>
              </a:p>
            </p:txBody>
          </p:sp>
          <p:sp>
            <p:nvSpPr>
              <p:cNvPr id="12409" name="Rectangle 266"/>
              <p:cNvSpPr>
                <a:spLocks noChangeArrowheads="1"/>
              </p:cNvSpPr>
              <p:nvPr/>
            </p:nvSpPr>
            <p:spPr bwMode="gray">
              <a:xfrm>
                <a:off x="8831879" y="1537218"/>
                <a:ext cx="156786" cy="132815"/>
              </a:xfrm>
              <a:prstGeom prst="rect">
                <a:avLst/>
              </a:prstGeom>
              <a:solidFill>
                <a:srgbClr val="D10811"/>
              </a:solidFill>
              <a:ln w="9525">
                <a:noFill/>
                <a:miter lim="800000"/>
                <a:headEnd/>
                <a:tailEnd/>
              </a:ln>
            </p:spPr>
            <p:txBody>
              <a:bodyPr wrap="none" anchor="ctr"/>
              <a:lstStyle/>
              <a:p>
                <a:pPr algn="ctr"/>
                <a:endParaRPr lang="en-US" dirty="0">
                  <a:cs typeface="Arial" pitchFamily="34" charset="0"/>
                </a:endParaRPr>
              </a:p>
            </p:txBody>
          </p:sp>
          <p:sp>
            <p:nvSpPr>
              <p:cNvPr id="12410" name="Rectangle 267"/>
              <p:cNvSpPr>
                <a:spLocks noChangeArrowheads="1"/>
              </p:cNvSpPr>
              <p:nvPr/>
            </p:nvSpPr>
            <p:spPr bwMode="gray">
              <a:xfrm>
                <a:off x="8668561" y="1537218"/>
                <a:ext cx="156786" cy="132815"/>
              </a:xfrm>
              <a:prstGeom prst="rect">
                <a:avLst/>
              </a:prstGeom>
              <a:solidFill>
                <a:srgbClr val="D10811">
                  <a:alpha val="38039"/>
                </a:srgbClr>
              </a:solidFill>
              <a:ln w="9525" algn="ctr">
                <a:noFill/>
                <a:miter lim="800000"/>
                <a:headEnd/>
                <a:tailEnd/>
              </a:ln>
            </p:spPr>
            <p:txBody>
              <a:bodyPr wrap="none" anchor="ctr"/>
              <a:lstStyle/>
              <a:p>
                <a:pPr algn="ctr"/>
                <a:endParaRPr lang="en-US" dirty="0">
                  <a:cs typeface="Arial" pitchFamily="34" charset="0"/>
                </a:endParaRPr>
              </a:p>
            </p:txBody>
          </p:sp>
          <p:sp>
            <p:nvSpPr>
              <p:cNvPr id="12411" name="Rectangle 269"/>
              <p:cNvSpPr>
                <a:spLocks noChangeArrowheads="1"/>
              </p:cNvSpPr>
              <p:nvPr/>
            </p:nvSpPr>
            <p:spPr bwMode="gray">
              <a:xfrm>
                <a:off x="8343557" y="1537218"/>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412" name="Rectangle 272"/>
              <p:cNvSpPr>
                <a:spLocks noChangeArrowheads="1"/>
              </p:cNvSpPr>
              <p:nvPr/>
            </p:nvSpPr>
            <p:spPr bwMode="gray">
              <a:xfrm>
                <a:off x="7856869" y="1679299"/>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413" name="Rectangle 274"/>
              <p:cNvSpPr>
                <a:spLocks noChangeArrowheads="1"/>
              </p:cNvSpPr>
              <p:nvPr/>
            </p:nvSpPr>
            <p:spPr bwMode="gray">
              <a:xfrm>
                <a:off x="7531865" y="1679299"/>
                <a:ext cx="156786" cy="132815"/>
              </a:xfrm>
              <a:prstGeom prst="rect">
                <a:avLst/>
              </a:prstGeom>
              <a:solidFill>
                <a:srgbClr val="D10811">
                  <a:alpha val="70195"/>
                </a:srgbClr>
              </a:solidFill>
              <a:ln w="9525">
                <a:noFill/>
                <a:miter lim="800000"/>
                <a:headEnd/>
                <a:tailEnd/>
              </a:ln>
            </p:spPr>
            <p:txBody>
              <a:bodyPr wrap="none" anchor="ctr"/>
              <a:lstStyle/>
              <a:p>
                <a:pPr algn="ctr"/>
                <a:endParaRPr lang="en-US" dirty="0">
                  <a:cs typeface="Arial" pitchFamily="34" charset="0"/>
                </a:endParaRPr>
              </a:p>
            </p:txBody>
          </p:sp>
          <p:sp>
            <p:nvSpPr>
              <p:cNvPr id="12414" name="Rectangle 279"/>
              <p:cNvSpPr>
                <a:spLocks noChangeArrowheads="1"/>
              </p:cNvSpPr>
              <p:nvPr/>
            </p:nvSpPr>
            <p:spPr bwMode="gray">
              <a:xfrm>
                <a:off x="6720173" y="1679299"/>
                <a:ext cx="156786" cy="132815"/>
              </a:xfrm>
              <a:prstGeom prst="rect">
                <a:avLst/>
              </a:prstGeom>
              <a:solidFill>
                <a:srgbClr val="D10811">
                  <a:alpha val="0"/>
                </a:srgbClr>
              </a:solidFill>
              <a:ln w="9525" algn="ctr">
                <a:noFill/>
                <a:miter lim="800000"/>
                <a:headEnd/>
                <a:tailEnd/>
              </a:ln>
            </p:spPr>
            <p:txBody>
              <a:bodyPr wrap="none" anchor="ctr"/>
              <a:lstStyle/>
              <a:p>
                <a:pPr algn="ctr"/>
                <a:endParaRPr lang="en-US" dirty="0">
                  <a:cs typeface="Arial" pitchFamily="34" charset="0"/>
                </a:endParaRPr>
              </a:p>
            </p:txBody>
          </p:sp>
          <p:sp>
            <p:nvSpPr>
              <p:cNvPr id="12415" name="Rectangle 283"/>
              <p:cNvSpPr>
                <a:spLocks noChangeArrowheads="1"/>
              </p:cNvSpPr>
              <p:nvPr/>
            </p:nvSpPr>
            <p:spPr bwMode="gray">
              <a:xfrm>
                <a:off x="6070166" y="1679299"/>
                <a:ext cx="156786" cy="132815"/>
              </a:xfrm>
              <a:prstGeom prst="rect">
                <a:avLst/>
              </a:prstGeom>
              <a:solidFill>
                <a:srgbClr val="D10811">
                  <a:alpha val="20000"/>
                </a:srgbClr>
              </a:solidFill>
              <a:ln w="9525">
                <a:noFill/>
                <a:miter lim="800000"/>
                <a:headEnd/>
                <a:tailEnd/>
              </a:ln>
            </p:spPr>
            <p:txBody>
              <a:bodyPr wrap="none" anchor="ctr"/>
              <a:lstStyle/>
              <a:p>
                <a:pPr algn="ctr"/>
                <a:endParaRPr lang="en-US" dirty="0">
                  <a:cs typeface="Arial" pitchFamily="34" charset="0"/>
                </a:endParaRPr>
              </a:p>
            </p:txBody>
          </p:sp>
          <p:sp>
            <p:nvSpPr>
              <p:cNvPr id="12416" name="Rectangle 284"/>
              <p:cNvSpPr>
                <a:spLocks noChangeArrowheads="1"/>
              </p:cNvSpPr>
              <p:nvPr/>
            </p:nvSpPr>
            <p:spPr bwMode="gray">
              <a:xfrm>
                <a:off x="5745163" y="1679299"/>
                <a:ext cx="156786" cy="132815"/>
              </a:xfrm>
              <a:prstGeom prst="rect">
                <a:avLst/>
              </a:prstGeom>
              <a:solidFill>
                <a:srgbClr val="D10811">
                  <a:alpha val="16862"/>
                </a:srgbClr>
              </a:solidFill>
              <a:ln w="9525">
                <a:noFill/>
                <a:miter lim="800000"/>
                <a:headEnd/>
                <a:tailEnd/>
              </a:ln>
            </p:spPr>
            <p:txBody>
              <a:bodyPr wrap="none" anchor="ctr"/>
              <a:lstStyle/>
              <a:p>
                <a:pPr algn="ctr"/>
                <a:endParaRPr lang="en-US" dirty="0">
                  <a:cs typeface="Arial" pitchFamily="34" charset="0"/>
                </a:endParaRPr>
              </a:p>
            </p:txBody>
          </p:sp>
          <p:sp>
            <p:nvSpPr>
              <p:cNvPr id="12417" name="Rectangle 293"/>
              <p:cNvSpPr>
                <a:spLocks noChangeArrowheads="1"/>
              </p:cNvSpPr>
              <p:nvPr/>
            </p:nvSpPr>
            <p:spPr bwMode="gray">
              <a:xfrm>
                <a:off x="8831879" y="1679299"/>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418" name="Rectangle 294"/>
              <p:cNvSpPr>
                <a:spLocks noChangeArrowheads="1"/>
              </p:cNvSpPr>
              <p:nvPr/>
            </p:nvSpPr>
            <p:spPr bwMode="gray">
              <a:xfrm>
                <a:off x="8668561" y="1679299"/>
                <a:ext cx="156786" cy="132815"/>
              </a:xfrm>
              <a:prstGeom prst="rect">
                <a:avLst/>
              </a:prstGeom>
              <a:solidFill>
                <a:srgbClr val="D10811">
                  <a:alpha val="0"/>
                </a:srgbClr>
              </a:solidFill>
              <a:ln w="9525">
                <a:noFill/>
                <a:miter lim="800000"/>
                <a:headEnd/>
                <a:tailEnd/>
              </a:ln>
            </p:spPr>
            <p:txBody>
              <a:bodyPr wrap="none" anchor="ctr"/>
              <a:lstStyle/>
              <a:p>
                <a:pPr algn="ctr"/>
                <a:endParaRPr lang="en-US" dirty="0">
                  <a:cs typeface="Arial" pitchFamily="34" charset="0"/>
                </a:endParaRPr>
              </a:p>
            </p:txBody>
          </p:sp>
          <p:sp>
            <p:nvSpPr>
              <p:cNvPr id="12419" name="Rectangle 295"/>
              <p:cNvSpPr>
                <a:spLocks noChangeArrowheads="1"/>
              </p:cNvSpPr>
              <p:nvPr/>
            </p:nvSpPr>
            <p:spPr bwMode="gray">
              <a:xfrm>
                <a:off x="8506876" y="1679299"/>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420" name="Rectangle 297"/>
              <p:cNvSpPr>
                <a:spLocks noChangeArrowheads="1"/>
              </p:cNvSpPr>
              <p:nvPr/>
            </p:nvSpPr>
            <p:spPr bwMode="gray">
              <a:xfrm>
                <a:off x="8181872" y="1679299"/>
                <a:ext cx="156786" cy="132815"/>
              </a:xfrm>
              <a:prstGeom prst="rect">
                <a:avLst/>
              </a:prstGeom>
              <a:solidFill>
                <a:srgbClr val="D10811">
                  <a:alpha val="70195"/>
                </a:srgbClr>
              </a:solidFill>
              <a:ln w="9525">
                <a:noFill/>
                <a:miter lim="800000"/>
                <a:headEnd/>
                <a:tailEnd/>
              </a:ln>
            </p:spPr>
            <p:txBody>
              <a:bodyPr wrap="none" anchor="ctr"/>
              <a:lstStyle/>
              <a:p>
                <a:pPr algn="ctr"/>
                <a:endParaRPr lang="en-US" dirty="0">
                  <a:cs typeface="Arial" pitchFamily="34" charset="0"/>
                </a:endParaRPr>
              </a:p>
            </p:txBody>
          </p:sp>
        </p:grpSp>
        <p:sp>
          <p:nvSpPr>
            <p:cNvPr id="22" name="AutoShape 6"/>
            <p:cNvSpPr>
              <a:spLocks noChangeArrowheads="1"/>
            </p:cNvSpPr>
            <p:nvPr/>
          </p:nvSpPr>
          <p:spPr bwMode="gray">
            <a:xfrm>
              <a:off x="6162890" y="4589490"/>
              <a:ext cx="3250162" cy="577300"/>
            </a:xfrm>
            <a:prstGeom prst="homePlate">
              <a:avLst>
                <a:gd name="adj" fmla="val 0"/>
              </a:avLst>
            </a:prstGeom>
            <a:gradFill rotWithShape="1">
              <a:gsLst>
                <a:gs pos="0">
                  <a:schemeClr val="accent1">
                    <a:gamma/>
                    <a:shade val="60392"/>
                    <a:invGamma/>
                  </a:schemeClr>
                </a:gs>
                <a:gs pos="100000">
                  <a:schemeClr val="accent1"/>
                </a:gs>
              </a:gsLst>
              <a:lin ang="0" scaled="1"/>
            </a:gradFill>
            <a:ln w="50800" algn="ctr">
              <a:noFill/>
              <a:miter lim="800000"/>
              <a:headEnd/>
              <a:tailEnd/>
            </a:ln>
            <a:effectLst/>
          </p:spPr>
          <p:txBody>
            <a:bodyPr wrap="none" anchor="ctr"/>
            <a:lstStyle/>
            <a:p>
              <a:pPr fontAlgn="auto">
                <a:spcBef>
                  <a:spcPts val="0"/>
                </a:spcBef>
                <a:spcAft>
                  <a:spcPts val="0"/>
                </a:spcAft>
                <a:defRPr/>
              </a:pPr>
              <a:endParaRPr lang="en-US" dirty="0">
                <a:latin typeface="+mn-lt"/>
              </a:endParaRPr>
            </a:p>
          </p:txBody>
        </p:sp>
        <p:grpSp>
          <p:nvGrpSpPr>
            <p:cNvPr id="9" name="Group 22"/>
            <p:cNvGrpSpPr>
              <a:grpSpLocks/>
            </p:cNvGrpSpPr>
            <p:nvPr/>
          </p:nvGrpSpPr>
          <p:grpSpPr bwMode="auto">
            <a:xfrm>
              <a:off x="6272763" y="4598947"/>
              <a:ext cx="2978604" cy="559059"/>
              <a:chOff x="5745163" y="1253055"/>
              <a:chExt cx="3243502" cy="559059"/>
            </a:xfrm>
          </p:grpSpPr>
          <p:sp>
            <p:nvSpPr>
              <p:cNvPr id="12353" name="Rectangle 191"/>
              <p:cNvSpPr>
                <a:spLocks noChangeArrowheads="1"/>
              </p:cNvSpPr>
              <p:nvPr/>
            </p:nvSpPr>
            <p:spPr bwMode="gray">
              <a:xfrm>
                <a:off x="7856869" y="1253055"/>
                <a:ext cx="156786" cy="132815"/>
              </a:xfrm>
              <a:prstGeom prst="rect">
                <a:avLst/>
              </a:prstGeom>
              <a:solidFill>
                <a:srgbClr val="D10811">
                  <a:alpha val="38039"/>
                </a:srgbClr>
              </a:solidFill>
              <a:ln w="9525" algn="ctr">
                <a:noFill/>
                <a:miter lim="800000"/>
                <a:headEnd/>
                <a:tailEnd/>
              </a:ln>
            </p:spPr>
            <p:txBody>
              <a:bodyPr wrap="none" anchor="ctr"/>
              <a:lstStyle/>
              <a:p>
                <a:pPr algn="ctr"/>
                <a:endParaRPr lang="en-US" dirty="0">
                  <a:cs typeface="Arial" pitchFamily="34" charset="0"/>
                </a:endParaRPr>
              </a:p>
            </p:txBody>
          </p:sp>
          <p:sp>
            <p:nvSpPr>
              <p:cNvPr id="12354" name="Rectangle 194"/>
              <p:cNvSpPr>
                <a:spLocks noChangeArrowheads="1"/>
              </p:cNvSpPr>
              <p:nvPr/>
            </p:nvSpPr>
            <p:spPr bwMode="gray">
              <a:xfrm>
                <a:off x="7370180" y="1253055"/>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355" name="Rectangle 199"/>
              <p:cNvSpPr>
                <a:spLocks noChangeArrowheads="1"/>
              </p:cNvSpPr>
              <p:nvPr/>
            </p:nvSpPr>
            <p:spPr bwMode="gray">
              <a:xfrm>
                <a:off x="6558488" y="1253055"/>
                <a:ext cx="156786" cy="132815"/>
              </a:xfrm>
              <a:prstGeom prst="rect">
                <a:avLst/>
              </a:prstGeom>
              <a:solidFill>
                <a:srgbClr val="D10811">
                  <a:alpha val="16862"/>
                </a:srgbClr>
              </a:solidFill>
              <a:ln w="9525">
                <a:noFill/>
                <a:miter lim="800000"/>
                <a:headEnd/>
                <a:tailEnd/>
              </a:ln>
            </p:spPr>
            <p:txBody>
              <a:bodyPr wrap="none" anchor="ctr"/>
              <a:lstStyle/>
              <a:p>
                <a:pPr algn="ctr"/>
                <a:endParaRPr lang="en-US" dirty="0">
                  <a:cs typeface="Arial" pitchFamily="34" charset="0"/>
                </a:endParaRPr>
              </a:p>
            </p:txBody>
          </p:sp>
          <p:sp>
            <p:nvSpPr>
              <p:cNvPr id="12356" name="Rectangle 203"/>
              <p:cNvSpPr>
                <a:spLocks noChangeArrowheads="1"/>
              </p:cNvSpPr>
              <p:nvPr/>
            </p:nvSpPr>
            <p:spPr bwMode="gray">
              <a:xfrm>
                <a:off x="5745163" y="1253055"/>
                <a:ext cx="156786" cy="132815"/>
              </a:xfrm>
              <a:prstGeom prst="rect">
                <a:avLst/>
              </a:prstGeom>
              <a:solidFill>
                <a:srgbClr val="D10811">
                  <a:alpha val="16862"/>
                </a:srgbClr>
              </a:solidFill>
              <a:ln w="9525" algn="ctr">
                <a:noFill/>
                <a:miter lim="800000"/>
                <a:headEnd/>
                <a:tailEnd/>
              </a:ln>
            </p:spPr>
            <p:txBody>
              <a:bodyPr wrap="none" anchor="ctr"/>
              <a:lstStyle/>
              <a:p>
                <a:pPr algn="ctr"/>
                <a:endParaRPr lang="en-US" dirty="0">
                  <a:cs typeface="Arial" pitchFamily="34" charset="0"/>
                </a:endParaRPr>
              </a:p>
            </p:txBody>
          </p:sp>
          <p:sp>
            <p:nvSpPr>
              <p:cNvPr id="12357" name="Rectangle 213"/>
              <p:cNvSpPr>
                <a:spLocks noChangeArrowheads="1"/>
              </p:cNvSpPr>
              <p:nvPr/>
            </p:nvSpPr>
            <p:spPr bwMode="gray">
              <a:xfrm>
                <a:off x="8831879" y="1253055"/>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358" name="Rectangle 214"/>
              <p:cNvSpPr>
                <a:spLocks noChangeArrowheads="1"/>
              </p:cNvSpPr>
              <p:nvPr/>
            </p:nvSpPr>
            <p:spPr bwMode="gray">
              <a:xfrm>
                <a:off x="8668561" y="1253055"/>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359" name="Rectangle 215"/>
              <p:cNvSpPr>
                <a:spLocks noChangeArrowheads="1"/>
              </p:cNvSpPr>
              <p:nvPr/>
            </p:nvSpPr>
            <p:spPr bwMode="gray">
              <a:xfrm>
                <a:off x="8506876" y="1253055"/>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360" name="Rectangle 217"/>
              <p:cNvSpPr>
                <a:spLocks noChangeArrowheads="1"/>
              </p:cNvSpPr>
              <p:nvPr/>
            </p:nvSpPr>
            <p:spPr bwMode="gray">
              <a:xfrm>
                <a:off x="8181872" y="1253055"/>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361" name="Rectangle 218"/>
              <p:cNvSpPr>
                <a:spLocks noChangeArrowheads="1"/>
              </p:cNvSpPr>
              <p:nvPr/>
            </p:nvSpPr>
            <p:spPr bwMode="gray">
              <a:xfrm>
                <a:off x="8018554" y="1253055"/>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362" name="Rectangle 220"/>
              <p:cNvSpPr>
                <a:spLocks noChangeArrowheads="1"/>
              </p:cNvSpPr>
              <p:nvPr/>
            </p:nvSpPr>
            <p:spPr bwMode="gray">
              <a:xfrm>
                <a:off x="7695184" y="1395136"/>
                <a:ext cx="156786" cy="132815"/>
              </a:xfrm>
              <a:prstGeom prst="rect">
                <a:avLst/>
              </a:prstGeom>
              <a:solidFill>
                <a:srgbClr val="D10811">
                  <a:alpha val="70195"/>
                </a:srgbClr>
              </a:solidFill>
              <a:ln w="9525">
                <a:noFill/>
                <a:miter lim="800000"/>
                <a:headEnd/>
                <a:tailEnd/>
              </a:ln>
            </p:spPr>
            <p:txBody>
              <a:bodyPr wrap="none" anchor="ctr"/>
              <a:lstStyle/>
              <a:p>
                <a:pPr algn="ctr"/>
                <a:endParaRPr lang="en-US" dirty="0">
                  <a:cs typeface="Arial" pitchFamily="34" charset="0"/>
                </a:endParaRPr>
              </a:p>
            </p:txBody>
          </p:sp>
          <p:sp>
            <p:nvSpPr>
              <p:cNvPr id="12363" name="Rectangle 223"/>
              <p:cNvSpPr>
                <a:spLocks noChangeArrowheads="1"/>
              </p:cNvSpPr>
              <p:nvPr/>
            </p:nvSpPr>
            <p:spPr bwMode="gray">
              <a:xfrm>
                <a:off x="7206862" y="1395136"/>
                <a:ext cx="156786" cy="132815"/>
              </a:xfrm>
              <a:prstGeom prst="rect">
                <a:avLst/>
              </a:prstGeom>
              <a:solidFill>
                <a:srgbClr val="D10811">
                  <a:alpha val="59999"/>
                </a:srgbClr>
              </a:solidFill>
              <a:ln w="9525">
                <a:noFill/>
                <a:miter lim="800000"/>
                <a:headEnd/>
                <a:tailEnd/>
              </a:ln>
            </p:spPr>
            <p:txBody>
              <a:bodyPr wrap="none" anchor="ctr"/>
              <a:lstStyle/>
              <a:p>
                <a:pPr algn="ctr"/>
                <a:endParaRPr lang="en-US" dirty="0">
                  <a:cs typeface="Arial" pitchFamily="34" charset="0"/>
                </a:endParaRPr>
              </a:p>
            </p:txBody>
          </p:sp>
          <p:sp>
            <p:nvSpPr>
              <p:cNvPr id="12364" name="Rectangle 224"/>
              <p:cNvSpPr>
                <a:spLocks noChangeArrowheads="1"/>
              </p:cNvSpPr>
              <p:nvPr/>
            </p:nvSpPr>
            <p:spPr bwMode="gray">
              <a:xfrm>
                <a:off x="7045177" y="1395136"/>
                <a:ext cx="156786" cy="132815"/>
              </a:xfrm>
              <a:prstGeom prst="rect">
                <a:avLst/>
              </a:prstGeom>
              <a:solidFill>
                <a:srgbClr val="D10811">
                  <a:alpha val="16862"/>
                </a:srgbClr>
              </a:solidFill>
              <a:ln w="9525" algn="ctr">
                <a:noFill/>
                <a:miter lim="800000"/>
                <a:headEnd/>
                <a:tailEnd/>
              </a:ln>
            </p:spPr>
            <p:txBody>
              <a:bodyPr wrap="none" anchor="ctr"/>
              <a:lstStyle/>
              <a:p>
                <a:pPr algn="ctr"/>
                <a:endParaRPr lang="en-US" dirty="0">
                  <a:cs typeface="Arial" pitchFamily="34" charset="0"/>
                </a:endParaRPr>
              </a:p>
            </p:txBody>
          </p:sp>
          <p:sp>
            <p:nvSpPr>
              <p:cNvPr id="12365" name="Rectangle 225"/>
              <p:cNvSpPr>
                <a:spLocks noChangeArrowheads="1"/>
              </p:cNvSpPr>
              <p:nvPr/>
            </p:nvSpPr>
            <p:spPr bwMode="gray">
              <a:xfrm>
                <a:off x="6881859" y="1395136"/>
                <a:ext cx="156786" cy="132815"/>
              </a:xfrm>
              <a:prstGeom prst="rect">
                <a:avLst/>
              </a:prstGeom>
              <a:solidFill>
                <a:srgbClr val="D10811">
                  <a:alpha val="59999"/>
                </a:srgbClr>
              </a:solidFill>
              <a:ln w="9525">
                <a:noFill/>
                <a:miter lim="800000"/>
                <a:headEnd/>
                <a:tailEnd/>
              </a:ln>
            </p:spPr>
            <p:txBody>
              <a:bodyPr wrap="none" anchor="ctr"/>
              <a:lstStyle/>
              <a:p>
                <a:pPr algn="ctr"/>
                <a:endParaRPr lang="en-US" dirty="0">
                  <a:cs typeface="Arial" pitchFamily="34" charset="0"/>
                </a:endParaRPr>
              </a:p>
            </p:txBody>
          </p:sp>
          <p:sp>
            <p:nvSpPr>
              <p:cNvPr id="12366" name="Rectangle 228"/>
              <p:cNvSpPr>
                <a:spLocks noChangeArrowheads="1"/>
              </p:cNvSpPr>
              <p:nvPr/>
            </p:nvSpPr>
            <p:spPr bwMode="gray">
              <a:xfrm>
                <a:off x="6233485" y="1395136"/>
                <a:ext cx="156786" cy="132815"/>
              </a:xfrm>
              <a:prstGeom prst="rect">
                <a:avLst/>
              </a:prstGeom>
              <a:solidFill>
                <a:srgbClr val="D10811">
                  <a:alpha val="36862"/>
                </a:srgbClr>
              </a:solidFill>
              <a:ln w="9525">
                <a:noFill/>
                <a:miter lim="800000"/>
                <a:headEnd/>
                <a:tailEnd/>
              </a:ln>
            </p:spPr>
            <p:txBody>
              <a:bodyPr wrap="none" anchor="ctr"/>
              <a:lstStyle/>
              <a:p>
                <a:pPr algn="ctr"/>
                <a:endParaRPr lang="en-US" dirty="0">
                  <a:cs typeface="Arial" pitchFamily="34" charset="0"/>
                </a:endParaRPr>
              </a:p>
            </p:txBody>
          </p:sp>
          <p:sp>
            <p:nvSpPr>
              <p:cNvPr id="12367" name="Rectangle 229"/>
              <p:cNvSpPr>
                <a:spLocks noChangeArrowheads="1"/>
              </p:cNvSpPr>
              <p:nvPr/>
            </p:nvSpPr>
            <p:spPr bwMode="gray">
              <a:xfrm>
                <a:off x="5908481" y="1395136"/>
                <a:ext cx="156786" cy="132815"/>
              </a:xfrm>
              <a:prstGeom prst="rect">
                <a:avLst/>
              </a:prstGeom>
              <a:solidFill>
                <a:srgbClr val="D10811">
                  <a:alpha val="30196"/>
                </a:srgbClr>
              </a:solidFill>
              <a:ln w="9525">
                <a:noFill/>
                <a:miter lim="800000"/>
                <a:headEnd/>
                <a:tailEnd/>
              </a:ln>
            </p:spPr>
            <p:txBody>
              <a:bodyPr wrap="none" anchor="ctr"/>
              <a:lstStyle/>
              <a:p>
                <a:pPr algn="ctr"/>
                <a:endParaRPr lang="en-US" dirty="0">
                  <a:cs typeface="Arial" pitchFamily="34" charset="0"/>
                </a:endParaRPr>
              </a:p>
            </p:txBody>
          </p:sp>
          <p:sp>
            <p:nvSpPr>
              <p:cNvPr id="12368" name="Rectangle 239"/>
              <p:cNvSpPr>
                <a:spLocks noChangeArrowheads="1"/>
              </p:cNvSpPr>
              <p:nvPr/>
            </p:nvSpPr>
            <p:spPr bwMode="gray">
              <a:xfrm>
                <a:off x="8831879" y="1395136"/>
                <a:ext cx="156786" cy="132815"/>
              </a:xfrm>
              <a:prstGeom prst="rect">
                <a:avLst/>
              </a:prstGeom>
              <a:solidFill>
                <a:srgbClr val="D10811"/>
              </a:solidFill>
              <a:ln w="9525" algn="ctr">
                <a:noFill/>
                <a:miter lim="800000"/>
                <a:headEnd/>
                <a:tailEnd/>
              </a:ln>
            </p:spPr>
            <p:txBody>
              <a:bodyPr wrap="none" anchor="ctr"/>
              <a:lstStyle/>
              <a:p>
                <a:pPr algn="ctr"/>
                <a:endParaRPr lang="en-US" dirty="0">
                  <a:cs typeface="Arial" pitchFamily="34" charset="0"/>
                </a:endParaRPr>
              </a:p>
            </p:txBody>
          </p:sp>
          <p:sp>
            <p:nvSpPr>
              <p:cNvPr id="12369" name="Rectangle 241"/>
              <p:cNvSpPr>
                <a:spLocks noChangeArrowheads="1"/>
              </p:cNvSpPr>
              <p:nvPr/>
            </p:nvSpPr>
            <p:spPr bwMode="gray">
              <a:xfrm>
                <a:off x="8506876" y="1395136"/>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370" name="Rectangle 242"/>
              <p:cNvSpPr>
                <a:spLocks noChangeArrowheads="1"/>
              </p:cNvSpPr>
              <p:nvPr/>
            </p:nvSpPr>
            <p:spPr bwMode="gray">
              <a:xfrm>
                <a:off x="8343557" y="1395136"/>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371" name="Rectangle 245"/>
              <p:cNvSpPr>
                <a:spLocks noChangeArrowheads="1"/>
              </p:cNvSpPr>
              <p:nvPr/>
            </p:nvSpPr>
            <p:spPr bwMode="gray">
              <a:xfrm>
                <a:off x="7856869" y="1537218"/>
                <a:ext cx="156786" cy="132815"/>
              </a:xfrm>
              <a:prstGeom prst="rect">
                <a:avLst/>
              </a:prstGeom>
              <a:solidFill>
                <a:srgbClr val="D10811">
                  <a:alpha val="38039"/>
                </a:srgbClr>
              </a:solidFill>
              <a:ln w="9525" algn="ctr">
                <a:noFill/>
                <a:miter lim="800000"/>
                <a:headEnd/>
                <a:tailEnd/>
              </a:ln>
            </p:spPr>
            <p:txBody>
              <a:bodyPr wrap="none" anchor="ctr"/>
              <a:lstStyle/>
              <a:p>
                <a:pPr algn="ctr"/>
                <a:endParaRPr lang="en-US" dirty="0">
                  <a:cs typeface="Arial" pitchFamily="34" charset="0"/>
                </a:endParaRPr>
              </a:p>
            </p:txBody>
          </p:sp>
          <p:sp>
            <p:nvSpPr>
              <p:cNvPr id="12372" name="Rectangle 250"/>
              <p:cNvSpPr>
                <a:spLocks noChangeArrowheads="1"/>
              </p:cNvSpPr>
              <p:nvPr/>
            </p:nvSpPr>
            <p:spPr bwMode="gray">
              <a:xfrm>
                <a:off x="7045177" y="1537218"/>
                <a:ext cx="156786" cy="132815"/>
              </a:xfrm>
              <a:prstGeom prst="rect">
                <a:avLst/>
              </a:prstGeom>
              <a:solidFill>
                <a:srgbClr val="D10811">
                  <a:alpha val="59999"/>
                </a:srgbClr>
              </a:solidFill>
              <a:ln w="9525">
                <a:noFill/>
                <a:miter lim="800000"/>
                <a:headEnd/>
                <a:tailEnd/>
              </a:ln>
            </p:spPr>
            <p:txBody>
              <a:bodyPr wrap="none" anchor="ctr"/>
              <a:lstStyle/>
              <a:p>
                <a:pPr algn="ctr"/>
                <a:endParaRPr lang="en-US" dirty="0">
                  <a:cs typeface="Arial" pitchFamily="34" charset="0"/>
                </a:endParaRPr>
              </a:p>
            </p:txBody>
          </p:sp>
          <p:sp>
            <p:nvSpPr>
              <p:cNvPr id="12373" name="Rectangle 254"/>
              <p:cNvSpPr>
                <a:spLocks noChangeArrowheads="1"/>
              </p:cNvSpPr>
              <p:nvPr/>
            </p:nvSpPr>
            <p:spPr bwMode="gray">
              <a:xfrm>
                <a:off x="6395170" y="1537218"/>
                <a:ext cx="156786" cy="132815"/>
              </a:xfrm>
              <a:prstGeom prst="rect">
                <a:avLst/>
              </a:prstGeom>
              <a:solidFill>
                <a:srgbClr val="D10811">
                  <a:alpha val="36862"/>
                </a:srgbClr>
              </a:solidFill>
              <a:ln w="9525">
                <a:noFill/>
                <a:miter lim="800000"/>
                <a:headEnd/>
                <a:tailEnd/>
              </a:ln>
            </p:spPr>
            <p:txBody>
              <a:bodyPr wrap="none" anchor="ctr"/>
              <a:lstStyle/>
              <a:p>
                <a:pPr algn="ctr"/>
                <a:endParaRPr lang="en-US" dirty="0">
                  <a:cs typeface="Arial" pitchFamily="34" charset="0"/>
                </a:endParaRPr>
              </a:p>
            </p:txBody>
          </p:sp>
          <p:sp>
            <p:nvSpPr>
              <p:cNvPr id="12374" name="Rectangle 257"/>
              <p:cNvSpPr>
                <a:spLocks noChangeArrowheads="1"/>
              </p:cNvSpPr>
              <p:nvPr/>
            </p:nvSpPr>
            <p:spPr bwMode="gray">
              <a:xfrm>
                <a:off x="5908481" y="1537218"/>
                <a:ext cx="156786" cy="132815"/>
              </a:xfrm>
              <a:prstGeom prst="rect">
                <a:avLst/>
              </a:prstGeom>
              <a:solidFill>
                <a:srgbClr val="D10811">
                  <a:alpha val="79999"/>
                </a:srgbClr>
              </a:solidFill>
              <a:ln w="9525" algn="ctr">
                <a:noFill/>
                <a:miter lim="800000"/>
                <a:headEnd/>
                <a:tailEnd/>
              </a:ln>
            </p:spPr>
            <p:txBody>
              <a:bodyPr wrap="none" anchor="ctr"/>
              <a:lstStyle/>
              <a:p>
                <a:pPr algn="ctr"/>
                <a:endParaRPr lang="en-US" dirty="0">
                  <a:cs typeface="Arial" pitchFamily="34" charset="0"/>
                </a:endParaRPr>
              </a:p>
            </p:txBody>
          </p:sp>
          <p:sp>
            <p:nvSpPr>
              <p:cNvPr id="12375" name="Rectangle 266"/>
              <p:cNvSpPr>
                <a:spLocks noChangeArrowheads="1"/>
              </p:cNvSpPr>
              <p:nvPr/>
            </p:nvSpPr>
            <p:spPr bwMode="gray">
              <a:xfrm>
                <a:off x="8831879" y="1537218"/>
                <a:ext cx="156786" cy="132815"/>
              </a:xfrm>
              <a:prstGeom prst="rect">
                <a:avLst/>
              </a:prstGeom>
              <a:solidFill>
                <a:srgbClr val="D10811"/>
              </a:solidFill>
              <a:ln w="9525">
                <a:noFill/>
                <a:miter lim="800000"/>
                <a:headEnd/>
                <a:tailEnd/>
              </a:ln>
            </p:spPr>
            <p:txBody>
              <a:bodyPr wrap="none" anchor="ctr"/>
              <a:lstStyle/>
              <a:p>
                <a:pPr algn="ctr"/>
                <a:endParaRPr lang="en-US" dirty="0">
                  <a:cs typeface="Arial" pitchFamily="34" charset="0"/>
                </a:endParaRPr>
              </a:p>
            </p:txBody>
          </p:sp>
          <p:sp>
            <p:nvSpPr>
              <p:cNvPr id="12376" name="Rectangle 267"/>
              <p:cNvSpPr>
                <a:spLocks noChangeArrowheads="1"/>
              </p:cNvSpPr>
              <p:nvPr/>
            </p:nvSpPr>
            <p:spPr bwMode="gray">
              <a:xfrm>
                <a:off x="8668561" y="1537218"/>
                <a:ext cx="156786" cy="132815"/>
              </a:xfrm>
              <a:prstGeom prst="rect">
                <a:avLst/>
              </a:prstGeom>
              <a:solidFill>
                <a:srgbClr val="D10811">
                  <a:alpha val="38039"/>
                </a:srgbClr>
              </a:solidFill>
              <a:ln w="9525" algn="ctr">
                <a:noFill/>
                <a:miter lim="800000"/>
                <a:headEnd/>
                <a:tailEnd/>
              </a:ln>
            </p:spPr>
            <p:txBody>
              <a:bodyPr wrap="none" anchor="ctr"/>
              <a:lstStyle/>
              <a:p>
                <a:pPr algn="ctr"/>
                <a:endParaRPr lang="en-US" dirty="0">
                  <a:cs typeface="Arial" pitchFamily="34" charset="0"/>
                </a:endParaRPr>
              </a:p>
            </p:txBody>
          </p:sp>
          <p:sp>
            <p:nvSpPr>
              <p:cNvPr id="12377" name="Rectangle 269"/>
              <p:cNvSpPr>
                <a:spLocks noChangeArrowheads="1"/>
              </p:cNvSpPr>
              <p:nvPr/>
            </p:nvSpPr>
            <p:spPr bwMode="gray">
              <a:xfrm>
                <a:off x="8343557" y="1537218"/>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378" name="Rectangle 272"/>
              <p:cNvSpPr>
                <a:spLocks noChangeArrowheads="1"/>
              </p:cNvSpPr>
              <p:nvPr/>
            </p:nvSpPr>
            <p:spPr bwMode="gray">
              <a:xfrm>
                <a:off x="7856869" y="1679299"/>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379" name="Rectangle 274"/>
              <p:cNvSpPr>
                <a:spLocks noChangeArrowheads="1"/>
              </p:cNvSpPr>
              <p:nvPr/>
            </p:nvSpPr>
            <p:spPr bwMode="gray">
              <a:xfrm>
                <a:off x="7531865" y="1679299"/>
                <a:ext cx="156786" cy="132815"/>
              </a:xfrm>
              <a:prstGeom prst="rect">
                <a:avLst/>
              </a:prstGeom>
              <a:solidFill>
                <a:srgbClr val="D10811">
                  <a:alpha val="70195"/>
                </a:srgbClr>
              </a:solidFill>
              <a:ln w="9525">
                <a:noFill/>
                <a:miter lim="800000"/>
                <a:headEnd/>
                <a:tailEnd/>
              </a:ln>
            </p:spPr>
            <p:txBody>
              <a:bodyPr wrap="none" anchor="ctr"/>
              <a:lstStyle/>
              <a:p>
                <a:pPr algn="ctr"/>
                <a:endParaRPr lang="en-US" dirty="0">
                  <a:cs typeface="Arial" pitchFamily="34" charset="0"/>
                </a:endParaRPr>
              </a:p>
            </p:txBody>
          </p:sp>
          <p:sp>
            <p:nvSpPr>
              <p:cNvPr id="12380" name="Rectangle 279"/>
              <p:cNvSpPr>
                <a:spLocks noChangeArrowheads="1"/>
              </p:cNvSpPr>
              <p:nvPr/>
            </p:nvSpPr>
            <p:spPr bwMode="gray">
              <a:xfrm>
                <a:off x="6720173" y="1679299"/>
                <a:ext cx="156786" cy="132815"/>
              </a:xfrm>
              <a:prstGeom prst="rect">
                <a:avLst/>
              </a:prstGeom>
              <a:solidFill>
                <a:srgbClr val="D10811">
                  <a:alpha val="0"/>
                </a:srgbClr>
              </a:solidFill>
              <a:ln w="9525" algn="ctr">
                <a:noFill/>
                <a:miter lim="800000"/>
                <a:headEnd/>
                <a:tailEnd/>
              </a:ln>
            </p:spPr>
            <p:txBody>
              <a:bodyPr wrap="none" anchor="ctr"/>
              <a:lstStyle/>
              <a:p>
                <a:pPr algn="ctr"/>
                <a:endParaRPr lang="en-US" dirty="0">
                  <a:cs typeface="Arial" pitchFamily="34" charset="0"/>
                </a:endParaRPr>
              </a:p>
            </p:txBody>
          </p:sp>
          <p:sp>
            <p:nvSpPr>
              <p:cNvPr id="12381" name="Rectangle 283"/>
              <p:cNvSpPr>
                <a:spLocks noChangeArrowheads="1"/>
              </p:cNvSpPr>
              <p:nvPr/>
            </p:nvSpPr>
            <p:spPr bwMode="gray">
              <a:xfrm>
                <a:off x="6070166" y="1679299"/>
                <a:ext cx="156786" cy="132815"/>
              </a:xfrm>
              <a:prstGeom prst="rect">
                <a:avLst/>
              </a:prstGeom>
              <a:solidFill>
                <a:srgbClr val="D10811">
                  <a:alpha val="20000"/>
                </a:srgbClr>
              </a:solidFill>
              <a:ln w="9525">
                <a:noFill/>
                <a:miter lim="800000"/>
                <a:headEnd/>
                <a:tailEnd/>
              </a:ln>
            </p:spPr>
            <p:txBody>
              <a:bodyPr wrap="none" anchor="ctr"/>
              <a:lstStyle/>
              <a:p>
                <a:pPr algn="ctr"/>
                <a:endParaRPr lang="en-US" dirty="0">
                  <a:cs typeface="Arial" pitchFamily="34" charset="0"/>
                </a:endParaRPr>
              </a:p>
            </p:txBody>
          </p:sp>
          <p:sp>
            <p:nvSpPr>
              <p:cNvPr id="12382" name="Rectangle 284"/>
              <p:cNvSpPr>
                <a:spLocks noChangeArrowheads="1"/>
              </p:cNvSpPr>
              <p:nvPr/>
            </p:nvSpPr>
            <p:spPr bwMode="gray">
              <a:xfrm>
                <a:off x="5745163" y="1679299"/>
                <a:ext cx="156786" cy="132815"/>
              </a:xfrm>
              <a:prstGeom prst="rect">
                <a:avLst/>
              </a:prstGeom>
              <a:solidFill>
                <a:srgbClr val="D10811">
                  <a:alpha val="16862"/>
                </a:srgbClr>
              </a:solidFill>
              <a:ln w="9525">
                <a:noFill/>
                <a:miter lim="800000"/>
                <a:headEnd/>
                <a:tailEnd/>
              </a:ln>
            </p:spPr>
            <p:txBody>
              <a:bodyPr wrap="none" anchor="ctr"/>
              <a:lstStyle/>
              <a:p>
                <a:pPr algn="ctr"/>
                <a:endParaRPr lang="en-US" dirty="0">
                  <a:cs typeface="Arial" pitchFamily="34" charset="0"/>
                </a:endParaRPr>
              </a:p>
            </p:txBody>
          </p:sp>
          <p:sp>
            <p:nvSpPr>
              <p:cNvPr id="12383" name="Rectangle 293"/>
              <p:cNvSpPr>
                <a:spLocks noChangeArrowheads="1"/>
              </p:cNvSpPr>
              <p:nvPr/>
            </p:nvSpPr>
            <p:spPr bwMode="gray">
              <a:xfrm>
                <a:off x="8831879" y="1679299"/>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384" name="Rectangle 294"/>
              <p:cNvSpPr>
                <a:spLocks noChangeArrowheads="1"/>
              </p:cNvSpPr>
              <p:nvPr/>
            </p:nvSpPr>
            <p:spPr bwMode="gray">
              <a:xfrm>
                <a:off x="8668561" y="1679299"/>
                <a:ext cx="156786" cy="132815"/>
              </a:xfrm>
              <a:prstGeom prst="rect">
                <a:avLst/>
              </a:prstGeom>
              <a:solidFill>
                <a:srgbClr val="D10811">
                  <a:alpha val="0"/>
                </a:srgbClr>
              </a:solidFill>
              <a:ln w="9525">
                <a:noFill/>
                <a:miter lim="800000"/>
                <a:headEnd/>
                <a:tailEnd/>
              </a:ln>
            </p:spPr>
            <p:txBody>
              <a:bodyPr wrap="none" anchor="ctr"/>
              <a:lstStyle/>
              <a:p>
                <a:pPr algn="ctr"/>
                <a:endParaRPr lang="en-US" dirty="0">
                  <a:cs typeface="Arial" pitchFamily="34" charset="0"/>
                </a:endParaRPr>
              </a:p>
            </p:txBody>
          </p:sp>
          <p:sp>
            <p:nvSpPr>
              <p:cNvPr id="12385" name="Rectangle 295"/>
              <p:cNvSpPr>
                <a:spLocks noChangeArrowheads="1"/>
              </p:cNvSpPr>
              <p:nvPr/>
            </p:nvSpPr>
            <p:spPr bwMode="gray">
              <a:xfrm>
                <a:off x="8506876" y="1679299"/>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386" name="Rectangle 297"/>
              <p:cNvSpPr>
                <a:spLocks noChangeArrowheads="1"/>
              </p:cNvSpPr>
              <p:nvPr/>
            </p:nvSpPr>
            <p:spPr bwMode="gray">
              <a:xfrm>
                <a:off x="8181872" y="1679299"/>
                <a:ext cx="156786" cy="132815"/>
              </a:xfrm>
              <a:prstGeom prst="rect">
                <a:avLst/>
              </a:prstGeom>
              <a:solidFill>
                <a:srgbClr val="D10811">
                  <a:alpha val="70195"/>
                </a:srgbClr>
              </a:solidFill>
              <a:ln w="9525">
                <a:noFill/>
                <a:miter lim="800000"/>
                <a:headEnd/>
                <a:tailEnd/>
              </a:ln>
            </p:spPr>
            <p:txBody>
              <a:bodyPr wrap="none" anchor="ctr"/>
              <a:lstStyle/>
              <a:p>
                <a:pPr algn="ctr"/>
                <a:endParaRPr lang="en-US" dirty="0">
                  <a:cs typeface="Arial" pitchFamily="34" charset="0"/>
                </a:endParaRPr>
              </a:p>
            </p:txBody>
          </p:sp>
        </p:grpSp>
        <p:sp>
          <p:nvSpPr>
            <p:cNvPr id="24" name="AutoShape 6"/>
            <p:cNvSpPr>
              <a:spLocks noChangeArrowheads="1"/>
            </p:cNvSpPr>
            <p:nvPr/>
          </p:nvSpPr>
          <p:spPr bwMode="gray">
            <a:xfrm>
              <a:off x="6162890" y="5166790"/>
              <a:ext cx="3250162" cy="577299"/>
            </a:xfrm>
            <a:prstGeom prst="homePlate">
              <a:avLst>
                <a:gd name="adj" fmla="val 0"/>
              </a:avLst>
            </a:prstGeom>
            <a:gradFill rotWithShape="1">
              <a:gsLst>
                <a:gs pos="0">
                  <a:schemeClr val="accent1">
                    <a:gamma/>
                    <a:shade val="60392"/>
                    <a:invGamma/>
                  </a:schemeClr>
                </a:gs>
                <a:gs pos="100000">
                  <a:schemeClr val="accent1"/>
                </a:gs>
              </a:gsLst>
              <a:lin ang="0" scaled="1"/>
            </a:gradFill>
            <a:ln w="50800" algn="ctr">
              <a:noFill/>
              <a:miter lim="800000"/>
              <a:headEnd/>
              <a:tailEnd/>
            </a:ln>
            <a:effectLst/>
          </p:spPr>
          <p:txBody>
            <a:bodyPr wrap="none" anchor="ctr"/>
            <a:lstStyle/>
            <a:p>
              <a:pPr fontAlgn="auto">
                <a:spcBef>
                  <a:spcPts val="0"/>
                </a:spcBef>
                <a:spcAft>
                  <a:spcPts val="0"/>
                </a:spcAft>
                <a:defRPr/>
              </a:pPr>
              <a:endParaRPr lang="en-US" dirty="0">
                <a:latin typeface="+mn-lt"/>
              </a:endParaRPr>
            </a:p>
          </p:txBody>
        </p:sp>
        <p:grpSp>
          <p:nvGrpSpPr>
            <p:cNvPr id="10" name="Group 25"/>
            <p:cNvGrpSpPr>
              <a:grpSpLocks/>
            </p:cNvGrpSpPr>
            <p:nvPr/>
          </p:nvGrpSpPr>
          <p:grpSpPr bwMode="auto">
            <a:xfrm>
              <a:off x="6272763" y="5176022"/>
              <a:ext cx="2978604" cy="559059"/>
              <a:chOff x="5745163" y="1253055"/>
              <a:chExt cx="3243502" cy="559059"/>
            </a:xfrm>
          </p:grpSpPr>
          <p:sp>
            <p:nvSpPr>
              <p:cNvPr id="12319" name="Rectangle 191"/>
              <p:cNvSpPr>
                <a:spLocks noChangeArrowheads="1"/>
              </p:cNvSpPr>
              <p:nvPr/>
            </p:nvSpPr>
            <p:spPr bwMode="gray">
              <a:xfrm>
                <a:off x="7856869" y="1253055"/>
                <a:ext cx="156786" cy="132815"/>
              </a:xfrm>
              <a:prstGeom prst="rect">
                <a:avLst/>
              </a:prstGeom>
              <a:solidFill>
                <a:srgbClr val="D10811">
                  <a:alpha val="38039"/>
                </a:srgbClr>
              </a:solidFill>
              <a:ln w="9525" algn="ctr">
                <a:noFill/>
                <a:miter lim="800000"/>
                <a:headEnd/>
                <a:tailEnd/>
              </a:ln>
            </p:spPr>
            <p:txBody>
              <a:bodyPr wrap="none" anchor="ctr"/>
              <a:lstStyle/>
              <a:p>
                <a:pPr algn="ctr"/>
                <a:endParaRPr lang="en-US" dirty="0">
                  <a:cs typeface="Arial" pitchFamily="34" charset="0"/>
                </a:endParaRPr>
              </a:p>
            </p:txBody>
          </p:sp>
          <p:sp>
            <p:nvSpPr>
              <p:cNvPr id="12320" name="Rectangle 194"/>
              <p:cNvSpPr>
                <a:spLocks noChangeArrowheads="1"/>
              </p:cNvSpPr>
              <p:nvPr/>
            </p:nvSpPr>
            <p:spPr bwMode="gray">
              <a:xfrm>
                <a:off x="7370180" y="1253055"/>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321" name="Rectangle 199"/>
              <p:cNvSpPr>
                <a:spLocks noChangeArrowheads="1"/>
              </p:cNvSpPr>
              <p:nvPr/>
            </p:nvSpPr>
            <p:spPr bwMode="gray">
              <a:xfrm>
                <a:off x="6558488" y="1253055"/>
                <a:ext cx="156786" cy="132815"/>
              </a:xfrm>
              <a:prstGeom prst="rect">
                <a:avLst/>
              </a:prstGeom>
              <a:solidFill>
                <a:srgbClr val="D10811">
                  <a:alpha val="16862"/>
                </a:srgbClr>
              </a:solidFill>
              <a:ln w="9525">
                <a:noFill/>
                <a:miter lim="800000"/>
                <a:headEnd/>
                <a:tailEnd/>
              </a:ln>
            </p:spPr>
            <p:txBody>
              <a:bodyPr wrap="none" anchor="ctr"/>
              <a:lstStyle/>
              <a:p>
                <a:pPr algn="ctr"/>
                <a:endParaRPr lang="en-US" dirty="0">
                  <a:cs typeface="Arial" pitchFamily="34" charset="0"/>
                </a:endParaRPr>
              </a:p>
            </p:txBody>
          </p:sp>
          <p:sp>
            <p:nvSpPr>
              <p:cNvPr id="12322" name="Rectangle 203"/>
              <p:cNvSpPr>
                <a:spLocks noChangeArrowheads="1"/>
              </p:cNvSpPr>
              <p:nvPr/>
            </p:nvSpPr>
            <p:spPr bwMode="gray">
              <a:xfrm>
                <a:off x="5745163" y="1253055"/>
                <a:ext cx="156786" cy="132815"/>
              </a:xfrm>
              <a:prstGeom prst="rect">
                <a:avLst/>
              </a:prstGeom>
              <a:solidFill>
                <a:srgbClr val="D10811">
                  <a:alpha val="16862"/>
                </a:srgbClr>
              </a:solidFill>
              <a:ln w="9525" algn="ctr">
                <a:noFill/>
                <a:miter lim="800000"/>
                <a:headEnd/>
                <a:tailEnd/>
              </a:ln>
            </p:spPr>
            <p:txBody>
              <a:bodyPr wrap="none" anchor="ctr"/>
              <a:lstStyle/>
              <a:p>
                <a:pPr algn="ctr"/>
                <a:endParaRPr lang="en-US" dirty="0">
                  <a:cs typeface="Arial" pitchFamily="34" charset="0"/>
                </a:endParaRPr>
              </a:p>
            </p:txBody>
          </p:sp>
          <p:sp>
            <p:nvSpPr>
              <p:cNvPr id="12323" name="Rectangle 213"/>
              <p:cNvSpPr>
                <a:spLocks noChangeArrowheads="1"/>
              </p:cNvSpPr>
              <p:nvPr/>
            </p:nvSpPr>
            <p:spPr bwMode="gray">
              <a:xfrm>
                <a:off x="8831879" y="1253055"/>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324" name="Rectangle 214"/>
              <p:cNvSpPr>
                <a:spLocks noChangeArrowheads="1"/>
              </p:cNvSpPr>
              <p:nvPr/>
            </p:nvSpPr>
            <p:spPr bwMode="gray">
              <a:xfrm>
                <a:off x="8668561" y="1253055"/>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325" name="Rectangle 215"/>
              <p:cNvSpPr>
                <a:spLocks noChangeArrowheads="1"/>
              </p:cNvSpPr>
              <p:nvPr/>
            </p:nvSpPr>
            <p:spPr bwMode="gray">
              <a:xfrm>
                <a:off x="8506876" y="1253055"/>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326" name="Rectangle 217"/>
              <p:cNvSpPr>
                <a:spLocks noChangeArrowheads="1"/>
              </p:cNvSpPr>
              <p:nvPr/>
            </p:nvSpPr>
            <p:spPr bwMode="gray">
              <a:xfrm>
                <a:off x="8181872" y="1253055"/>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327" name="Rectangle 218"/>
              <p:cNvSpPr>
                <a:spLocks noChangeArrowheads="1"/>
              </p:cNvSpPr>
              <p:nvPr/>
            </p:nvSpPr>
            <p:spPr bwMode="gray">
              <a:xfrm>
                <a:off x="8018554" y="1253055"/>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328" name="Rectangle 220"/>
              <p:cNvSpPr>
                <a:spLocks noChangeArrowheads="1"/>
              </p:cNvSpPr>
              <p:nvPr/>
            </p:nvSpPr>
            <p:spPr bwMode="gray">
              <a:xfrm>
                <a:off x="7695184" y="1395136"/>
                <a:ext cx="156786" cy="132815"/>
              </a:xfrm>
              <a:prstGeom prst="rect">
                <a:avLst/>
              </a:prstGeom>
              <a:solidFill>
                <a:srgbClr val="D10811">
                  <a:alpha val="70195"/>
                </a:srgbClr>
              </a:solidFill>
              <a:ln w="9525">
                <a:noFill/>
                <a:miter lim="800000"/>
                <a:headEnd/>
                <a:tailEnd/>
              </a:ln>
            </p:spPr>
            <p:txBody>
              <a:bodyPr wrap="none" anchor="ctr"/>
              <a:lstStyle/>
              <a:p>
                <a:pPr algn="ctr"/>
                <a:endParaRPr lang="en-US" dirty="0">
                  <a:cs typeface="Arial" pitchFamily="34" charset="0"/>
                </a:endParaRPr>
              </a:p>
            </p:txBody>
          </p:sp>
          <p:sp>
            <p:nvSpPr>
              <p:cNvPr id="12329" name="Rectangle 223"/>
              <p:cNvSpPr>
                <a:spLocks noChangeArrowheads="1"/>
              </p:cNvSpPr>
              <p:nvPr/>
            </p:nvSpPr>
            <p:spPr bwMode="gray">
              <a:xfrm>
                <a:off x="7206862" y="1395136"/>
                <a:ext cx="156786" cy="132815"/>
              </a:xfrm>
              <a:prstGeom prst="rect">
                <a:avLst/>
              </a:prstGeom>
              <a:solidFill>
                <a:srgbClr val="D10811">
                  <a:alpha val="59999"/>
                </a:srgbClr>
              </a:solidFill>
              <a:ln w="9525">
                <a:noFill/>
                <a:miter lim="800000"/>
                <a:headEnd/>
                <a:tailEnd/>
              </a:ln>
            </p:spPr>
            <p:txBody>
              <a:bodyPr wrap="none" anchor="ctr"/>
              <a:lstStyle/>
              <a:p>
                <a:pPr algn="ctr"/>
                <a:endParaRPr lang="en-US" dirty="0">
                  <a:cs typeface="Arial" pitchFamily="34" charset="0"/>
                </a:endParaRPr>
              </a:p>
            </p:txBody>
          </p:sp>
          <p:sp>
            <p:nvSpPr>
              <p:cNvPr id="12330" name="Rectangle 224"/>
              <p:cNvSpPr>
                <a:spLocks noChangeArrowheads="1"/>
              </p:cNvSpPr>
              <p:nvPr/>
            </p:nvSpPr>
            <p:spPr bwMode="gray">
              <a:xfrm>
                <a:off x="7045177" y="1395136"/>
                <a:ext cx="156786" cy="132815"/>
              </a:xfrm>
              <a:prstGeom prst="rect">
                <a:avLst/>
              </a:prstGeom>
              <a:solidFill>
                <a:srgbClr val="D10811">
                  <a:alpha val="16862"/>
                </a:srgbClr>
              </a:solidFill>
              <a:ln w="9525" algn="ctr">
                <a:noFill/>
                <a:miter lim="800000"/>
                <a:headEnd/>
                <a:tailEnd/>
              </a:ln>
            </p:spPr>
            <p:txBody>
              <a:bodyPr wrap="none" anchor="ctr"/>
              <a:lstStyle/>
              <a:p>
                <a:pPr algn="ctr"/>
                <a:endParaRPr lang="en-US" dirty="0">
                  <a:cs typeface="Arial" pitchFamily="34" charset="0"/>
                </a:endParaRPr>
              </a:p>
            </p:txBody>
          </p:sp>
          <p:sp>
            <p:nvSpPr>
              <p:cNvPr id="12331" name="Rectangle 225"/>
              <p:cNvSpPr>
                <a:spLocks noChangeArrowheads="1"/>
              </p:cNvSpPr>
              <p:nvPr/>
            </p:nvSpPr>
            <p:spPr bwMode="gray">
              <a:xfrm>
                <a:off x="6881859" y="1395136"/>
                <a:ext cx="156786" cy="132815"/>
              </a:xfrm>
              <a:prstGeom prst="rect">
                <a:avLst/>
              </a:prstGeom>
              <a:solidFill>
                <a:srgbClr val="D10811">
                  <a:alpha val="59999"/>
                </a:srgbClr>
              </a:solidFill>
              <a:ln w="9525">
                <a:noFill/>
                <a:miter lim="800000"/>
                <a:headEnd/>
                <a:tailEnd/>
              </a:ln>
            </p:spPr>
            <p:txBody>
              <a:bodyPr wrap="none" anchor="ctr"/>
              <a:lstStyle/>
              <a:p>
                <a:pPr algn="ctr"/>
                <a:endParaRPr lang="en-US" dirty="0">
                  <a:cs typeface="Arial" pitchFamily="34" charset="0"/>
                </a:endParaRPr>
              </a:p>
            </p:txBody>
          </p:sp>
          <p:sp>
            <p:nvSpPr>
              <p:cNvPr id="12332" name="Rectangle 228"/>
              <p:cNvSpPr>
                <a:spLocks noChangeArrowheads="1"/>
              </p:cNvSpPr>
              <p:nvPr/>
            </p:nvSpPr>
            <p:spPr bwMode="gray">
              <a:xfrm>
                <a:off x="6233485" y="1395136"/>
                <a:ext cx="156786" cy="132815"/>
              </a:xfrm>
              <a:prstGeom prst="rect">
                <a:avLst/>
              </a:prstGeom>
              <a:solidFill>
                <a:srgbClr val="D10811">
                  <a:alpha val="36862"/>
                </a:srgbClr>
              </a:solidFill>
              <a:ln w="9525">
                <a:noFill/>
                <a:miter lim="800000"/>
                <a:headEnd/>
                <a:tailEnd/>
              </a:ln>
            </p:spPr>
            <p:txBody>
              <a:bodyPr wrap="none" anchor="ctr"/>
              <a:lstStyle/>
              <a:p>
                <a:pPr algn="ctr"/>
                <a:endParaRPr lang="en-US" dirty="0">
                  <a:cs typeface="Arial" pitchFamily="34" charset="0"/>
                </a:endParaRPr>
              </a:p>
            </p:txBody>
          </p:sp>
          <p:sp>
            <p:nvSpPr>
              <p:cNvPr id="12333" name="Rectangle 229"/>
              <p:cNvSpPr>
                <a:spLocks noChangeArrowheads="1"/>
              </p:cNvSpPr>
              <p:nvPr/>
            </p:nvSpPr>
            <p:spPr bwMode="gray">
              <a:xfrm>
                <a:off x="5908481" y="1395136"/>
                <a:ext cx="156786" cy="132815"/>
              </a:xfrm>
              <a:prstGeom prst="rect">
                <a:avLst/>
              </a:prstGeom>
              <a:solidFill>
                <a:srgbClr val="D10811">
                  <a:alpha val="30196"/>
                </a:srgbClr>
              </a:solidFill>
              <a:ln w="9525">
                <a:noFill/>
                <a:miter lim="800000"/>
                <a:headEnd/>
                <a:tailEnd/>
              </a:ln>
            </p:spPr>
            <p:txBody>
              <a:bodyPr wrap="none" anchor="ctr"/>
              <a:lstStyle/>
              <a:p>
                <a:pPr algn="ctr"/>
                <a:endParaRPr lang="en-US" dirty="0">
                  <a:cs typeface="Arial" pitchFamily="34" charset="0"/>
                </a:endParaRPr>
              </a:p>
            </p:txBody>
          </p:sp>
          <p:sp>
            <p:nvSpPr>
              <p:cNvPr id="12334" name="Rectangle 239"/>
              <p:cNvSpPr>
                <a:spLocks noChangeArrowheads="1"/>
              </p:cNvSpPr>
              <p:nvPr/>
            </p:nvSpPr>
            <p:spPr bwMode="gray">
              <a:xfrm>
                <a:off x="8831879" y="1395136"/>
                <a:ext cx="156786" cy="132815"/>
              </a:xfrm>
              <a:prstGeom prst="rect">
                <a:avLst/>
              </a:prstGeom>
              <a:solidFill>
                <a:srgbClr val="D10811"/>
              </a:solidFill>
              <a:ln w="9525" algn="ctr">
                <a:noFill/>
                <a:miter lim="800000"/>
                <a:headEnd/>
                <a:tailEnd/>
              </a:ln>
            </p:spPr>
            <p:txBody>
              <a:bodyPr wrap="none" anchor="ctr"/>
              <a:lstStyle/>
              <a:p>
                <a:pPr algn="ctr"/>
                <a:endParaRPr lang="en-US" dirty="0">
                  <a:cs typeface="Arial" pitchFamily="34" charset="0"/>
                </a:endParaRPr>
              </a:p>
            </p:txBody>
          </p:sp>
          <p:sp>
            <p:nvSpPr>
              <p:cNvPr id="12335" name="Rectangle 241"/>
              <p:cNvSpPr>
                <a:spLocks noChangeArrowheads="1"/>
              </p:cNvSpPr>
              <p:nvPr/>
            </p:nvSpPr>
            <p:spPr bwMode="gray">
              <a:xfrm>
                <a:off x="8506876" y="1395136"/>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336" name="Rectangle 242"/>
              <p:cNvSpPr>
                <a:spLocks noChangeArrowheads="1"/>
              </p:cNvSpPr>
              <p:nvPr/>
            </p:nvSpPr>
            <p:spPr bwMode="gray">
              <a:xfrm>
                <a:off x="8343557" y="1395136"/>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337" name="Rectangle 245"/>
              <p:cNvSpPr>
                <a:spLocks noChangeArrowheads="1"/>
              </p:cNvSpPr>
              <p:nvPr/>
            </p:nvSpPr>
            <p:spPr bwMode="gray">
              <a:xfrm>
                <a:off x="7856869" y="1537218"/>
                <a:ext cx="156786" cy="132815"/>
              </a:xfrm>
              <a:prstGeom prst="rect">
                <a:avLst/>
              </a:prstGeom>
              <a:solidFill>
                <a:srgbClr val="D10811">
                  <a:alpha val="38039"/>
                </a:srgbClr>
              </a:solidFill>
              <a:ln w="9525" algn="ctr">
                <a:noFill/>
                <a:miter lim="800000"/>
                <a:headEnd/>
                <a:tailEnd/>
              </a:ln>
            </p:spPr>
            <p:txBody>
              <a:bodyPr wrap="none" anchor="ctr"/>
              <a:lstStyle/>
              <a:p>
                <a:pPr algn="ctr"/>
                <a:endParaRPr lang="en-US" dirty="0">
                  <a:cs typeface="Arial" pitchFamily="34" charset="0"/>
                </a:endParaRPr>
              </a:p>
            </p:txBody>
          </p:sp>
          <p:sp>
            <p:nvSpPr>
              <p:cNvPr id="12338" name="Rectangle 250"/>
              <p:cNvSpPr>
                <a:spLocks noChangeArrowheads="1"/>
              </p:cNvSpPr>
              <p:nvPr/>
            </p:nvSpPr>
            <p:spPr bwMode="gray">
              <a:xfrm>
                <a:off x="7045177" y="1537218"/>
                <a:ext cx="156786" cy="132815"/>
              </a:xfrm>
              <a:prstGeom prst="rect">
                <a:avLst/>
              </a:prstGeom>
              <a:solidFill>
                <a:srgbClr val="D10811">
                  <a:alpha val="59999"/>
                </a:srgbClr>
              </a:solidFill>
              <a:ln w="9525">
                <a:noFill/>
                <a:miter lim="800000"/>
                <a:headEnd/>
                <a:tailEnd/>
              </a:ln>
            </p:spPr>
            <p:txBody>
              <a:bodyPr wrap="none" anchor="ctr"/>
              <a:lstStyle/>
              <a:p>
                <a:pPr algn="ctr"/>
                <a:endParaRPr lang="en-US" dirty="0">
                  <a:cs typeface="Arial" pitchFamily="34" charset="0"/>
                </a:endParaRPr>
              </a:p>
            </p:txBody>
          </p:sp>
          <p:sp>
            <p:nvSpPr>
              <p:cNvPr id="12339" name="Rectangle 254"/>
              <p:cNvSpPr>
                <a:spLocks noChangeArrowheads="1"/>
              </p:cNvSpPr>
              <p:nvPr/>
            </p:nvSpPr>
            <p:spPr bwMode="gray">
              <a:xfrm>
                <a:off x="6395170" y="1537218"/>
                <a:ext cx="156786" cy="132815"/>
              </a:xfrm>
              <a:prstGeom prst="rect">
                <a:avLst/>
              </a:prstGeom>
              <a:solidFill>
                <a:srgbClr val="D10811">
                  <a:alpha val="36862"/>
                </a:srgbClr>
              </a:solidFill>
              <a:ln w="9525">
                <a:noFill/>
                <a:miter lim="800000"/>
                <a:headEnd/>
                <a:tailEnd/>
              </a:ln>
            </p:spPr>
            <p:txBody>
              <a:bodyPr wrap="none" anchor="ctr"/>
              <a:lstStyle/>
              <a:p>
                <a:pPr algn="ctr"/>
                <a:endParaRPr lang="en-US" dirty="0">
                  <a:cs typeface="Arial" pitchFamily="34" charset="0"/>
                </a:endParaRPr>
              </a:p>
            </p:txBody>
          </p:sp>
          <p:sp>
            <p:nvSpPr>
              <p:cNvPr id="12340" name="Rectangle 257"/>
              <p:cNvSpPr>
                <a:spLocks noChangeArrowheads="1"/>
              </p:cNvSpPr>
              <p:nvPr/>
            </p:nvSpPr>
            <p:spPr bwMode="gray">
              <a:xfrm>
                <a:off x="5908481" y="1537218"/>
                <a:ext cx="156786" cy="132815"/>
              </a:xfrm>
              <a:prstGeom prst="rect">
                <a:avLst/>
              </a:prstGeom>
              <a:solidFill>
                <a:srgbClr val="D10811">
                  <a:alpha val="79999"/>
                </a:srgbClr>
              </a:solidFill>
              <a:ln w="9525" algn="ctr">
                <a:noFill/>
                <a:miter lim="800000"/>
                <a:headEnd/>
                <a:tailEnd/>
              </a:ln>
            </p:spPr>
            <p:txBody>
              <a:bodyPr wrap="none" anchor="ctr"/>
              <a:lstStyle/>
              <a:p>
                <a:pPr algn="ctr"/>
                <a:endParaRPr lang="en-US" dirty="0">
                  <a:cs typeface="Arial" pitchFamily="34" charset="0"/>
                </a:endParaRPr>
              </a:p>
            </p:txBody>
          </p:sp>
          <p:sp>
            <p:nvSpPr>
              <p:cNvPr id="12341" name="Rectangle 266"/>
              <p:cNvSpPr>
                <a:spLocks noChangeArrowheads="1"/>
              </p:cNvSpPr>
              <p:nvPr/>
            </p:nvSpPr>
            <p:spPr bwMode="gray">
              <a:xfrm>
                <a:off x="8831879" y="1537218"/>
                <a:ext cx="156786" cy="132815"/>
              </a:xfrm>
              <a:prstGeom prst="rect">
                <a:avLst/>
              </a:prstGeom>
              <a:solidFill>
                <a:srgbClr val="D10811"/>
              </a:solidFill>
              <a:ln w="9525">
                <a:noFill/>
                <a:miter lim="800000"/>
                <a:headEnd/>
                <a:tailEnd/>
              </a:ln>
            </p:spPr>
            <p:txBody>
              <a:bodyPr wrap="none" anchor="ctr"/>
              <a:lstStyle/>
              <a:p>
                <a:pPr algn="ctr"/>
                <a:endParaRPr lang="en-US" dirty="0">
                  <a:cs typeface="Arial" pitchFamily="34" charset="0"/>
                </a:endParaRPr>
              </a:p>
            </p:txBody>
          </p:sp>
          <p:sp>
            <p:nvSpPr>
              <p:cNvPr id="12342" name="Rectangle 267"/>
              <p:cNvSpPr>
                <a:spLocks noChangeArrowheads="1"/>
              </p:cNvSpPr>
              <p:nvPr/>
            </p:nvSpPr>
            <p:spPr bwMode="gray">
              <a:xfrm>
                <a:off x="8668561" y="1537218"/>
                <a:ext cx="156786" cy="132815"/>
              </a:xfrm>
              <a:prstGeom prst="rect">
                <a:avLst/>
              </a:prstGeom>
              <a:solidFill>
                <a:srgbClr val="D10811">
                  <a:alpha val="38039"/>
                </a:srgbClr>
              </a:solidFill>
              <a:ln w="9525" algn="ctr">
                <a:noFill/>
                <a:miter lim="800000"/>
                <a:headEnd/>
                <a:tailEnd/>
              </a:ln>
            </p:spPr>
            <p:txBody>
              <a:bodyPr wrap="none" anchor="ctr"/>
              <a:lstStyle/>
              <a:p>
                <a:pPr algn="ctr"/>
                <a:endParaRPr lang="en-US" dirty="0">
                  <a:cs typeface="Arial" pitchFamily="34" charset="0"/>
                </a:endParaRPr>
              </a:p>
            </p:txBody>
          </p:sp>
          <p:sp>
            <p:nvSpPr>
              <p:cNvPr id="12343" name="Rectangle 269"/>
              <p:cNvSpPr>
                <a:spLocks noChangeArrowheads="1"/>
              </p:cNvSpPr>
              <p:nvPr/>
            </p:nvSpPr>
            <p:spPr bwMode="gray">
              <a:xfrm>
                <a:off x="8343557" y="1537218"/>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344" name="Rectangle 272"/>
              <p:cNvSpPr>
                <a:spLocks noChangeArrowheads="1"/>
              </p:cNvSpPr>
              <p:nvPr/>
            </p:nvSpPr>
            <p:spPr bwMode="gray">
              <a:xfrm>
                <a:off x="7856869" y="1679299"/>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345" name="Rectangle 274"/>
              <p:cNvSpPr>
                <a:spLocks noChangeArrowheads="1"/>
              </p:cNvSpPr>
              <p:nvPr/>
            </p:nvSpPr>
            <p:spPr bwMode="gray">
              <a:xfrm>
                <a:off x="7531865" y="1679299"/>
                <a:ext cx="156786" cy="132815"/>
              </a:xfrm>
              <a:prstGeom prst="rect">
                <a:avLst/>
              </a:prstGeom>
              <a:solidFill>
                <a:srgbClr val="D10811">
                  <a:alpha val="70195"/>
                </a:srgbClr>
              </a:solidFill>
              <a:ln w="9525">
                <a:noFill/>
                <a:miter lim="800000"/>
                <a:headEnd/>
                <a:tailEnd/>
              </a:ln>
            </p:spPr>
            <p:txBody>
              <a:bodyPr wrap="none" anchor="ctr"/>
              <a:lstStyle/>
              <a:p>
                <a:pPr algn="ctr"/>
                <a:endParaRPr lang="en-US" dirty="0">
                  <a:cs typeface="Arial" pitchFamily="34" charset="0"/>
                </a:endParaRPr>
              </a:p>
            </p:txBody>
          </p:sp>
          <p:sp>
            <p:nvSpPr>
              <p:cNvPr id="12346" name="Rectangle 279"/>
              <p:cNvSpPr>
                <a:spLocks noChangeArrowheads="1"/>
              </p:cNvSpPr>
              <p:nvPr/>
            </p:nvSpPr>
            <p:spPr bwMode="gray">
              <a:xfrm>
                <a:off x="6720173" y="1679299"/>
                <a:ext cx="156786" cy="132815"/>
              </a:xfrm>
              <a:prstGeom prst="rect">
                <a:avLst/>
              </a:prstGeom>
              <a:solidFill>
                <a:srgbClr val="D10811">
                  <a:alpha val="0"/>
                </a:srgbClr>
              </a:solidFill>
              <a:ln w="9525" algn="ctr">
                <a:noFill/>
                <a:miter lim="800000"/>
                <a:headEnd/>
                <a:tailEnd/>
              </a:ln>
            </p:spPr>
            <p:txBody>
              <a:bodyPr wrap="none" anchor="ctr"/>
              <a:lstStyle/>
              <a:p>
                <a:pPr algn="ctr"/>
                <a:endParaRPr lang="en-US" dirty="0">
                  <a:cs typeface="Arial" pitchFamily="34" charset="0"/>
                </a:endParaRPr>
              </a:p>
            </p:txBody>
          </p:sp>
          <p:sp>
            <p:nvSpPr>
              <p:cNvPr id="12347" name="Rectangle 283"/>
              <p:cNvSpPr>
                <a:spLocks noChangeArrowheads="1"/>
              </p:cNvSpPr>
              <p:nvPr/>
            </p:nvSpPr>
            <p:spPr bwMode="gray">
              <a:xfrm>
                <a:off x="6070166" y="1679299"/>
                <a:ext cx="156786" cy="132815"/>
              </a:xfrm>
              <a:prstGeom prst="rect">
                <a:avLst/>
              </a:prstGeom>
              <a:solidFill>
                <a:srgbClr val="D10811">
                  <a:alpha val="20000"/>
                </a:srgbClr>
              </a:solidFill>
              <a:ln w="9525">
                <a:noFill/>
                <a:miter lim="800000"/>
                <a:headEnd/>
                <a:tailEnd/>
              </a:ln>
            </p:spPr>
            <p:txBody>
              <a:bodyPr wrap="none" anchor="ctr"/>
              <a:lstStyle/>
              <a:p>
                <a:pPr algn="ctr"/>
                <a:endParaRPr lang="en-US" dirty="0">
                  <a:cs typeface="Arial" pitchFamily="34" charset="0"/>
                </a:endParaRPr>
              </a:p>
            </p:txBody>
          </p:sp>
          <p:sp>
            <p:nvSpPr>
              <p:cNvPr id="12348" name="Rectangle 284"/>
              <p:cNvSpPr>
                <a:spLocks noChangeArrowheads="1"/>
              </p:cNvSpPr>
              <p:nvPr/>
            </p:nvSpPr>
            <p:spPr bwMode="gray">
              <a:xfrm>
                <a:off x="5745163" y="1679299"/>
                <a:ext cx="156786" cy="132815"/>
              </a:xfrm>
              <a:prstGeom prst="rect">
                <a:avLst/>
              </a:prstGeom>
              <a:solidFill>
                <a:srgbClr val="D10811">
                  <a:alpha val="16862"/>
                </a:srgbClr>
              </a:solidFill>
              <a:ln w="9525">
                <a:noFill/>
                <a:miter lim="800000"/>
                <a:headEnd/>
                <a:tailEnd/>
              </a:ln>
            </p:spPr>
            <p:txBody>
              <a:bodyPr wrap="none" anchor="ctr"/>
              <a:lstStyle/>
              <a:p>
                <a:pPr algn="ctr"/>
                <a:endParaRPr lang="en-US" dirty="0">
                  <a:cs typeface="Arial" pitchFamily="34" charset="0"/>
                </a:endParaRPr>
              </a:p>
            </p:txBody>
          </p:sp>
          <p:sp>
            <p:nvSpPr>
              <p:cNvPr id="12349" name="Rectangle 293"/>
              <p:cNvSpPr>
                <a:spLocks noChangeArrowheads="1"/>
              </p:cNvSpPr>
              <p:nvPr/>
            </p:nvSpPr>
            <p:spPr bwMode="gray">
              <a:xfrm>
                <a:off x="8831879" y="1679299"/>
                <a:ext cx="156786" cy="132815"/>
              </a:xfrm>
              <a:prstGeom prst="rect">
                <a:avLst/>
              </a:prstGeom>
              <a:solidFill>
                <a:srgbClr val="D10811">
                  <a:alpha val="38039"/>
                </a:srgbClr>
              </a:solidFill>
              <a:ln w="9525">
                <a:noFill/>
                <a:miter lim="800000"/>
                <a:headEnd/>
                <a:tailEnd/>
              </a:ln>
            </p:spPr>
            <p:txBody>
              <a:bodyPr wrap="none" anchor="ctr"/>
              <a:lstStyle/>
              <a:p>
                <a:pPr algn="ctr"/>
                <a:endParaRPr lang="en-US" dirty="0">
                  <a:cs typeface="Arial" pitchFamily="34" charset="0"/>
                </a:endParaRPr>
              </a:p>
            </p:txBody>
          </p:sp>
          <p:sp>
            <p:nvSpPr>
              <p:cNvPr id="12350" name="Rectangle 294"/>
              <p:cNvSpPr>
                <a:spLocks noChangeArrowheads="1"/>
              </p:cNvSpPr>
              <p:nvPr/>
            </p:nvSpPr>
            <p:spPr bwMode="gray">
              <a:xfrm>
                <a:off x="8668561" y="1679299"/>
                <a:ext cx="156786" cy="132815"/>
              </a:xfrm>
              <a:prstGeom prst="rect">
                <a:avLst/>
              </a:prstGeom>
              <a:solidFill>
                <a:srgbClr val="D10811">
                  <a:alpha val="0"/>
                </a:srgbClr>
              </a:solidFill>
              <a:ln w="9525">
                <a:noFill/>
                <a:miter lim="800000"/>
                <a:headEnd/>
                <a:tailEnd/>
              </a:ln>
            </p:spPr>
            <p:txBody>
              <a:bodyPr wrap="none" anchor="ctr"/>
              <a:lstStyle/>
              <a:p>
                <a:pPr algn="ctr"/>
                <a:endParaRPr lang="en-US" dirty="0">
                  <a:cs typeface="Arial" pitchFamily="34" charset="0"/>
                </a:endParaRPr>
              </a:p>
            </p:txBody>
          </p:sp>
          <p:sp>
            <p:nvSpPr>
              <p:cNvPr id="12351" name="Rectangle 295"/>
              <p:cNvSpPr>
                <a:spLocks noChangeArrowheads="1"/>
              </p:cNvSpPr>
              <p:nvPr/>
            </p:nvSpPr>
            <p:spPr bwMode="gray">
              <a:xfrm>
                <a:off x="8506876" y="1679299"/>
                <a:ext cx="156786" cy="132815"/>
              </a:xfrm>
              <a:prstGeom prst="rect">
                <a:avLst/>
              </a:prstGeom>
              <a:solidFill>
                <a:srgbClr val="D10811">
                  <a:alpha val="79999"/>
                </a:srgbClr>
              </a:solidFill>
              <a:ln w="9525">
                <a:noFill/>
                <a:miter lim="800000"/>
                <a:headEnd/>
                <a:tailEnd/>
              </a:ln>
            </p:spPr>
            <p:txBody>
              <a:bodyPr wrap="none" anchor="ctr"/>
              <a:lstStyle/>
              <a:p>
                <a:pPr algn="ctr"/>
                <a:endParaRPr lang="en-US" dirty="0">
                  <a:cs typeface="Arial" pitchFamily="34" charset="0"/>
                </a:endParaRPr>
              </a:p>
            </p:txBody>
          </p:sp>
          <p:sp>
            <p:nvSpPr>
              <p:cNvPr id="12352" name="Rectangle 297"/>
              <p:cNvSpPr>
                <a:spLocks noChangeArrowheads="1"/>
              </p:cNvSpPr>
              <p:nvPr/>
            </p:nvSpPr>
            <p:spPr bwMode="gray">
              <a:xfrm>
                <a:off x="8181872" y="1679299"/>
                <a:ext cx="156786" cy="132815"/>
              </a:xfrm>
              <a:prstGeom prst="rect">
                <a:avLst/>
              </a:prstGeom>
              <a:solidFill>
                <a:srgbClr val="D10811">
                  <a:alpha val="70195"/>
                </a:srgbClr>
              </a:solidFill>
              <a:ln w="9525">
                <a:noFill/>
                <a:miter lim="800000"/>
                <a:headEnd/>
                <a:tailEnd/>
              </a:ln>
            </p:spPr>
            <p:txBody>
              <a:bodyPr wrap="none" anchor="ctr"/>
              <a:lstStyle/>
              <a:p>
                <a:pPr algn="ctr"/>
                <a:endParaRPr lang="en-US" dirty="0">
                  <a:cs typeface="Arial" pitchFamily="34" charset="0"/>
                </a:endParaRPr>
              </a:p>
            </p:txBody>
          </p:sp>
        </p:grpSp>
      </p:grpSp>
      <p:sp>
        <p:nvSpPr>
          <p:cNvPr id="280" name="AutoShape 58"/>
          <p:cNvSpPr>
            <a:spLocks noChangeArrowheads="1"/>
          </p:cNvSpPr>
          <p:nvPr/>
        </p:nvSpPr>
        <p:spPr bwMode="gray">
          <a:xfrm>
            <a:off x="3151647" y="1889892"/>
            <a:ext cx="5868988" cy="654139"/>
          </a:xfrm>
          <a:prstGeom prst="homePlate">
            <a:avLst>
              <a:gd name="adj" fmla="val 28203"/>
            </a:avLst>
          </a:prstGeom>
          <a:gradFill rotWithShape="1">
            <a:gsLst>
              <a:gs pos="0">
                <a:srgbClr val="454545"/>
              </a:gs>
              <a:gs pos="100000">
                <a:srgbClr val="969696"/>
              </a:gs>
            </a:gsLst>
            <a:lin ang="0" scaled="1"/>
          </a:gradFill>
          <a:ln w="50800" algn="ctr">
            <a:noFill/>
            <a:miter lim="800000"/>
            <a:headEnd/>
            <a:tailEnd/>
          </a:ln>
        </p:spPr>
        <p:txBody>
          <a:bodyPr wrap="none" anchor="ctr"/>
          <a:lstStyle/>
          <a:p>
            <a:r>
              <a:rPr lang="en-US" sz="1400" i="1" dirty="0">
                <a:solidFill>
                  <a:schemeClr val="bg1"/>
                </a:solidFill>
              </a:rPr>
              <a:t> </a:t>
            </a:r>
            <a:r>
              <a:rPr lang="en-US" sz="1400" i="1" dirty="0" smtClean="0">
                <a:solidFill>
                  <a:schemeClr val="bg1"/>
                </a:solidFill>
              </a:rPr>
              <a:t>         75%  of companies are supporting, planning  to, </a:t>
            </a:r>
          </a:p>
          <a:p>
            <a:r>
              <a:rPr lang="en-US" sz="1400" i="1" dirty="0">
                <a:solidFill>
                  <a:schemeClr val="bg1"/>
                </a:solidFill>
              </a:rPr>
              <a:t> </a:t>
            </a:r>
            <a:r>
              <a:rPr lang="en-US" sz="1400" i="1" dirty="0" smtClean="0">
                <a:solidFill>
                  <a:schemeClr val="bg1"/>
                </a:solidFill>
              </a:rPr>
              <a:t>         or evaluating supporting video conferencing on mobile devices.*</a:t>
            </a:r>
            <a:endParaRPr lang="en-US" sz="1400" i="1" dirty="0">
              <a:solidFill>
                <a:schemeClr val="bg1"/>
              </a:solidFill>
            </a:endParaRPr>
          </a:p>
          <a:p>
            <a:r>
              <a:rPr lang="en-US" sz="1400" i="1" dirty="0">
                <a:solidFill>
                  <a:schemeClr val="bg1"/>
                </a:solidFill>
              </a:rPr>
              <a:t> </a:t>
            </a:r>
            <a:r>
              <a:rPr lang="en-US" sz="1400" i="1" dirty="0" smtClean="0">
                <a:solidFill>
                  <a:schemeClr val="bg1"/>
                </a:solidFill>
              </a:rPr>
              <a:t>         Need </a:t>
            </a:r>
            <a:r>
              <a:rPr lang="en-US" sz="1400" i="1" dirty="0">
                <a:solidFill>
                  <a:schemeClr val="bg1"/>
                </a:solidFill>
              </a:rPr>
              <a:t>to be able to invite anyone into a </a:t>
            </a:r>
            <a:r>
              <a:rPr lang="en-US" sz="1400" i="1" dirty="0" smtClean="0">
                <a:solidFill>
                  <a:schemeClr val="bg1"/>
                </a:solidFill>
              </a:rPr>
              <a:t>conference.  </a:t>
            </a:r>
            <a:endParaRPr lang="en-US" sz="1100" i="1" dirty="0">
              <a:solidFill>
                <a:schemeClr val="bg1"/>
              </a:solidFill>
            </a:endParaRPr>
          </a:p>
        </p:txBody>
      </p:sp>
      <p:sp>
        <p:nvSpPr>
          <p:cNvPr id="289" name="AutoShape 58"/>
          <p:cNvSpPr>
            <a:spLocks noChangeArrowheads="1"/>
          </p:cNvSpPr>
          <p:nvPr/>
        </p:nvSpPr>
        <p:spPr bwMode="gray">
          <a:xfrm>
            <a:off x="3160711" y="2684281"/>
            <a:ext cx="5868988" cy="654139"/>
          </a:xfrm>
          <a:prstGeom prst="homePlate">
            <a:avLst>
              <a:gd name="adj" fmla="val 28203"/>
            </a:avLst>
          </a:prstGeom>
          <a:gradFill rotWithShape="1">
            <a:gsLst>
              <a:gs pos="0">
                <a:srgbClr val="454545"/>
              </a:gs>
              <a:gs pos="100000">
                <a:srgbClr val="969696"/>
              </a:gs>
            </a:gsLst>
            <a:lin ang="0" scaled="1"/>
          </a:gradFill>
          <a:ln w="50800" algn="ctr">
            <a:noFill/>
            <a:miter lim="800000"/>
            <a:headEnd/>
            <a:tailEnd/>
          </a:ln>
        </p:spPr>
        <p:txBody>
          <a:bodyPr wrap="none" anchor="ctr"/>
          <a:lstStyle/>
          <a:p>
            <a:pPr marL="457200" lvl="2"/>
            <a:r>
              <a:rPr lang="en-US" sz="1400" i="1" dirty="0">
                <a:solidFill>
                  <a:schemeClr val="bg1"/>
                </a:solidFill>
              </a:rPr>
              <a:t>1080p is the new HD</a:t>
            </a:r>
          </a:p>
          <a:p>
            <a:pPr marL="457200" lvl="2"/>
            <a:r>
              <a:rPr lang="en-US" sz="1400" i="1" dirty="0">
                <a:solidFill>
                  <a:schemeClr val="bg1"/>
                </a:solidFill>
              </a:rPr>
              <a:t>55% of all internet traffic is video – requires advanced QOS</a:t>
            </a:r>
          </a:p>
          <a:p>
            <a:pPr marL="457200" lvl="2"/>
            <a:r>
              <a:rPr lang="en-US" sz="1400" i="1" dirty="0">
                <a:solidFill>
                  <a:schemeClr val="bg1"/>
                </a:solidFill>
              </a:rPr>
              <a:t>Bandwidth utilization is more important than </a:t>
            </a:r>
            <a:r>
              <a:rPr lang="en-US" sz="1400" i="1" dirty="0" smtClean="0">
                <a:solidFill>
                  <a:schemeClr val="bg1"/>
                </a:solidFill>
              </a:rPr>
              <a:t>ever.</a:t>
            </a:r>
            <a:endParaRPr lang="en-US" sz="1400" i="1" dirty="0">
              <a:solidFill>
                <a:schemeClr val="bg1"/>
              </a:solidFill>
            </a:endParaRPr>
          </a:p>
        </p:txBody>
      </p:sp>
      <p:sp>
        <p:nvSpPr>
          <p:cNvPr id="290" name="AutoShape 58"/>
          <p:cNvSpPr>
            <a:spLocks noChangeArrowheads="1"/>
          </p:cNvSpPr>
          <p:nvPr/>
        </p:nvSpPr>
        <p:spPr bwMode="gray">
          <a:xfrm>
            <a:off x="3170236" y="3455806"/>
            <a:ext cx="5868988" cy="654139"/>
          </a:xfrm>
          <a:prstGeom prst="homePlate">
            <a:avLst>
              <a:gd name="adj" fmla="val 28203"/>
            </a:avLst>
          </a:prstGeom>
          <a:gradFill rotWithShape="1">
            <a:gsLst>
              <a:gs pos="0">
                <a:srgbClr val="454545"/>
              </a:gs>
              <a:gs pos="100000">
                <a:srgbClr val="969696"/>
              </a:gs>
            </a:gsLst>
            <a:lin ang="0" scaled="1"/>
          </a:gradFill>
          <a:ln w="50800" algn="ctr">
            <a:noFill/>
            <a:miter lim="800000"/>
            <a:headEnd/>
            <a:tailEnd/>
          </a:ln>
        </p:spPr>
        <p:txBody>
          <a:bodyPr wrap="none" anchor="ctr"/>
          <a:lstStyle/>
          <a:p>
            <a:pPr marL="457200" lvl="2"/>
            <a:r>
              <a:rPr lang="en-US" sz="1400" i="1" dirty="0">
                <a:solidFill>
                  <a:schemeClr val="bg1"/>
                </a:solidFill>
              </a:rPr>
              <a:t>Customers don’t want proprietary or closed systems</a:t>
            </a:r>
          </a:p>
          <a:p>
            <a:pPr marL="457200" lvl="2"/>
            <a:r>
              <a:rPr lang="en-US" sz="1400" i="1" dirty="0">
                <a:solidFill>
                  <a:schemeClr val="bg1"/>
                </a:solidFill>
              </a:rPr>
              <a:t>Platform interoperability is key part of decision process</a:t>
            </a:r>
          </a:p>
          <a:p>
            <a:pPr marL="457200" lvl="2"/>
            <a:r>
              <a:rPr lang="en-US" sz="1400" i="1" dirty="0">
                <a:solidFill>
                  <a:schemeClr val="bg1"/>
                </a:solidFill>
              </a:rPr>
              <a:t>Integration with Unified Communications essential </a:t>
            </a:r>
          </a:p>
        </p:txBody>
      </p:sp>
      <p:sp>
        <p:nvSpPr>
          <p:cNvPr id="291" name="AutoShape 58"/>
          <p:cNvSpPr>
            <a:spLocks noChangeArrowheads="1"/>
          </p:cNvSpPr>
          <p:nvPr/>
        </p:nvSpPr>
        <p:spPr bwMode="gray">
          <a:xfrm>
            <a:off x="3189286" y="4236856"/>
            <a:ext cx="5868988" cy="654139"/>
          </a:xfrm>
          <a:prstGeom prst="homePlate">
            <a:avLst>
              <a:gd name="adj" fmla="val 28203"/>
            </a:avLst>
          </a:prstGeom>
          <a:gradFill rotWithShape="1">
            <a:gsLst>
              <a:gs pos="0">
                <a:srgbClr val="454545"/>
              </a:gs>
              <a:gs pos="100000">
                <a:srgbClr val="969696"/>
              </a:gs>
            </a:gsLst>
            <a:lin ang="0" scaled="1"/>
          </a:gradFill>
          <a:ln w="50800" algn="ctr">
            <a:noFill/>
            <a:miter lim="800000"/>
            <a:headEnd/>
            <a:tailEnd/>
          </a:ln>
        </p:spPr>
        <p:txBody>
          <a:bodyPr wrap="none" anchor="ctr"/>
          <a:lstStyle/>
          <a:p>
            <a:pPr marL="457200" lvl="2"/>
            <a:r>
              <a:rPr lang="en-US" sz="1400" i="1" dirty="0">
                <a:solidFill>
                  <a:schemeClr val="bg1"/>
                </a:solidFill>
              </a:rPr>
              <a:t>Cost and complexity has historically slowed </a:t>
            </a:r>
            <a:r>
              <a:rPr lang="en-US" sz="1400" i="1" dirty="0" smtClean="0">
                <a:solidFill>
                  <a:schemeClr val="bg1"/>
                </a:solidFill>
              </a:rPr>
              <a:t>deployment.</a:t>
            </a:r>
            <a:endParaRPr lang="en-US" sz="1400" i="1" dirty="0">
              <a:solidFill>
                <a:schemeClr val="bg1"/>
              </a:solidFill>
            </a:endParaRPr>
          </a:p>
          <a:p>
            <a:pPr marL="457200" lvl="2"/>
            <a:r>
              <a:rPr lang="en-US" sz="1400" i="1" dirty="0">
                <a:solidFill>
                  <a:schemeClr val="bg1"/>
                </a:solidFill>
              </a:rPr>
              <a:t>SMB market requires a simple and affordable </a:t>
            </a:r>
            <a:r>
              <a:rPr lang="en-US" sz="1400" i="1" dirty="0" smtClean="0">
                <a:solidFill>
                  <a:schemeClr val="bg1"/>
                </a:solidFill>
              </a:rPr>
              <a:t>solution.</a:t>
            </a:r>
            <a:endParaRPr lang="en-US" sz="1400" i="1" dirty="0">
              <a:solidFill>
                <a:schemeClr val="bg1"/>
              </a:solidFill>
            </a:endParaRPr>
          </a:p>
        </p:txBody>
      </p:sp>
      <p:sp>
        <p:nvSpPr>
          <p:cNvPr id="292" name="AutoShape 58"/>
          <p:cNvSpPr>
            <a:spLocks noChangeArrowheads="1"/>
          </p:cNvSpPr>
          <p:nvPr/>
        </p:nvSpPr>
        <p:spPr bwMode="gray">
          <a:xfrm>
            <a:off x="3198811" y="5027431"/>
            <a:ext cx="5868988" cy="654139"/>
          </a:xfrm>
          <a:prstGeom prst="homePlate">
            <a:avLst>
              <a:gd name="adj" fmla="val 28203"/>
            </a:avLst>
          </a:prstGeom>
          <a:gradFill rotWithShape="1">
            <a:gsLst>
              <a:gs pos="0">
                <a:srgbClr val="454545"/>
              </a:gs>
              <a:gs pos="100000">
                <a:srgbClr val="969696"/>
              </a:gs>
            </a:gsLst>
            <a:lin ang="0" scaled="1"/>
          </a:gradFill>
          <a:ln w="50800" algn="ctr">
            <a:noFill/>
            <a:miter lim="800000"/>
            <a:headEnd/>
            <a:tailEnd/>
          </a:ln>
        </p:spPr>
        <p:txBody>
          <a:bodyPr wrap="none" anchor="ctr"/>
          <a:lstStyle/>
          <a:p>
            <a:pPr marL="457200" lvl="2"/>
            <a:r>
              <a:rPr lang="en-US" sz="1400" i="1" dirty="0">
                <a:solidFill>
                  <a:schemeClr val="bg1"/>
                </a:solidFill>
              </a:rPr>
              <a:t>System wide management for simple administration</a:t>
            </a:r>
          </a:p>
          <a:p>
            <a:pPr marL="457200" lvl="2"/>
            <a:r>
              <a:rPr lang="en-US" sz="1400" i="1" dirty="0">
                <a:solidFill>
                  <a:schemeClr val="bg1"/>
                </a:solidFill>
              </a:rPr>
              <a:t>Simple ad-hoc and scheduled conferencing </a:t>
            </a:r>
          </a:p>
        </p:txBody>
      </p:sp>
      <p:sp>
        <p:nvSpPr>
          <p:cNvPr id="281" name="AutoShape 58"/>
          <p:cNvSpPr>
            <a:spLocks noChangeArrowheads="1"/>
          </p:cNvSpPr>
          <p:nvPr/>
        </p:nvSpPr>
        <p:spPr bwMode="gray">
          <a:xfrm>
            <a:off x="0" y="1900130"/>
            <a:ext cx="3400425" cy="630434"/>
          </a:xfrm>
          <a:prstGeom prst="homePlate">
            <a:avLst>
              <a:gd name="adj" fmla="val 28195"/>
            </a:avLst>
          </a:prstGeom>
          <a:gradFill rotWithShape="1">
            <a:gsLst>
              <a:gs pos="0">
                <a:srgbClr val="454545"/>
              </a:gs>
              <a:gs pos="100000">
                <a:srgbClr val="969696"/>
              </a:gs>
            </a:gsLst>
            <a:lin ang="0" scaled="1"/>
          </a:gradFill>
          <a:ln w="50800" algn="ctr">
            <a:noFill/>
            <a:miter lim="800000"/>
            <a:headEnd/>
            <a:tailEnd/>
          </a:ln>
        </p:spPr>
        <p:txBody>
          <a:bodyPr wrap="none" anchor="ctr"/>
          <a:lstStyle/>
          <a:p>
            <a:r>
              <a:rPr lang="en-US" b="1" dirty="0">
                <a:solidFill>
                  <a:schemeClr val="bg1"/>
                </a:solidFill>
              </a:rPr>
              <a:t>Desktop / Mobility / BYOD</a:t>
            </a:r>
          </a:p>
        </p:txBody>
      </p:sp>
      <p:sp>
        <p:nvSpPr>
          <p:cNvPr id="275" name="AutoShape 58"/>
          <p:cNvSpPr>
            <a:spLocks noChangeArrowheads="1"/>
          </p:cNvSpPr>
          <p:nvPr/>
        </p:nvSpPr>
        <p:spPr bwMode="gray">
          <a:xfrm>
            <a:off x="9525" y="2690162"/>
            <a:ext cx="3400425" cy="630434"/>
          </a:xfrm>
          <a:prstGeom prst="homePlate">
            <a:avLst>
              <a:gd name="adj" fmla="val 28195"/>
            </a:avLst>
          </a:prstGeom>
          <a:gradFill rotWithShape="1">
            <a:gsLst>
              <a:gs pos="0">
                <a:srgbClr val="454545"/>
              </a:gs>
              <a:gs pos="100000">
                <a:srgbClr val="969696"/>
              </a:gs>
            </a:gsLst>
            <a:lin ang="0" scaled="1"/>
          </a:gradFill>
          <a:ln w="50800" algn="ctr">
            <a:noFill/>
            <a:miter lim="800000"/>
            <a:headEnd/>
            <a:tailEnd/>
          </a:ln>
        </p:spPr>
        <p:txBody>
          <a:bodyPr wrap="none" anchor="ctr"/>
          <a:lstStyle/>
          <a:p>
            <a:r>
              <a:rPr lang="en-US" b="1" dirty="0">
                <a:solidFill>
                  <a:schemeClr val="bg1"/>
                </a:solidFill>
              </a:rPr>
              <a:t>Uncompromised Quality</a:t>
            </a:r>
          </a:p>
        </p:txBody>
      </p:sp>
      <p:sp>
        <p:nvSpPr>
          <p:cNvPr id="279" name="AutoShape 58"/>
          <p:cNvSpPr>
            <a:spLocks noChangeArrowheads="1"/>
          </p:cNvSpPr>
          <p:nvPr/>
        </p:nvSpPr>
        <p:spPr bwMode="gray">
          <a:xfrm>
            <a:off x="-2" y="3480193"/>
            <a:ext cx="3400425" cy="630434"/>
          </a:xfrm>
          <a:prstGeom prst="homePlate">
            <a:avLst>
              <a:gd name="adj" fmla="val 28195"/>
            </a:avLst>
          </a:prstGeom>
          <a:gradFill rotWithShape="1">
            <a:gsLst>
              <a:gs pos="0">
                <a:srgbClr val="454545"/>
              </a:gs>
              <a:gs pos="100000">
                <a:srgbClr val="969696"/>
              </a:gs>
            </a:gsLst>
            <a:lin ang="0" scaled="1"/>
          </a:gradFill>
          <a:ln w="50800" algn="ctr">
            <a:noFill/>
            <a:miter lim="800000"/>
            <a:headEnd/>
            <a:tailEnd/>
          </a:ln>
        </p:spPr>
        <p:txBody>
          <a:bodyPr wrap="none" anchor="ctr"/>
          <a:lstStyle/>
          <a:p>
            <a:r>
              <a:rPr lang="en-US" b="1" dirty="0">
                <a:solidFill>
                  <a:schemeClr val="bg1"/>
                </a:solidFill>
              </a:rPr>
              <a:t>Open and Interoperable</a:t>
            </a:r>
          </a:p>
        </p:txBody>
      </p:sp>
      <p:sp>
        <p:nvSpPr>
          <p:cNvPr id="287" name="AutoShape 58"/>
          <p:cNvSpPr>
            <a:spLocks noChangeArrowheads="1"/>
          </p:cNvSpPr>
          <p:nvPr/>
        </p:nvSpPr>
        <p:spPr bwMode="gray">
          <a:xfrm>
            <a:off x="-1" y="4246520"/>
            <a:ext cx="3400425" cy="630434"/>
          </a:xfrm>
          <a:prstGeom prst="homePlate">
            <a:avLst>
              <a:gd name="adj" fmla="val 28195"/>
            </a:avLst>
          </a:prstGeom>
          <a:gradFill rotWithShape="1">
            <a:gsLst>
              <a:gs pos="0">
                <a:srgbClr val="454545"/>
              </a:gs>
              <a:gs pos="100000">
                <a:srgbClr val="969696"/>
              </a:gs>
            </a:gsLst>
            <a:lin ang="0" scaled="1"/>
          </a:gradFill>
          <a:ln w="50800" algn="ctr">
            <a:noFill/>
            <a:miter lim="800000"/>
            <a:headEnd/>
            <a:tailEnd/>
          </a:ln>
        </p:spPr>
        <p:txBody>
          <a:bodyPr wrap="none" anchor="ctr"/>
          <a:lstStyle/>
          <a:p>
            <a:r>
              <a:rPr lang="en-US" b="1" dirty="0">
                <a:solidFill>
                  <a:schemeClr val="bg1"/>
                </a:solidFill>
              </a:rPr>
              <a:t>Simple and Affordable</a:t>
            </a:r>
          </a:p>
        </p:txBody>
      </p:sp>
      <p:sp>
        <p:nvSpPr>
          <p:cNvPr id="288" name="AutoShape 58"/>
          <p:cNvSpPr>
            <a:spLocks noChangeArrowheads="1"/>
          </p:cNvSpPr>
          <p:nvPr/>
        </p:nvSpPr>
        <p:spPr bwMode="gray">
          <a:xfrm>
            <a:off x="9525" y="5036552"/>
            <a:ext cx="3400425" cy="630434"/>
          </a:xfrm>
          <a:prstGeom prst="homePlate">
            <a:avLst>
              <a:gd name="adj" fmla="val 28195"/>
            </a:avLst>
          </a:prstGeom>
          <a:gradFill rotWithShape="1">
            <a:gsLst>
              <a:gs pos="0">
                <a:srgbClr val="454545"/>
              </a:gs>
              <a:gs pos="100000">
                <a:srgbClr val="969696"/>
              </a:gs>
            </a:gsLst>
            <a:lin ang="0" scaled="1"/>
          </a:gradFill>
          <a:ln w="50800" algn="ctr">
            <a:noFill/>
            <a:miter lim="800000"/>
            <a:headEnd/>
            <a:tailEnd/>
          </a:ln>
        </p:spPr>
        <p:txBody>
          <a:bodyPr wrap="none" anchor="ctr"/>
          <a:lstStyle/>
          <a:p>
            <a:r>
              <a:rPr lang="en-US" b="1" dirty="0">
                <a:solidFill>
                  <a:schemeClr val="bg1"/>
                </a:solidFill>
              </a:rPr>
              <a:t>Manageable</a:t>
            </a:r>
          </a:p>
        </p:txBody>
      </p:sp>
      <p:sp>
        <p:nvSpPr>
          <p:cNvPr id="272" name="Rectangle 271"/>
          <p:cNvSpPr/>
          <p:nvPr/>
        </p:nvSpPr>
        <p:spPr>
          <a:xfrm>
            <a:off x="3973949" y="5930471"/>
            <a:ext cx="5105027" cy="276999"/>
          </a:xfrm>
          <a:prstGeom prst="rect">
            <a:avLst/>
          </a:prstGeom>
        </p:spPr>
        <p:txBody>
          <a:bodyPr wrap="square">
            <a:spAutoFit/>
          </a:bodyPr>
          <a:lstStyle/>
          <a:p>
            <a:r>
              <a:rPr lang="en-US" sz="1200" dirty="0" smtClean="0"/>
              <a:t>* </a:t>
            </a:r>
            <a:r>
              <a:rPr lang="en-US" sz="1100" dirty="0" smtClean="0"/>
              <a:t>Nemertes Research:  Pervasive Video Collaboration Benchmark Report  2013</a:t>
            </a:r>
            <a:endParaRPr lang="en-US" sz="1100" dirty="0"/>
          </a:p>
        </p:txBody>
      </p:sp>
    </p:spTree>
    <p:custDataLst>
      <p:tags r:id="rId1"/>
    </p:custDataLst>
    <p:extLst>
      <p:ext uri="{BB962C8B-B14F-4D97-AF65-F5344CB8AC3E}">
        <p14:creationId xmlns:p14="http://schemas.microsoft.com/office/powerpoint/2010/main" val="34607072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fade">
                                      <p:cBhvr>
                                        <p:cTn id="7" dur="2000"/>
                                        <p:tgtEl>
                                          <p:spTgt spid="28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5"/>
                                        </p:tgtEl>
                                        <p:attrNameLst>
                                          <p:attrName>style.visibility</p:attrName>
                                        </p:attrNameLst>
                                      </p:cBhvr>
                                      <p:to>
                                        <p:strVal val="visible"/>
                                      </p:to>
                                    </p:set>
                                    <p:animEffect transition="in" filter="fade">
                                      <p:cBhvr>
                                        <p:cTn id="10" dur="2000"/>
                                        <p:tgtEl>
                                          <p:spTgt spid="27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9"/>
                                        </p:tgtEl>
                                        <p:attrNameLst>
                                          <p:attrName>style.visibility</p:attrName>
                                        </p:attrNameLst>
                                      </p:cBhvr>
                                      <p:to>
                                        <p:strVal val="visible"/>
                                      </p:to>
                                    </p:set>
                                    <p:animEffect transition="in" filter="fade">
                                      <p:cBhvr>
                                        <p:cTn id="13" dur="2000"/>
                                        <p:tgtEl>
                                          <p:spTgt spid="27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7"/>
                                        </p:tgtEl>
                                        <p:attrNameLst>
                                          <p:attrName>style.visibility</p:attrName>
                                        </p:attrNameLst>
                                      </p:cBhvr>
                                      <p:to>
                                        <p:strVal val="visible"/>
                                      </p:to>
                                    </p:set>
                                    <p:animEffect transition="in" filter="fade">
                                      <p:cBhvr>
                                        <p:cTn id="16" dur="2000"/>
                                        <p:tgtEl>
                                          <p:spTgt spid="28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8"/>
                                        </p:tgtEl>
                                        <p:attrNameLst>
                                          <p:attrName>style.visibility</p:attrName>
                                        </p:attrNameLst>
                                      </p:cBhvr>
                                      <p:to>
                                        <p:strVal val="visible"/>
                                      </p:to>
                                    </p:set>
                                    <p:animEffect transition="in" filter="fade">
                                      <p:cBhvr>
                                        <p:cTn id="19" dur="2000"/>
                                        <p:tgtEl>
                                          <p:spTgt spid="28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80"/>
                                        </p:tgtEl>
                                        <p:attrNameLst>
                                          <p:attrName>style.visibility</p:attrName>
                                        </p:attrNameLst>
                                      </p:cBhvr>
                                      <p:to>
                                        <p:strVal val="visible"/>
                                      </p:to>
                                    </p:set>
                                    <p:animEffect transition="in" filter="fade">
                                      <p:cBhvr>
                                        <p:cTn id="23" dur="2000"/>
                                        <p:tgtEl>
                                          <p:spTgt spid="28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89"/>
                                        </p:tgtEl>
                                        <p:attrNameLst>
                                          <p:attrName>style.visibility</p:attrName>
                                        </p:attrNameLst>
                                      </p:cBhvr>
                                      <p:to>
                                        <p:strVal val="visible"/>
                                      </p:to>
                                    </p:set>
                                    <p:animEffect transition="in" filter="fade">
                                      <p:cBhvr>
                                        <p:cTn id="28" dur="2000"/>
                                        <p:tgtEl>
                                          <p:spTgt spid="28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90"/>
                                        </p:tgtEl>
                                        <p:attrNameLst>
                                          <p:attrName>style.visibility</p:attrName>
                                        </p:attrNameLst>
                                      </p:cBhvr>
                                      <p:to>
                                        <p:strVal val="visible"/>
                                      </p:to>
                                    </p:set>
                                    <p:animEffect transition="in" filter="fade">
                                      <p:cBhvr>
                                        <p:cTn id="33" dur="2000"/>
                                        <p:tgtEl>
                                          <p:spTgt spid="29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91"/>
                                        </p:tgtEl>
                                        <p:attrNameLst>
                                          <p:attrName>style.visibility</p:attrName>
                                        </p:attrNameLst>
                                      </p:cBhvr>
                                      <p:to>
                                        <p:strVal val="visible"/>
                                      </p:to>
                                    </p:set>
                                    <p:animEffect transition="in" filter="fade">
                                      <p:cBhvr>
                                        <p:cTn id="38" dur="2000"/>
                                        <p:tgtEl>
                                          <p:spTgt spid="29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92"/>
                                        </p:tgtEl>
                                        <p:attrNameLst>
                                          <p:attrName>style.visibility</p:attrName>
                                        </p:attrNameLst>
                                      </p:cBhvr>
                                      <p:to>
                                        <p:strVal val="visible"/>
                                      </p:to>
                                    </p:set>
                                    <p:animEffect transition="in" filter="fade">
                                      <p:cBhvr>
                                        <p:cTn id="43" dur="2000"/>
                                        <p:tgtEl>
                                          <p:spTgt spid="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0" animBg="1"/>
      <p:bldP spid="289" grpId="0" animBg="1"/>
      <p:bldP spid="290" grpId="0" animBg="1"/>
      <p:bldP spid="291" grpId="0" animBg="1"/>
      <p:bldP spid="292" grpId="0" animBg="1"/>
      <p:bldP spid="281" grpId="0" animBg="1"/>
      <p:bldP spid="275" grpId="0" animBg="1"/>
      <p:bldP spid="279" grpId="0" animBg="1"/>
      <p:bldP spid="287" grpId="0" animBg="1"/>
      <p:bldP spid="28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96" y="-104492"/>
            <a:ext cx="9143245" cy="6857434"/>
          </a:xfrm>
          <a:prstGeom prst="rect">
            <a:avLst/>
          </a:prstGeom>
          <a:effectLst>
            <a:outerShdw blurRad="50800" dist="38100" dir="2700000" algn="tl" rotWithShape="0">
              <a:prstClr val="black">
                <a:alpha val="40000"/>
              </a:prstClr>
            </a:outerShdw>
          </a:effectLst>
        </p:spPr>
      </p:pic>
      <p:grpSp>
        <p:nvGrpSpPr>
          <p:cNvPr id="2" name="Group 44"/>
          <p:cNvGrpSpPr/>
          <p:nvPr/>
        </p:nvGrpSpPr>
        <p:grpSpPr>
          <a:xfrm>
            <a:off x="3088505" y="5234447"/>
            <a:ext cx="1143000" cy="1215031"/>
            <a:chOff x="1714500" y="5139690"/>
            <a:chExt cx="1143000" cy="1215031"/>
          </a:xfrm>
        </p:grpSpPr>
        <p:pic>
          <p:nvPicPr>
            <p:cNvPr id="3" name="Picture 2" descr="alcatelLogo.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14500" y="5957155"/>
              <a:ext cx="1143000" cy="397566"/>
            </a:xfrm>
            <a:prstGeom prst="rect">
              <a:avLst/>
            </a:prstGeom>
          </p:spPr>
        </p:pic>
        <p:pic>
          <p:nvPicPr>
            <p:cNvPr id="4" name="Picture 3" descr="alcatel.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33576" y="5139690"/>
              <a:ext cx="734146" cy="746760"/>
            </a:xfrm>
            <a:prstGeom prst="rect">
              <a:avLst/>
            </a:prstGeom>
          </p:spPr>
        </p:pic>
      </p:grpSp>
      <p:grpSp>
        <p:nvGrpSpPr>
          <p:cNvPr id="5" name="Group 47"/>
          <p:cNvGrpSpPr/>
          <p:nvPr/>
        </p:nvGrpSpPr>
        <p:grpSpPr>
          <a:xfrm>
            <a:off x="4391075" y="4621607"/>
            <a:ext cx="818665" cy="1381838"/>
            <a:chOff x="3286125" y="5351145"/>
            <a:chExt cx="658526" cy="1111537"/>
          </a:xfrm>
        </p:grpSpPr>
        <p:pic>
          <p:nvPicPr>
            <p:cNvPr id="6" name="Picture 5" descr="ibmLogo.gi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86125" y="6217920"/>
              <a:ext cx="658526" cy="244762"/>
            </a:xfrm>
            <a:prstGeom prst="rect">
              <a:avLst/>
            </a:prstGeom>
          </p:spPr>
        </p:pic>
        <p:pic>
          <p:nvPicPr>
            <p:cNvPr id="7" name="Picture 6" descr="ibm.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24613" y="5351145"/>
              <a:ext cx="537054" cy="754380"/>
            </a:xfrm>
            <a:prstGeom prst="rect">
              <a:avLst/>
            </a:prstGeom>
          </p:spPr>
        </p:pic>
      </p:grpSp>
      <p:grpSp>
        <p:nvGrpSpPr>
          <p:cNvPr id="11" name="Group 63"/>
          <p:cNvGrpSpPr/>
          <p:nvPr/>
        </p:nvGrpSpPr>
        <p:grpSpPr>
          <a:xfrm>
            <a:off x="1728650" y="4876293"/>
            <a:ext cx="1072206" cy="1300585"/>
            <a:chOff x="561975" y="4838700"/>
            <a:chExt cx="1072206" cy="1300585"/>
          </a:xfrm>
        </p:grpSpPr>
        <p:pic>
          <p:nvPicPr>
            <p:cNvPr id="12" name="Picture 11" descr="cisco.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1975" y="4838700"/>
              <a:ext cx="1072206" cy="746760"/>
            </a:xfrm>
            <a:prstGeom prst="rect">
              <a:avLst/>
            </a:prstGeom>
          </p:spPr>
        </p:pic>
        <p:pic>
          <p:nvPicPr>
            <p:cNvPr id="13" name="Picture 12" descr="ciscoLogo.gif"/>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66774" y="5860086"/>
              <a:ext cx="527860" cy="279199"/>
            </a:xfrm>
            <a:prstGeom prst="rect">
              <a:avLst/>
            </a:prstGeom>
            <a:noFill/>
            <a:ln>
              <a:noFill/>
            </a:ln>
          </p:spPr>
        </p:pic>
      </p:grpSp>
      <p:grpSp>
        <p:nvGrpSpPr>
          <p:cNvPr id="14" name="Group 40"/>
          <p:cNvGrpSpPr/>
          <p:nvPr/>
        </p:nvGrpSpPr>
        <p:grpSpPr>
          <a:xfrm>
            <a:off x="187530" y="3926673"/>
            <a:ext cx="2185387" cy="1387836"/>
            <a:chOff x="317399" y="2422164"/>
            <a:chExt cx="2185387" cy="1387836"/>
          </a:xfrm>
        </p:grpSpPr>
        <p:pic>
          <p:nvPicPr>
            <p:cNvPr id="15" name="Picture 14" descr="PBX.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991799" y="2534501"/>
              <a:ext cx="356229" cy="533400"/>
            </a:xfrm>
            <a:prstGeom prst="rect">
              <a:avLst/>
            </a:prstGeom>
          </p:spPr>
        </p:pic>
        <p:pic>
          <p:nvPicPr>
            <p:cNvPr id="16" name="Picture 15" descr="ipPhone.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230538" y="2422164"/>
              <a:ext cx="472881" cy="299170"/>
            </a:xfrm>
            <a:prstGeom prst="rect">
              <a:avLst/>
            </a:prstGeom>
          </p:spPr>
        </p:pic>
        <p:pic>
          <p:nvPicPr>
            <p:cNvPr id="17" name="Picture 16" descr="ipPhone.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54748" y="2870985"/>
              <a:ext cx="520686" cy="329414"/>
            </a:xfrm>
            <a:prstGeom prst="rect">
              <a:avLst/>
            </a:prstGeom>
          </p:spPr>
        </p:pic>
        <p:pic>
          <p:nvPicPr>
            <p:cNvPr id="18" name="Picture 17" descr="ipPhone.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36506" y="3352800"/>
              <a:ext cx="641131" cy="405614"/>
            </a:xfrm>
            <a:prstGeom prst="rect">
              <a:avLst/>
            </a:prstGeom>
          </p:spPr>
        </p:pic>
        <p:sp>
          <p:nvSpPr>
            <p:cNvPr id="19" name="Rounded Rectangle 18"/>
            <p:cNvSpPr/>
            <p:nvPr/>
          </p:nvSpPr>
          <p:spPr>
            <a:xfrm>
              <a:off x="820387" y="3590925"/>
              <a:ext cx="481013" cy="219075"/>
            </a:xfrm>
            <a:prstGeom prst="roundRect">
              <a:avLst/>
            </a:prstGeom>
            <a:solidFill>
              <a:schemeClr val="bg1">
                <a:alpha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defTabSz="914400">
                <a:spcBef>
                  <a:spcPct val="20000"/>
                </a:spcBef>
              </a:pPr>
              <a:r>
                <a:rPr lang="en-US" sz="900" b="1" dirty="0" smtClean="0">
                  <a:solidFill>
                    <a:prstClr val="black"/>
                  </a:solidFill>
                </a:rPr>
                <a:t>VoIP</a:t>
              </a:r>
            </a:p>
          </p:txBody>
        </p:sp>
        <p:sp>
          <p:nvSpPr>
            <p:cNvPr id="20" name="Rounded Rectangle 19"/>
            <p:cNvSpPr/>
            <p:nvPr/>
          </p:nvSpPr>
          <p:spPr>
            <a:xfrm>
              <a:off x="317399" y="3035692"/>
              <a:ext cx="481013" cy="219075"/>
            </a:xfrm>
            <a:prstGeom prst="roundRect">
              <a:avLst/>
            </a:prstGeom>
            <a:solidFill>
              <a:schemeClr val="bg1">
                <a:alpha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defTabSz="914400">
                <a:spcBef>
                  <a:spcPct val="20000"/>
                </a:spcBef>
              </a:pPr>
              <a:r>
                <a:rPr lang="en-US" sz="900" b="1" dirty="0" smtClean="0">
                  <a:solidFill>
                    <a:prstClr val="black"/>
                  </a:solidFill>
                </a:rPr>
                <a:t>VoIP</a:t>
              </a:r>
            </a:p>
          </p:txBody>
        </p:sp>
        <p:sp>
          <p:nvSpPr>
            <p:cNvPr id="21" name="Rounded Rectangle 20"/>
            <p:cNvSpPr/>
            <p:nvPr/>
          </p:nvSpPr>
          <p:spPr>
            <a:xfrm>
              <a:off x="876059" y="2503932"/>
              <a:ext cx="481013" cy="219075"/>
            </a:xfrm>
            <a:prstGeom prst="roundRect">
              <a:avLst/>
            </a:prstGeom>
            <a:solidFill>
              <a:schemeClr val="bg1">
                <a:alpha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defTabSz="914400">
                <a:spcBef>
                  <a:spcPct val="20000"/>
                </a:spcBef>
              </a:pPr>
              <a:r>
                <a:rPr lang="en-US" sz="900" b="1" dirty="0" smtClean="0">
                  <a:solidFill>
                    <a:prstClr val="black"/>
                  </a:solidFill>
                </a:rPr>
                <a:t>VoIP</a:t>
              </a:r>
            </a:p>
          </p:txBody>
        </p:sp>
        <p:sp>
          <p:nvSpPr>
            <p:cNvPr id="22" name="Rounded Rectangle 21"/>
            <p:cNvSpPr/>
            <p:nvPr/>
          </p:nvSpPr>
          <p:spPr>
            <a:xfrm>
              <a:off x="1816986" y="2988692"/>
              <a:ext cx="685800" cy="228599"/>
            </a:xfrm>
            <a:prstGeom prst="roundRect">
              <a:avLst/>
            </a:prstGeom>
            <a:solidFill>
              <a:schemeClr val="bg1">
                <a:alpha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defTabSz="914400">
                <a:spcBef>
                  <a:spcPct val="20000"/>
                </a:spcBef>
              </a:pPr>
              <a:r>
                <a:rPr lang="en-US" sz="900" b="1" dirty="0" smtClean="0">
                  <a:solidFill>
                    <a:prstClr val="black"/>
                  </a:solidFill>
                </a:rPr>
                <a:t>SIP PBX</a:t>
              </a:r>
            </a:p>
          </p:txBody>
        </p:sp>
      </p:grpSp>
      <p:grpSp>
        <p:nvGrpSpPr>
          <p:cNvPr id="23" name="Group 44"/>
          <p:cNvGrpSpPr/>
          <p:nvPr/>
        </p:nvGrpSpPr>
        <p:grpSpPr>
          <a:xfrm>
            <a:off x="5406829" y="1266880"/>
            <a:ext cx="1379544" cy="777775"/>
            <a:chOff x="4868856" y="1362075"/>
            <a:chExt cx="1379544" cy="777775"/>
          </a:xfrm>
        </p:grpSpPr>
        <p:pic>
          <p:nvPicPr>
            <p:cNvPr id="24" name="Picture 23" descr="systemRoom.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543550" y="1362075"/>
              <a:ext cx="704850" cy="663475"/>
            </a:xfrm>
            <a:prstGeom prst="rect">
              <a:avLst/>
            </a:prstGeom>
          </p:spPr>
        </p:pic>
        <p:sp>
          <p:nvSpPr>
            <p:cNvPr id="25" name="Rounded Rectangle 24"/>
            <p:cNvSpPr/>
            <p:nvPr/>
          </p:nvSpPr>
          <p:spPr>
            <a:xfrm>
              <a:off x="4868856" y="1911250"/>
              <a:ext cx="1066800" cy="228600"/>
            </a:xfrm>
            <a:prstGeom prst="roundRect">
              <a:avLst/>
            </a:prstGeom>
            <a:solidFill>
              <a:schemeClr val="bg1">
                <a:alpha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defTabSz="914400">
                <a:spcBef>
                  <a:spcPct val="20000"/>
                </a:spcBef>
              </a:pPr>
              <a:r>
                <a:rPr lang="en-US" sz="1000" b="1" dirty="0" smtClean="0">
                  <a:solidFill>
                    <a:prstClr val="black"/>
                  </a:solidFill>
                </a:rPr>
                <a:t>Room System</a:t>
              </a:r>
            </a:p>
          </p:txBody>
        </p:sp>
      </p:grpSp>
      <p:grpSp>
        <p:nvGrpSpPr>
          <p:cNvPr id="26" name="Group 47"/>
          <p:cNvGrpSpPr/>
          <p:nvPr/>
        </p:nvGrpSpPr>
        <p:grpSpPr>
          <a:xfrm>
            <a:off x="6868109" y="2959169"/>
            <a:ext cx="1898063" cy="1103667"/>
            <a:chOff x="6843529" y="2338542"/>
            <a:chExt cx="1708222" cy="993280"/>
          </a:xfrm>
        </p:grpSpPr>
        <p:pic>
          <p:nvPicPr>
            <p:cNvPr id="27" name="Picture 26" descr="telepresence.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485911" y="2338542"/>
              <a:ext cx="1065840" cy="904150"/>
            </a:xfrm>
            <a:prstGeom prst="rect">
              <a:avLst/>
            </a:prstGeom>
          </p:spPr>
        </p:pic>
        <p:sp>
          <p:nvSpPr>
            <p:cNvPr id="28" name="Rounded Rectangle 27"/>
            <p:cNvSpPr/>
            <p:nvPr/>
          </p:nvSpPr>
          <p:spPr>
            <a:xfrm>
              <a:off x="6843529" y="3103222"/>
              <a:ext cx="1066800" cy="228600"/>
            </a:xfrm>
            <a:prstGeom prst="roundRect">
              <a:avLst/>
            </a:prstGeom>
            <a:solidFill>
              <a:schemeClr val="bg1">
                <a:alpha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defTabSz="914400" rtl="1">
                <a:spcBef>
                  <a:spcPct val="20000"/>
                </a:spcBef>
              </a:pPr>
              <a:r>
                <a:rPr lang="en-US" sz="1000" b="1" dirty="0" smtClean="0">
                  <a:solidFill>
                    <a:prstClr val="black"/>
                  </a:solidFill>
                </a:rPr>
                <a:t>Telepresence</a:t>
              </a:r>
            </a:p>
          </p:txBody>
        </p:sp>
      </p:grpSp>
      <p:grpSp>
        <p:nvGrpSpPr>
          <p:cNvPr id="29" name="Group 28"/>
          <p:cNvGrpSpPr/>
          <p:nvPr/>
        </p:nvGrpSpPr>
        <p:grpSpPr>
          <a:xfrm>
            <a:off x="5325088" y="4621607"/>
            <a:ext cx="1249479" cy="1709944"/>
            <a:chOff x="141630" y="4614656"/>
            <a:chExt cx="1249479" cy="1709944"/>
          </a:xfrm>
        </p:grpSpPr>
        <p:pic>
          <p:nvPicPr>
            <p:cNvPr id="30" name="Picture 2" descr="http://blogs.technet.com/cfs-filesystemfile.ashx/__key/communityserver-blogs-components-weblogfiles/00-00-00-81-45-metablogapi/3441.Lync_5F00_5DCF88EA.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41630" y="5584490"/>
              <a:ext cx="1249479" cy="74011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ttp://www.neowin.net/images/galleries/651/lync5.jp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448738" y="4614656"/>
              <a:ext cx="654462" cy="1047777"/>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Picture 2"/>
          <p:cNvPicPr>
            <a:picLocks noChangeAspect="1" noChangeArrowheads="1"/>
          </p:cNvPicPr>
          <p:nvPr/>
        </p:nvPicPr>
        <p:blipFill>
          <a:blip r:embed="rId18" cstate="email">
            <a:extLst>
              <a:ext uri="{BEBA8EAE-BF5A-486C-A8C5-ECC9F3942E4B}">
                <a14:imgProps xmlns:a14="http://schemas.microsoft.com/office/drawing/2010/main">
                  <a14:imgLayer r:embed="rId19">
                    <a14:imgEffect>
                      <a14:backgroundRemoval t="0" b="100000" l="0" r="88506"/>
                    </a14:imgEffect>
                  </a14:imgLayer>
                </a14:imgProps>
              </a:ext>
              <a:ext uri="{28A0092B-C50C-407E-A947-70E740481C1C}">
                <a14:useLocalDpi xmlns:a14="http://schemas.microsoft.com/office/drawing/2010/main"/>
              </a:ext>
            </a:extLst>
          </a:blip>
          <a:srcRect/>
          <a:stretch>
            <a:fillRect/>
          </a:stretch>
        </p:blipFill>
        <p:spPr bwMode="auto">
          <a:xfrm>
            <a:off x="7025191" y="2097001"/>
            <a:ext cx="431556" cy="66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Rounded Rectangle 38"/>
          <p:cNvSpPr/>
          <p:nvPr/>
        </p:nvSpPr>
        <p:spPr>
          <a:xfrm>
            <a:off x="6463747" y="2646776"/>
            <a:ext cx="1144221" cy="221450"/>
          </a:xfrm>
          <a:prstGeom prst="roundRect">
            <a:avLst/>
          </a:prstGeom>
          <a:solidFill>
            <a:schemeClr val="bg1">
              <a:alpha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defTabSz="914400" rtl="1">
              <a:spcBef>
                <a:spcPct val="20000"/>
              </a:spcBef>
            </a:pPr>
            <a:r>
              <a:rPr lang="en-US" sz="1000" b="1" dirty="0" smtClean="0">
                <a:solidFill>
                  <a:prstClr val="black"/>
                </a:solidFill>
              </a:rPr>
              <a:t>SCOPIA Mobile</a:t>
            </a:r>
          </a:p>
        </p:txBody>
      </p:sp>
      <p:grpSp>
        <p:nvGrpSpPr>
          <p:cNvPr id="41" name="Group 40"/>
          <p:cNvGrpSpPr/>
          <p:nvPr/>
        </p:nvGrpSpPr>
        <p:grpSpPr>
          <a:xfrm>
            <a:off x="2883586" y="1194481"/>
            <a:ext cx="1310026" cy="1452295"/>
            <a:chOff x="2570298" y="1607926"/>
            <a:chExt cx="1310026" cy="1452295"/>
          </a:xfrm>
        </p:grpSpPr>
        <p:pic>
          <p:nvPicPr>
            <p:cNvPr id="42" name="Picture 41"/>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570298" y="1607926"/>
              <a:ext cx="1310026" cy="1452295"/>
            </a:xfrm>
            <a:prstGeom prst="rect">
              <a:avLst/>
            </a:prstGeom>
          </p:spPr>
        </p:pic>
        <p:sp>
          <p:nvSpPr>
            <p:cNvPr id="43" name="Rounded Rectangle 42"/>
            <p:cNvSpPr/>
            <p:nvPr/>
          </p:nvSpPr>
          <p:spPr>
            <a:xfrm>
              <a:off x="2628661" y="2559748"/>
              <a:ext cx="1193300" cy="219075"/>
            </a:xfrm>
            <a:prstGeom prst="roundRect">
              <a:avLst/>
            </a:prstGeom>
            <a:solidFill>
              <a:schemeClr val="bg1">
                <a:alpha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defTabSz="914400" rtl="1">
                <a:spcBef>
                  <a:spcPct val="20000"/>
                </a:spcBef>
              </a:pPr>
              <a:r>
                <a:rPr lang="en-US" sz="1100" b="1" dirty="0" smtClean="0">
                  <a:solidFill>
                    <a:prstClr val="black"/>
                  </a:solidFill>
                </a:rPr>
                <a:t>Flare / ADVD</a:t>
              </a:r>
            </a:p>
          </p:txBody>
        </p:sp>
      </p:grpSp>
      <p:grpSp>
        <p:nvGrpSpPr>
          <p:cNvPr id="44" name="Group 41"/>
          <p:cNvGrpSpPr/>
          <p:nvPr/>
        </p:nvGrpSpPr>
        <p:grpSpPr>
          <a:xfrm>
            <a:off x="1337110" y="2901859"/>
            <a:ext cx="587120" cy="641441"/>
            <a:chOff x="2667000" y="1406434"/>
            <a:chExt cx="587120" cy="641441"/>
          </a:xfrm>
        </p:grpSpPr>
        <p:pic>
          <p:nvPicPr>
            <p:cNvPr id="45" name="Picture 44" descr="3G.png"/>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3009888" y="1406434"/>
              <a:ext cx="244232" cy="575027"/>
            </a:xfrm>
            <a:prstGeom prst="rect">
              <a:avLst/>
            </a:prstGeom>
          </p:spPr>
        </p:pic>
        <p:sp>
          <p:nvSpPr>
            <p:cNvPr id="46" name="Rounded Rectangle 45"/>
            <p:cNvSpPr/>
            <p:nvPr/>
          </p:nvSpPr>
          <p:spPr>
            <a:xfrm>
              <a:off x="2667000" y="1828800"/>
              <a:ext cx="481013" cy="219075"/>
            </a:xfrm>
            <a:prstGeom prst="roundRect">
              <a:avLst/>
            </a:prstGeom>
            <a:solidFill>
              <a:schemeClr val="bg1">
                <a:alpha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defTabSz="914400" rtl="1">
                <a:spcBef>
                  <a:spcPct val="20000"/>
                </a:spcBef>
              </a:pPr>
              <a:r>
                <a:rPr lang="en-US" sz="1100" b="1" dirty="0" smtClean="0">
                  <a:solidFill>
                    <a:prstClr val="black"/>
                  </a:solidFill>
                </a:rPr>
                <a:t>3G</a:t>
              </a:r>
            </a:p>
          </p:txBody>
        </p:sp>
      </p:grpSp>
      <p:grpSp>
        <p:nvGrpSpPr>
          <p:cNvPr id="47" name="Group 46"/>
          <p:cNvGrpSpPr/>
          <p:nvPr/>
        </p:nvGrpSpPr>
        <p:grpSpPr>
          <a:xfrm>
            <a:off x="442019" y="1460975"/>
            <a:ext cx="2119290" cy="1322199"/>
            <a:chOff x="921356" y="2279055"/>
            <a:chExt cx="2119290" cy="1322199"/>
          </a:xfrm>
        </p:grpSpPr>
        <p:pic>
          <p:nvPicPr>
            <p:cNvPr id="48" name="Picture 2" descr="V:\DotanH\Office\Yaniv_Levi\one-x.png"/>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921356" y="2279055"/>
              <a:ext cx="2119290" cy="1322199"/>
            </a:xfrm>
            <a:prstGeom prst="rect">
              <a:avLst/>
            </a:prstGeom>
            <a:noFill/>
            <a:extLst>
              <a:ext uri="{909E8E84-426E-40DD-AFC4-6F175D3DCCD1}">
                <a14:hiddenFill xmlns:a14="http://schemas.microsoft.com/office/drawing/2010/main">
                  <a:solidFill>
                    <a:srgbClr val="FFFFFF"/>
                  </a:solidFill>
                </a14:hiddenFill>
              </a:ext>
            </a:extLst>
          </p:spPr>
        </p:pic>
        <p:sp>
          <p:nvSpPr>
            <p:cNvPr id="49" name="Rounded Rectangle 48"/>
            <p:cNvSpPr/>
            <p:nvPr/>
          </p:nvSpPr>
          <p:spPr>
            <a:xfrm>
              <a:off x="1682172" y="3286156"/>
              <a:ext cx="738043" cy="224763"/>
            </a:xfrm>
            <a:prstGeom prst="roundRect">
              <a:avLst/>
            </a:prstGeom>
            <a:solidFill>
              <a:schemeClr val="bg1">
                <a:alpha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defTabSz="914400" rtl="1">
                <a:spcBef>
                  <a:spcPct val="20000"/>
                </a:spcBef>
              </a:pPr>
              <a:r>
                <a:rPr lang="en-US" sz="1100" b="1" dirty="0" smtClean="0">
                  <a:solidFill>
                    <a:prstClr val="black"/>
                  </a:solidFill>
                </a:rPr>
                <a:t>ONE-X</a:t>
              </a:r>
            </a:p>
          </p:txBody>
        </p:sp>
      </p:grpSp>
      <p:grpSp>
        <p:nvGrpSpPr>
          <p:cNvPr id="51" name="Group 50"/>
          <p:cNvGrpSpPr/>
          <p:nvPr/>
        </p:nvGrpSpPr>
        <p:grpSpPr>
          <a:xfrm>
            <a:off x="4352695" y="1954599"/>
            <a:ext cx="1332664" cy="765895"/>
            <a:chOff x="4352695" y="2231057"/>
            <a:chExt cx="1332664" cy="765895"/>
          </a:xfrm>
        </p:grpSpPr>
        <p:pic>
          <p:nvPicPr>
            <p:cNvPr id="52" name="Picture 4"/>
            <p:cNvPicPr>
              <a:picLocks noChangeAspect="1" noChangeArrowheads="1"/>
            </p:cNvPicPr>
            <p:nvPr/>
          </p:nvPicPr>
          <p:blipFill>
            <a:blip r:embed="rId23" cstate="print">
              <a:extLst>
                <a:ext uri="{28A0092B-C50C-407E-A947-70E740481C1C}">
                  <a14:useLocalDpi xmlns:a14="http://schemas.microsoft.com/office/drawing/2010/main" val="0"/>
                </a:ext>
              </a:extLst>
            </a:blip>
            <a:stretch>
              <a:fillRect/>
            </a:stretch>
          </p:blipFill>
          <p:spPr bwMode="auto">
            <a:xfrm>
              <a:off x="4352695" y="2231057"/>
              <a:ext cx="1332664" cy="651006"/>
            </a:xfrm>
            <a:prstGeom prst="rect">
              <a:avLst/>
            </a:prstGeom>
            <a:noFill/>
            <a:extLst>
              <a:ext uri="{909E8E84-426E-40DD-AFC4-6F175D3DCCD1}">
                <a14:hiddenFill xmlns:a14="http://schemas.microsoft.com/office/drawing/2010/main">
                  <a:solidFill>
                    <a:srgbClr val="FFFFFF"/>
                  </a:solidFill>
                </a14:hiddenFill>
              </a:ext>
            </a:extLst>
          </p:spPr>
        </p:pic>
        <p:sp>
          <p:nvSpPr>
            <p:cNvPr id="53" name="Rounded Rectangle 52"/>
            <p:cNvSpPr/>
            <p:nvPr/>
          </p:nvSpPr>
          <p:spPr>
            <a:xfrm>
              <a:off x="4597896" y="2760652"/>
              <a:ext cx="910208" cy="236300"/>
            </a:xfrm>
            <a:prstGeom prst="roundRect">
              <a:avLst/>
            </a:prstGeom>
            <a:solidFill>
              <a:schemeClr val="bg1">
                <a:alpha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defTabSz="914400">
                <a:spcBef>
                  <a:spcPct val="20000"/>
                </a:spcBef>
              </a:pPr>
              <a:r>
                <a:rPr lang="en-US" sz="1100" b="1" dirty="0" smtClean="0">
                  <a:solidFill>
                    <a:prstClr val="black"/>
                  </a:solidFill>
                </a:rPr>
                <a:t>XT Series</a:t>
              </a:r>
            </a:p>
          </p:txBody>
        </p:sp>
      </p:grpSp>
      <p:sp>
        <p:nvSpPr>
          <p:cNvPr id="56" name="Title 2"/>
          <p:cNvSpPr txBox="1">
            <a:spLocks/>
          </p:cNvSpPr>
          <p:nvPr/>
        </p:nvSpPr>
        <p:spPr>
          <a:xfrm>
            <a:off x="452479" y="455981"/>
            <a:ext cx="8229600" cy="838200"/>
          </a:xfrm>
          <a:prstGeom prst="rect">
            <a:avLst/>
          </a:prstGeom>
        </p:spPr>
        <p:txBody>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dirty="0" smtClean="0"/>
              <a:t>Radvision Connects the </a:t>
            </a:r>
            <a:r>
              <a:rPr lang="en-US" dirty="0"/>
              <a:t>World of Video</a:t>
            </a:r>
          </a:p>
        </p:txBody>
      </p:sp>
      <p:grpSp>
        <p:nvGrpSpPr>
          <p:cNvPr id="59" name="Group 58"/>
          <p:cNvGrpSpPr/>
          <p:nvPr/>
        </p:nvGrpSpPr>
        <p:grpSpPr>
          <a:xfrm>
            <a:off x="6407688" y="4341299"/>
            <a:ext cx="978721" cy="848696"/>
            <a:chOff x="6407688" y="4341299"/>
            <a:chExt cx="978721" cy="848696"/>
          </a:xfrm>
        </p:grpSpPr>
        <p:pic>
          <p:nvPicPr>
            <p:cNvPr id="10" name="Picture 9" descr="scopia.png"/>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6440852" y="4341299"/>
              <a:ext cx="840886" cy="496192"/>
            </a:xfrm>
            <a:prstGeom prst="rect">
              <a:avLst/>
            </a:prstGeom>
          </p:spPr>
        </p:pic>
        <p:pic>
          <p:nvPicPr>
            <p:cNvPr id="60" name="Picture 59" descr="radvision.jpg"/>
            <p:cNvPicPr>
              <a:picLocks noChangeAspect="1"/>
            </p:cNvPicPr>
            <p:nvPr/>
          </p:nvPicPr>
          <p:blipFill>
            <a:blip r:embed="rId25" cstate="email"/>
            <a:stretch>
              <a:fillRect/>
            </a:stretch>
          </p:blipFill>
          <p:spPr>
            <a:xfrm>
              <a:off x="6407688" y="4956872"/>
              <a:ext cx="978721" cy="233123"/>
            </a:xfrm>
            <a:prstGeom prst="rect">
              <a:avLst/>
            </a:prstGeom>
          </p:spPr>
        </p:pic>
      </p:grpSp>
      <p:pic>
        <p:nvPicPr>
          <p:cNvPr id="66" name="Picture 65" descr="PowerOfWe.jpg"/>
          <p:cNvPicPr>
            <a:picLocks noChangeAspect="1"/>
          </p:cNvPicPr>
          <p:nvPr/>
        </p:nvPicPr>
        <p:blipFill>
          <a:blip r:embed="rId26" cstate="email"/>
          <a:stretch>
            <a:fillRect/>
          </a:stretch>
        </p:blipFill>
        <p:spPr>
          <a:xfrm>
            <a:off x="1666710" y="1114462"/>
            <a:ext cx="1225345" cy="484155"/>
          </a:xfrm>
          <a:prstGeom prst="rect">
            <a:avLst/>
          </a:prstGeom>
        </p:spPr>
      </p:pic>
      <p:pic>
        <p:nvPicPr>
          <p:cNvPr id="61" name="Picture 3"/>
          <p:cNvPicPr>
            <a:picLocks noChangeAspect="1" noChangeArrowheads="1"/>
          </p:cNvPicPr>
          <p:nvPr/>
        </p:nvPicPr>
        <p:blipFill>
          <a:blip r:embed="rId27" cstate="print">
            <a:extLst>
              <a:ext uri="{28A0092B-C50C-407E-A947-70E740481C1C}">
                <a14:useLocalDpi xmlns:a14="http://schemas.microsoft.com/office/drawing/2010/main" val="0"/>
              </a:ext>
            </a:extLst>
          </a:blip>
          <a:stretch>
            <a:fillRect/>
          </a:stretch>
        </p:blipFill>
        <p:spPr bwMode="auto">
          <a:xfrm>
            <a:off x="3431168" y="3087991"/>
            <a:ext cx="2281664" cy="102998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lifesizeLogo.gif"/>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7837859" y="5452154"/>
            <a:ext cx="808036" cy="181808"/>
          </a:xfrm>
          <a:prstGeom prst="rect">
            <a:avLst/>
          </a:prstGeom>
        </p:spPr>
      </p:pic>
      <p:pic>
        <p:nvPicPr>
          <p:cNvPr id="35" name="Picture 34" descr="ciscoLogo.gif"/>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7937077" y="5740877"/>
            <a:ext cx="609600" cy="322433"/>
          </a:xfrm>
          <a:prstGeom prst="rect">
            <a:avLst/>
          </a:prstGeom>
          <a:noFill/>
          <a:ln>
            <a:noFill/>
          </a:ln>
        </p:spPr>
      </p:pic>
      <p:pic>
        <p:nvPicPr>
          <p:cNvPr id="36" name="Picture 35" descr="tandberg.png"/>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7811548" y="5222289"/>
            <a:ext cx="860658" cy="122951"/>
          </a:xfrm>
          <a:prstGeom prst="rect">
            <a:avLst/>
          </a:prstGeom>
        </p:spPr>
      </p:pic>
      <p:pic>
        <p:nvPicPr>
          <p:cNvPr id="62" name="Picture 61" descr="Polycom_logo_2012.png"/>
          <p:cNvPicPr>
            <a:picLocks noChangeAspect="1"/>
          </p:cNvPicPr>
          <p:nvPr/>
        </p:nvPicPr>
        <p:blipFill>
          <a:blip r:embed="rId31" cstate="print"/>
          <a:stretch>
            <a:fillRect/>
          </a:stretch>
        </p:blipFill>
        <p:spPr>
          <a:xfrm>
            <a:off x="7799938" y="4839908"/>
            <a:ext cx="924445" cy="264889"/>
          </a:xfrm>
          <a:prstGeom prst="rect">
            <a:avLst/>
          </a:prstGeom>
        </p:spPr>
      </p:pic>
      <p:pic>
        <p:nvPicPr>
          <p:cNvPr id="1026" name="Picture 2" descr="A:\Dotan_Graphics\AVAYA_RADVISION\Avaya_The_Source\Avaya The Power of We™ Logo\PowerOfWe.jp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7813897" y="4390768"/>
            <a:ext cx="957964" cy="378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3742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61"/>
                                        </p:tgtEl>
                                        <p:attrNameLst>
                                          <p:attrName>style.visibility</p:attrName>
                                        </p:attrNameLst>
                                      </p:cBhvr>
                                      <p:to>
                                        <p:strVal val="visible"/>
                                      </p:to>
                                    </p:set>
                                    <p:anim calcmode="lin" valueType="num">
                                      <p:cBhvr>
                                        <p:cTn id="7" dur="750" fill="hold"/>
                                        <p:tgtEl>
                                          <p:spTgt spid="61"/>
                                        </p:tgtEl>
                                        <p:attrNameLst>
                                          <p:attrName>ppt_w</p:attrName>
                                        </p:attrNameLst>
                                      </p:cBhvr>
                                      <p:tavLst>
                                        <p:tav tm="0">
                                          <p:val>
                                            <p:fltVal val="0"/>
                                          </p:val>
                                        </p:tav>
                                        <p:tav tm="100000">
                                          <p:val>
                                            <p:strVal val="#ppt_w"/>
                                          </p:val>
                                        </p:tav>
                                      </p:tavLst>
                                    </p:anim>
                                    <p:anim calcmode="lin" valueType="num">
                                      <p:cBhvr>
                                        <p:cTn id="8" dur="750" fill="hold"/>
                                        <p:tgtEl>
                                          <p:spTgt spid="61"/>
                                        </p:tgtEl>
                                        <p:attrNameLst>
                                          <p:attrName>ppt_h</p:attrName>
                                        </p:attrNameLst>
                                      </p:cBhvr>
                                      <p:tavLst>
                                        <p:tav tm="0">
                                          <p:val>
                                            <p:fltVal val="0"/>
                                          </p:val>
                                        </p:tav>
                                        <p:tav tm="100000">
                                          <p:val>
                                            <p:strVal val="#ppt_h"/>
                                          </p:val>
                                        </p:tav>
                                      </p:tavLst>
                                    </p:anim>
                                    <p:animEffect transition="in" filter="fade">
                                      <p:cBhvr>
                                        <p:cTn id="9" dur="75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30"/>
          <p:cNvPicPr>
            <a:picLocks noChangeAspect="1"/>
          </p:cNvPicPr>
          <p:nvPr/>
        </p:nvPicPr>
        <p:blipFill rotWithShape="1">
          <a:blip r:embed="rId2" cstate="print">
            <a:extLst>
              <a:ext uri="{28A0092B-C50C-407E-A947-70E740481C1C}">
                <a14:useLocalDpi xmlns:a14="http://schemas.microsoft.com/office/drawing/2010/main" val="0"/>
              </a:ext>
            </a:extLst>
          </a:blip>
          <a:srcRect t="13250"/>
          <a:stretch/>
        </p:blipFill>
        <p:spPr>
          <a:xfrm>
            <a:off x="6485740" y="3296093"/>
            <a:ext cx="1627856" cy="904964"/>
          </a:xfrm>
          <a:prstGeom prst="rect">
            <a:avLst/>
          </a:prstGeom>
        </p:spPr>
      </p:pic>
      <p:pic>
        <p:nvPicPr>
          <p:cNvPr id="124" name="Picture 123"/>
          <p:cNvPicPr>
            <a:picLocks noChangeAspect="1"/>
          </p:cNvPicPr>
          <p:nvPr/>
        </p:nvPicPr>
        <p:blipFill rotWithShape="1">
          <a:blip r:embed="rId3" cstate="print">
            <a:extLst>
              <a:ext uri="{28A0092B-C50C-407E-A947-70E740481C1C}">
                <a14:useLocalDpi xmlns:a14="http://schemas.microsoft.com/office/drawing/2010/main" val="0"/>
              </a:ext>
            </a:extLst>
          </a:blip>
          <a:srcRect t="26803" b="18211"/>
          <a:stretch/>
        </p:blipFill>
        <p:spPr>
          <a:xfrm>
            <a:off x="3710645" y="1956390"/>
            <a:ext cx="4423262" cy="1669312"/>
          </a:xfrm>
          <a:prstGeom prst="rect">
            <a:avLst/>
          </a:prstGeom>
        </p:spPr>
      </p:pic>
      <p:sp>
        <p:nvSpPr>
          <p:cNvPr id="2" name="Title 1"/>
          <p:cNvSpPr>
            <a:spLocks noGrp="1"/>
          </p:cNvSpPr>
          <p:nvPr>
            <p:ph type="title"/>
          </p:nvPr>
        </p:nvSpPr>
        <p:spPr/>
        <p:txBody>
          <a:bodyPr/>
          <a:lstStyle/>
          <a:p>
            <a:r>
              <a:rPr lang="en-US" dirty="0" smtClean="0">
                <a:solidFill>
                  <a:srgbClr val="323232"/>
                </a:solidFill>
              </a:rPr>
              <a:t>The Best of Both Worlds – Avaya Aura and Scopia</a:t>
            </a:r>
            <a:br>
              <a:rPr lang="en-US" dirty="0" smtClean="0">
                <a:solidFill>
                  <a:srgbClr val="323232"/>
                </a:solidFill>
              </a:rPr>
            </a:br>
            <a:r>
              <a:rPr lang="en-US" sz="2000" b="0" dirty="0" smtClean="0">
                <a:solidFill>
                  <a:srgbClr val="323232"/>
                </a:solidFill>
              </a:rPr>
              <a:t>Evolution to real-time collaboration at </a:t>
            </a:r>
            <a:r>
              <a:rPr lang="en-US" sz="2000" b="0" u="sng" dirty="0" smtClean="0">
                <a:solidFill>
                  <a:srgbClr val="323232"/>
                </a:solidFill>
              </a:rPr>
              <a:t>your</a:t>
            </a:r>
            <a:r>
              <a:rPr lang="en-US" sz="2000" b="0" dirty="0" smtClean="0">
                <a:solidFill>
                  <a:srgbClr val="323232"/>
                </a:solidFill>
              </a:rPr>
              <a:t> path, pace and choice </a:t>
            </a:r>
            <a:endParaRPr lang="en-US" dirty="0">
              <a:solidFill>
                <a:srgbClr val="C00000"/>
              </a:solidFill>
            </a:endParaRPr>
          </a:p>
        </p:txBody>
      </p:sp>
      <p:grpSp>
        <p:nvGrpSpPr>
          <p:cNvPr id="3" name="Group 138"/>
          <p:cNvGrpSpPr/>
          <p:nvPr/>
        </p:nvGrpSpPr>
        <p:grpSpPr>
          <a:xfrm>
            <a:off x="156519" y="4937893"/>
            <a:ext cx="8279027" cy="1807535"/>
            <a:chOff x="1564070" y="4754197"/>
            <a:chExt cx="3640137" cy="1807535"/>
          </a:xfrm>
        </p:grpSpPr>
        <p:sp>
          <p:nvSpPr>
            <p:cNvPr id="7" name="Oval 24"/>
            <p:cNvSpPr>
              <a:spLocks noChangeArrowheads="1"/>
            </p:cNvSpPr>
            <p:nvPr/>
          </p:nvSpPr>
          <p:spPr bwMode="gray">
            <a:xfrm>
              <a:off x="1749807" y="5837832"/>
              <a:ext cx="3197225" cy="633412"/>
            </a:xfrm>
            <a:prstGeom prst="ellipse">
              <a:avLst/>
            </a:prstGeom>
            <a:solidFill>
              <a:schemeClr val="accent3">
                <a:alpha val="10000"/>
              </a:schemeClr>
            </a:solidFill>
            <a:ln w="9525" algn="ctr">
              <a:noFill/>
              <a:round/>
              <a:headEnd/>
              <a:tailEnd/>
            </a:ln>
          </p:spPr>
          <p:txBody>
            <a:bodyPr wrap="none" anchor="ctr"/>
            <a:lstStyle/>
            <a:p>
              <a:pPr fontAlgn="auto">
                <a:spcBef>
                  <a:spcPts val="0"/>
                </a:spcBef>
                <a:spcAft>
                  <a:spcPts val="0"/>
                </a:spcAft>
                <a:defRPr/>
              </a:pPr>
              <a:endParaRPr lang="en-US" sz="600" kern="0" dirty="0">
                <a:solidFill>
                  <a:srgbClr val="5C5C5C"/>
                </a:solidFill>
                <a:cs typeface="Arial" pitchFamily="34" charset="0"/>
              </a:endParaRPr>
            </a:p>
          </p:txBody>
        </p:sp>
        <p:sp>
          <p:nvSpPr>
            <p:cNvPr id="8" name="Oval 5"/>
            <p:cNvSpPr>
              <a:spLocks noChangeArrowheads="1"/>
            </p:cNvSpPr>
            <p:nvPr/>
          </p:nvSpPr>
          <p:spPr bwMode="auto">
            <a:xfrm>
              <a:off x="1564070" y="5837832"/>
              <a:ext cx="3640137" cy="723900"/>
            </a:xfrm>
            <a:prstGeom prst="ellipse">
              <a:avLst/>
            </a:prstGeom>
            <a:gradFill rotWithShape="1">
              <a:gsLst>
                <a:gs pos="0">
                  <a:srgbClr val="000000">
                    <a:alpha val="70000"/>
                  </a:srgbClr>
                </a:gs>
                <a:gs pos="100000">
                  <a:srgbClr val="000000">
                    <a:gamma/>
                    <a:shade val="46275"/>
                    <a:invGamma/>
                    <a:alpha val="0"/>
                  </a:srgbClr>
                </a:gs>
              </a:gsLst>
              <a:path path="shape">
                <a:fillToRect l="50000" t="50000" r="50000" b="50000"/>
              </a:path>
            </a:gradFill>
            <a:ln w="9525" algn="ctr">
              <a:noFill/>
              <a:round/>
              <a:headEnd/>
              <a:tailEnd/>
            </a:ln>
            <a:effectLst/>
          </p:spPr>
          <p:txBody>
            <a:bodyPr wrap="none" lIns="0" tIns="0" rIns="0" bIns="0" anchor="ctr"/>
            <a:lstStyle/>
            <a:p>
              <a:pPr fontAlgn="auto">
                <a:spcBef>
                  <a:spcPts val="0"/>
                </a:spcBef>
                <a:spcAft>
                  <a:spcPts val="0"/>
                </a:spcAft>
                <a:defRPr/>
              </a:pPr>
              <a:endParaRPr lang="en-US" sz="600" kern="0" dirty="0">
                <a:solidFill>
                  <a:sysClr val="windowText" lastClr="000000"/>
                </a:solidFill>
                <a:cs typeface="+mn-cs"/>
              </a:endParaRPr>
            </a:p>
          </p:txBody>
        </p:sp>
        <p:sp>
          <p:nvSpPr>
            <p:cNvPr id="9" name="Oval 24"/>
            <p:cNvSpPr>
              <a:spLocks noChangeArrowheads="1"/>
            </p:cNvSpPr>
            <p:nvPr/>
          </p:nvSpPr>
          <p:spPr bwMode="gray">
            <a:xfrm>
              <a:off x="1894270" y="5904507"/>
              <a:ext cx="2908300" cy="447675"/>
            </a:xfrm>
            <a:prstGeom prst="ellipse">
              <a:avLst/>
            </a:prstGeom>
            <a:gradFill flip="none" rotWithShape="1">
              <a:gsLst>
                <a:gs pos="0">
                  <a:schemeClr val="accent1">
                    <a:alpha val="42000"/>
                  </a:schemeClr>
                </a:gs>
                <a:gs pos="50000">
                  <a:srgbClr val="F20000">
                    <a:alpha val="69000"/>
                  </a:srgbClr>
                </a:gs>
                <a:gs pos="100000">
                  <a:srgbClr val="FF0000"/>
                </a:gs>
              </a:gsLst>
              <a:lin ang="5400000" scaled="1"/>
              <a:tileRect/>
            </a:gradFill>
            <a:ln w="9525" algn="ctr">
              <a:noFill/>
              <a:round/>
              <a:headEnd/>
              <a:tailEnd/>
            </a:ln>
          </p:spPr>
          <p:txBody>
            <a:bodyPr wrap="none" anchor="ctr"/>
            <a:lstStyle/>
            <a:p>
              <a:pPr fontAlgn="auto">
                <a:spcBef>
                  <a:spcPts val="0"/>
                </a:spcBef>
                <a:spcAft>
                  <a:spcPts val="0"/>
                </a:spcAft>
                <a:defRPr/>
              </a:pPr>
              <a:endParaRPr lang="en-US" sz="600" kern="0" dirty="0">
                <a:solidFill>
                  <a:srgbClr val="5C5C5C"/>
                </a:solidFill>
                <a:cs typeface="Arial" pitchFamily="34" charset="0"/>
              </a:endParaRPr>
            </a:p>
          </p:txBody>
        </p:sp>
        <p:sp>
          <p:nvSpPr>
            <p:cNvPr id="10" name="Flowchart: Magnetic Disk 9"/>
            <p:cNvSpPr>
              <a:spLocks noChangeArrowheads="1"/>
            </p:cNvSpPr>
            <p:nvPr/>
          </p:nvSpPr>
          <p:spPr bwMode="auto">
            <a:xfrm rot="10800000">
              <a:off x="1894850" y="5356245"/>
              <a:ext cx="2907422" cy="939287"/>
            </a:xfrm>
            <a:prstGeom prst="flowChartMagneticDisk">
              <a:avLst/>
            </a:prstGeom>
            <a:gradFill rotWithShape="1">
              <a:gsLst>
                <a:gs pos="0">
                  <a:srgbClr val="FF0000"/>
                </a:gs>
                <a:gs pos="65000">
                  <a:srgbClr val="FF0000">
                    <a:alpha val="50000"/>
                  </a:srgbClr>
                </a:gs>
                <a:gs pos="100000">
                  <a:srgbClr val="CC0000">
                    <a:alpha val="0"/>
                  </a:srgbClr>
                </a:gs>
              </a:gsLst>
              <a:lin ang="16200000" scaled="1"/>
            </a:gradFill>
            <a:ln w="9525" algn="ctr">
              <a:noFill/>
              <a:round/>
              <a:headEnd/>
              <a:tailEnd/>
            </a:ln>
          </p:spPr>
          <p:txBody>
            <a:bodyPr rot="10800000" lIns="0" tIns="0" rIns="0" bIns="0"/>
            <a:lstStyle/>
            <a:p>
              <a:pPr>
                <a:defRPr/>
              </a:pPr>
              <a:endParaRPr lang="en-US" sz="600" kern="0" dirty="0">
                <a:solidFill>
                  <a:srgbClr val="5C5C5C"/>
                </a:solidFill>
                <a:cs typeface="+mn-cs"/>
              </a:endParaRPr>
            </a:p>
          </p:txBody>
        </p:sp>
        <p:sp>
          <p:nvSpPr>
            <p:cNvPr id="11" name="Oval 10"/>
            <p:cNvSpPr>
              <a:spLocks noChangeArrowheads="1"/>
            </p:cNvSpPr>
            <p:nvPr/>
          </p:nvSpPr>
          <p:spPr bwMode="gray">
            <a:xfrm>
              <a:off x="1894270" y="5291732"/>
              <a:ext cx="2908300" cy="449262"/>
            </a:xfrm>
            <a:prstGeom prst="ellipse">
              <a:avLst/>
            </a:prstGeom>
            <a:gradFill flip="none" rotWithShape="1">
              <a:gsLst>
                <a:gs pos="0">
                  <a:schemeClr val="accent1">
                    <a:lumMod val="75000"/>
                  </a:schemeClr>
                </a:gs>
                <a:gs pos="50000">
                  <a:srgbClr val="C00000"/>
                </a:gs>
                <a:gs pos="100000">
                  <a:srgbClr val="F20000"/>
                </a:gs>
              </a:gsLst>
              <a:lin ang="5400000" scaled="1"/>
              <a:tileRect/>
            </a:gradFill>
            <a:ln w="9525" algn="ctr">
              <a:noFill/>
              <a:round/>
              <a:headEnd/>
              <a:tailEnd/>
            </a:ln>
          </p:spPr>
          <p:txBody>
            <a:bodyPr wrap="none" anchor="ctr"/>
            <a:lstStyle/>
            <a:p>
              <a:pPr fontAlgn="auto">
                <a:spcBef>
                  <a:spcPts val="0"/>
                </a:spcBef>
                <a:spcAft>
                  <a:spcPts val="0"/>
                </a:spcAft>
                <a:defRPr/>
              </a:pPr>
              <a:endParaRPr lang="en-US" sz="600" kern="0" dirty="0">
                <a:solidFill>
                  <a:srgbClr val="5C5C5C"/>
                </a:solidFill>
                <a:cs typeface="Arial" pitchFamily="34" charset="0"/>
              </a:endParaRPr>
            </a:p>
          </p:txBody>
        </p:sp>
        <p:sp>
          <p:nvSpPr>
            <p:cNvPr id="12" name="Oval 24"/>
            <p:cNvSpPr>
              <a:spLocks noChangeArrowheads="1"/>
            </p:cNvSpPr>
            <p:nvPr/>
          </p:nvSpPr>
          <p:spPr bwMode="gray">
            <a:xfrm>
              <a:off x="1908828" y="5007188"/>
              <a:ext cx="2880770" cy="557761"/>
            </a:xfrm>
            <a:prstGeom prst="ellipse">
              <a:avLst/>
            </a:prstGeom>
            <a:solidFill>
              <a:srgbClr val="587891"/>
            </a:solidFill>
            <a:ln w="9525" cap="flat" cmpd="sng" algn="ctr">
              <a:noFill/>
              <a:prstDash val="solid"/>
              <a:headEnd type="none" w="med" len="med"/>
              <a:tailEnd type="none" w="med" len="med"/>
            </a:ln>
            <a:effectLst/>
            <a:scene3d>
              <a:camera prst="orthographicFront">
                <a:rot lat="0" lon="0" rev="0"/>
              </a:camera>
              <a:lightRig rig="glow" dir="t">
                <a:rot lat="0" lon="0" rev="4800000"/>
              </a:lightRig>
            </a:scene3d>
            <a:sp3d prstMaterial="matte">
              <a:bevelT w="127000" h="63500"/>
            </a:sp3d>
          </p:spPr>
          <p:txBody>
            <a:bodyPr vert="vert270" lIns="130622" tIns="65311" rIns="130622" bIns="65311" anchor="ctr">
              <a:sp3d/>
            </a:bodyPr>
            <a:lstStyle/>
            <a:p>
              <a:pPr fontAlgn="auto">
                <a:lnSpc>
                  <a:spcPct val="90000"/>
                </a:lnSpc>
                <a:spcBef>
                  <a:spcPts val="0"/>
                </a:spcBef>
                <a:spcAft>
                  <a:spcPts val="0"/>
                </a:spcAft>
                <a:defRPr/>
              </a:pPr>
              <a:endParaRPr lang="en-US" sz="1400" kern="0" dirty="0">
                <a:solidFill>
                  <a:srgbClr val="FFFFFF"/>
                </a:solidFill>
                <a:latin typeface="Arial"/>
                <a:cs typeface="+mn-cs"/>
              </a:endParaRPr>
            </a:p>
          </p:txBody>
        </p:sp>
        <p:sp>
          <p:nvSpPr>
            <p:cNvPr id="13" name="Freeform 5"/>
            <p:cNvSpPr>
              <a:spLocks/>
            </p:cNvSpPr>
            <p:nvPr/>
          </p:nvSpPr>
          <p:spPr bwMode="auto">
            <a:xfrm flipV="1">
              <a:off x="1908828" y="4754197"/>
              <a:ext cx="2880769" cy="878847"/>
            </a:xfrm>
            <a:custGeom>
              <a:avLst/>
              <a:gdLst/>
              <a:ahLst/>
              <a:cxnLst>
                <a:cxn ang="0">
                  <a:pos x="668" y="0"/>
                </a:cxn>
                <a:cxn ang="0">
                  <a:pos x="0" y="110"/>
                </a:cxn>
                <a:cxn ang="0">
                  <a:pos x="0" y="110"/>
                </a:cxn>
                <a:cxn ang="0">
                  <a:pos x="0" y="238"/>
                </a:cxn>
                <a:cxn ang="0">
                  <a:pos x="0" y="238"/>
                </a:cxn>
                <a:cxn ang="0">
                  <a:pos x="668" y="348"/>
                </a:cxn>
                <a:cxn ang="0">
                  <a:pos x="1336" y="238"/>
                </a:cxn>
                <a:cxn ang="0">
                  <a:pos x="1336" y="110"/>
                </a:cxn>
                <a:cxn ang="0">
                  <a:pos x="1336" y="110"/>
                </a:cxn>
                <a:cxn ang="0">
                  <a:pos x="668" y="0"/>
                </a:cxn>
              </a:cxnLst>
              <a:rect l="0" t="0" r="r" b="b"/>
              <a:pathLst>
                <a:path w="1336" h="348">
                  <a:moveTo>
                    <a:pt x="668" y="0"/>
                  </a:moveTo>
                  <a:cubicBezTo>
                    <a:pt x="299" y="0"/>
                    <a:pt x="0" y="49"/>
                    <a:pt x="0" y="110"/>
                  </a:cubicBezTo>
                  <a:cubicBezTo>
                    <a:pt x="0" y="110"/>
                    <a:pt x="0" y="110"/>
                    <a:pt x="0" y="110"/>
                  </a:cubicBezTo>
                  <a:cubicBezTo>
                    <a:pt x="0" y="238"/>
                    <a:pt x="0" y="238"/>
                    <a:pt x="0" y="238"/>
                  </a:cubicBezTo>
                  <a:cubicBezTo>
                    <a:pt x="0" y="238"/>
                    <a:pt x="0" y="238"/>
                    <a:pt x="0" y="238"/>
                  </a:cubicBezTo>
                  <a:cubicBezTo>
                    <a:pt x="0" y="299"/>
                    <a:pt x="299" y="348"/>
                    <a:pt x="668" y="348"/>
                  </a:cubicBezTo>
                  <a:cubicBezTo>
                    <a:pt x="1037" y="348"/>
                    <a:pt x="1336" y="299"/>
                    <a:pt x="1336" y="238"/>
                  </a:cubicBezTo>
                  <a:cubicBezTo>
                    <a:pt x="1336" y="110"/>
                    <a:pt x="1336" y="110"/>
                    <a:pt x="1336" y="110"/>
                  </a:cubicBezTo>
                  <a:cubicBezTo>
                    <a:pt x="1336" y="110"/>
                    <a:pt x="1336" y="110"/>
                    <a:pt x="1336" y="110"/>
                  </a:cubicBezTo>
                  <a:cubicBezTo>
                    <a:pt x="1336" y="49"/>
                    <a:pt x="1037" y="0"/>
                    <a:pt x="668" y="0"/>
                  </a:cubicBezTo>
                  <a:close/>
                </a:path>
              </a:pathLst>
            </a:custGeom>
            <a:solidFill>
              <a:srgbClr val="587891"/>
            </a:solidFill>
            <a:ln w="9525" cap="flat" cmpd="sng" algn="ctr">
              <a:noFill/>
              <a:prstDash val="solid"/>
              <a:headEnd type="none" w="med" len="med"/>
              <a:tailEnd type="none" w="med" len="med"/>
            </a:ln>
            <a:effectLst/>
            <a:scene3d>
              <a:camera prst="orthographicFront">
                <a:rot lat="0" lon="0" rev="0"/>
              </a:camera>
              <a:lightRig rig="glow" dir="t">
                <a:rot lat="0" lon="0" rev="4800000"/>
              </a:lightRig>
            </a:scene3d>
            <a:sp3d prstMaterial="matte">
              <a:bevelT w="127000" h="63500"/>
            </a:sp3d>
          </p:spPr>
          <p:txBody>
            <a:bodyPr vert="vert270" lIns="130622" tIns="65311" rIns="130622" bIns="65311" anchor="ctr">
              <a:sp3d/>
            </a:bodyPr>
            <a:lstStyle/>
            <a:p>
              <a:pPr fontAlgn="auto">
                <a:lnSpc>
                  <a:spcPct val="90000"/>
                </a:lnSpc>
                <a:spcBef>
                  <a:spcPts val="0"/>
                </a:spcBef>
                <a:spcAft>
                  <a:spcPts val="0"/>
                </a:spcAft>
                <a:defRPr/>
              </a:pPr>
              <a:endParaRPr lang="en-US" sz="1400" kern="0" dirty="0">
                <a:solidFill>
                  <a:srgbClr val="FFFFFF"/>
                </a:solidFill>
                <a:latin typeface="Arial"/>
                <a:cs typeface="+mn-cs"/>
              </a:endParaRPr>
            </a:p>
          </p:txBody>
        </p:sp>
      </p:grpSp>
      <p:grpSp>
        <p:nvGrpSpPr>
          <p:cNvPr id="4" name="Group 2052"/>
          <p:cNvGrpSpPr/>
          <p:nvPr/>
        </p:nvGrpSpPr>
        <p:grpSpPr>
          <a:xfrm>
            <a:off x="3522150" y="5155224"/>
            <a:ext cx="1432432" cy="786913"/>
            <a:chOff x="1382142" y="4225486"/>
            <a:chExt cx="1088390" cy="597912"/>
          </a:xfrm>
        </p:grpSpPr>
        <p:grpSp>
          <p:nvGrpSpPr>
            <p:cNvPr id="5" name="Group 127"/>
            <p:cNvGrpSpPr/>
            <p:nvPr/>
          </p:nvGrpSpPr>
          <p:grpSpPr>
            <a:xfrm>
              <a:off x="1542426" y="4225486"/>
              <a:ext cx="777903" cy="346694"/>
              <a:chOff x="-2439988" y="4344988"/>
              <a:chExt cx="2001838" cy="892175"/>
            </a:xfrm>
          </p:grpSpPr>
          <p:sp>
            <p:nvSpPr>
              <p:cNvPr id="107" name="Freeform 48"/>
              <p:cNvSpPr>
                <a:spLocks/>
              </p:cNvSpPr>
              <p:nvPr/>
            </p:nvSpPr>
            <p:spPr bwMode="auto">
              <a:xfrm>
                <a:off x="-1443038" y="4344988"/>
                <a:ext cx="247650" cy="220663"/>
              </a:xfrm>
              <a:custGeom>
                <a:avLst/>
                <a:gdLst>
                  <a:gd name="T0" fmla="*/ 47 w 156"/>
                  <a:gd name="T1" fmla="*/ 99 h 139"/>
                  <a:gd name="T2" fmla="*/ 92 w 156"/>
                  <a:gd name="T3" fmla="*/ 99 h 139"/>
                  <a:gd name="T4" fmla="*/ 99 w 156"/>
                  <a:gd name="T5" fmla="*/ 118 h 139"/>
                  <a:gd name="T6" fmla="*/ 38 w 156"/>
                  <a:gd name="T7" fmla="*/ 118 h 139"/>
                  <a:gd name="T8" fmla="*/ 28 w 156"/>
                  <a:gd name="T9" fmla="*/ 139 h 139"/>
                  <a:gd name="T10" fmla="*/ 0 w 156"/>
                  <a:gd name="T11" fmla="*/ 139 h 139"/>
                  <a:gd name="T12" fmla="*/ 69 w 156"/>
                  <a:gd name="T13" fmla="*/ 0 h 139"/>
                  <a:gd name="T14" fmla="*/ 87 w 156"/>
                  <a:gd name="T15" fmla="*/ 0 h 139"/>
                  <a:gd name="T16" fmla="*/ 156 w 156"/>
                  <a:gd name="T17" fmla="*/ 139 h 139"/>
                  <a:gd name="T18" fmla="*/ 128 w 156"/>
                  <a:gd name="T19" fmla="*/ 139 h 139"/>
                  <a:gd name="T20" fmla="*/ 78 w 156"/>
                  <a:gd name="T21" fmla="*/ 33 h 139"/>
                  <a:gd name="T22" fmla="*/ 47 w 156"/>
                  <a:gd name="T23" fmla="*/ 9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39">
                    <a:moveTo>
                      <a:pt x="47" y="99"/>
                    </a:moveTo>
                    <a:lnTo>
                      <a:pt x="92" y="99"/>
                    </a:lnTo>
                    <a:lnTo>
                      <a:pt x="99" y="118"/>
                    </a:lnTo>
                    <a:lnTo>
                      <a:pt x="38" y="118"/>
                    </a:lnTo>
                    <a:lnTo>
                      <a:pt x="28" y="139"/>
                    </a:lnTo>
                    <a:lnTo>
                      <a:pt x="0" y="139"/>
                    </a:lnTo>
                    <a:lnTo>
                      <a:pt x="69" y="0"/>
                    </a:lnTo>
                    <a:lnTo>
                      <a:pt x="87" y="0"/>
                    </a:lnTo>
                    <a:lnTo>
                      <a:pt x="156" y="139"/>
                    </a:lnTo>
                    <a:lnTo>
                      <a:pt x="128" y="139"/>
                    </a:lnTo>
                    <a:lnTo>
                      <a:pt x="78" y="33"/>
                    </a:lnTo>
                    <a:lnTo>
                      <a:pt x="47"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400" dirty="0"/>
              </a:p>
            </p:txBody>
          </p:sp>
          <p:sp>
            <p:nvSpPr>
              <p:cNvPr id="108" name="Freeform 49"/>
              <p:cNvSpPr>
                <a:spLocks/>
              </p:cNvSpPr>
              <p:nvPr/>
            </p:nvSpPr>
            <p:spPr bwMode="auto">
              <a:xfrm>
                <a:off x="-2263775" y="4348163"/>
                <a:ext cx="242888" cy="220663"/>
              </a:xfrm>
              <a:custGeom>
                <a:avLst/>
                <a:gdLst>
                  <a:gd name="T0" fmla="*/ 45 w 153"/>
                  <a:gd name="T1" fmla="*/ 99 h 139"/>
                  <a:gd name="T2" fmla="*/ 92 w 153"/>
                  <a:gd name="T3" fmla="*/ 99 h 139"/>
                  <a:gd name="T4" fmla="*/ 99 w 153"/>
                  <a:gd name="T5" fmla="*/ 118 h 139"/>
                  <a:gd name="T6" fmla="*/ 38 w 153"/>
                  <a:gd name="T7" fmla="*/ 118 h 139"/>
                  <a:gd name="T8" fmla="*/ 28 w 153"/>
                  <a:gd name="T9" fmla="*/ 139 h 139"/>
                  <a:gd name="T10" fmla="*/ 0 w 153"/>
                  <a:gd name="T11" fmla="*/ 139 h 139"/>
                  <a:gd name="T12" fmla="*/ 68 w 153"/>
                  <a:gd name="T13" fmla="*/ 0 h 139"/>
                  <a:gd name="T14" fmla="*/ 87 w 153"/>
                  <a:gd name="T15" fmla="*/ 0 h 139"/>
                  <a:gd name="T16" fmla="*/ 153 w 153"/>
                  <a:gd name="T17" fmla="*/ 139 h 139"/>
                  <a:gd name="T18" fmla="*/ 127 w 153"/>
                  <a:gd name="T19" fmla="*/ 139 h 139"/>
                  <a:gd name="T20" fmla="*/ 78 w 153"/>
                  <a:gd name="T21" fmla="*/ 31 h 139"/>
                  <a:gd name="T22" fmla="*/ 45 w 153"/>
                  <a:gd name="T23" fmla="*/ 9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139">
                    <a:moveTo>
                      <a:pt x="45" y="99"/>
                    </a:moveTo>
                    <a:lnTo>
                      <a:pt x="92" y="99"/>
                    </a:lnTo>
                    <a:lnTo>
                      <a:pt x="99" y="118"/>
                    </a:lnTo>
                    <a:lnTo>
                      <a:pt x="38" y="118"/>
                    </a:lnTo>
                    <a:lnTo>
                      <a:pt x="28" y="139"/>
                    </a:lnTo>
                    <a:lnTo>
                      <a:pt x="0" y="139"/>
                    </a:lnTo>
                    <a:lnTo>
                      <a:pt x="68" y="0"/>
                    </a:lnTo>
                    <a:lnTo>
                      <a:pt x="87" y="0"/>
                    </a:lnTo>
                    <a:lnTo>
                      <a:pt x="153" y="139"/>
                    </a:lnTo>
                    <a:lnTo>
                      <a:pt x="127" y="139"/>
                    </a:lnTo>
                    <a:lnTo>
                      <a:pt x="78" y="31"/>
                    </a:lnTo>
                    <a:lnTo>
                      <a:pt x="45"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400" dirty="0"/>
              </a:p>
            </p:txBody>
          </p:sp>
          <p:sp>
            <p:nvSpPr>
              <p:cNvPr id="109" name="Freeform 50"/>
              <p:cNvSpPr>
                <a:spLocks/>
              </p:cNvSpPr>
              <p:nvPr/>
            </p:nvSpPr>
            <p:spPr bwMode="auto">
              <a:xfrm>
                <a:off x="-1855788" y="4348163"/>
                <a:ext cx="247650" cy="220663"/>
              </a:xfrm>
              <a:custGeom>
                <a:avLst/>
                <a:gdLst>
                  <a:gd name="T0" fmla="*/ 48 w 156"/>
                  <a:gd name="T1" fmla="*/ 99 h 139"/>
                  <a:gd name="T2" fmla="*/ 92 w 156"/>
                  <a:gd name="T3" fmla="*/ 99 h 139"/>
                  <a:gd name="T4" fmla="*/ 99 w 156"/>
                  <a:gd name="T5" fmla="*/ 118 h 139"/>
                  <a:gd name="T6" fmla="*/ 38 w 156"/>
                  <a:gd name="T7" fmla="*/ 118 h 139"/>
                  <a:gd name="T8" fmla="*/ 29 w 156"/>
                  <a:gd name="T9" fmla="*/ 139 h 139"/>
                  <a:gd name="T10" fmla="*/ 0 w 156"/>
                  <a:gd name="T11" fmla="*/ 139 h 139"/>
                  <a:gd name="T12" fmla="*/ 69 w 156"/>
                  <a:gd name="T13" fmla="*/ 0 h 139"/>
                  <a:gd name="T14" fmla="*/ 88 w 156"/>
                  <a:gd name="T15" fmla="*/ 0 h 139"/>
                  <a:gd name="T16" fmla="*/ 156 w 156"/>
                  <a:gd name="T17" fmla="*/ 139 h 139"/>
                  <a:gd name="T18" fmla="*/ 128 w 156"/>
                  <a:gd name="T19" fmla="*/ 139 h 139"/>
                  <a:gd name="T20" fmla="*/ 78 w 156"/>
                  <a:gd name="T21" fmla="*/ 31 h 139"/>
                  <a:gd name="T22" fmla="*/ 48 w 156"/>
                  <a:gd name="T23" fmla="*/ 9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39">
                    <a:moveTo>
                      <a:pt x="48" y="99"/>
                    </a:moveTo>
                    <a:lnTo>
                      <a:pt x="92" y="99"/>
                    </a:lnTo>
                    <a:lnTo>
                      <a:pt x="99" y="118"/>
                    </a:lnTo>
                    <a:lnTo>
                      <a:pt x="38" y="118"/>
                    </a:lnTo>
                    <a:lnTo>
                      <a:pt x="29" y="139"/>
                    </a:lnTo>
                    <a:lnTo>
                      <a:pt x="0" y="139"/>
                    </a:lnTo>
                    <a:lnTo>
                      <a:pt x="69" y="0"/>
                    </a:lnTo>
                    <a:lnTo>
                      <a:pt x="88" y="0"/>
                    </a:lnTo>
                    <a:lnTo>
                      <a:pt x="156" y="139"/>
                    </a:lnTo>
                    <a:lnTo>
                      <a:pt x="128" y="139"/>
                    </a:lnTo>
                    <a:lnTo>
                      <a:pt x="78" y="31"/>
                    </a:lnTo>
                    <a:lnTo>
                      <a:pt x="48"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400" dirty="0"/>
              </a:p>
            </p:txBody>
          </p:sp>
          <p:sp>
            <p:nvSpPr>
              <p:cNvPr id="110" name="Freeform 51"/>
              <p:cNvSpPr>
                <a:spLocks/>
              </p:cNvSpPr>
              <p:nvPr/>
            </p:nvSpPr>
            <p:spPr bwMode="auto">
              <a:xfrm>
                <a:off x="-2057400" y="4348163"/>
                <a:ext cx="242888" cy="217488"/>
              </a:xfrm>
              <a:custGeom>
                <a:avLst/>
                <a:gdLst>
                  <a:gd name="T0" fmla="*/ 0 w 153"/>
                  <a:gd name="T1" fmla="*/ 0 h 137"/>
                  <a:gd name="T2" fmla="*/ 66 w 153"/>
                  <a:gd name="T3" fmla="*/ 137 h 137"/>
                  <a:gd name="T4" fmla="*/ 68 w 153"/>
                  <a:gd name="T5" fmla="*/ 137 h 137"/>
                  <a:gd name="T6" fmla="*/ 85 w 153"/>
                  <a:gd name="T7" fmla="*/ 137 h 137"/>
                  <a:gd name="T8" fmla="*/ 85 w 153"/>
                  <a:gd name="T9" fmla="*/ 137 h 137"/>
                  <a:gd name="T10" fmla="*/ 153 w 153"/>
                  <a:gd name="T11" fmla="*/ 0 h 137"/>
                  <a:gd name="T12" fmla="*/ 125 w 153"/>
                  <a:gd name="T13" fmla="*/ 0 h 137"/>
                  <a:gd name="T14" fmla="*/ 75 w 153"/>
                  <a:gd name="T15" fmla="*/ 109 h 137"/>
                  <a:gd name="T16" fmla="*/ 26 w 153"/>
                  <a:gd name="T17" fmla="*/ 0 h 137"/>
                  <a:gd name="T18" fmla="*/ 0 w 153"/>
                  <a:gd name="T1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137">
                    <a:moveTo>
                      <a:pt x="0" y="0"/>
                    </a:moveTo>
                    <a:lnTo>
                      <a:pt x="66" y="137"/>
                    </a:lnTo>
                    <a:lnTo>
                      <a:pt x="68" y="137"/>
                    </a:lnTo>
                    <a:lnTo>
                      <a:pt x="85" y="137"/>
                    </a:lnTo>
                    <a:lnTo>
                      <a:pt x="85" y="137"/>
                    </a:lnTo>
                    <a:lnTo>
                      <a:pt x="153" y="0"/>
                    </a:lnTo>
                    <a:lnTo>
                      <a:pt x="125" y="0"/>
                    </a:lnTo>
                    <a:lnTo>
                      <a:pt x="75" y="109"/>
                    </a:lnTo>
                    <a:lnTo>
                      <a:pt x="2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400" dirty="0"/>
              </a:p>
            </p:txBody>
          </p:sp>
          <p:sp>
            <p:nvSpPr>
              <p:cNvPr id="111" name="Freeform 52"/>
              <p:cNvSpPr>
                <a:spLocks/>
              </p:cNvSpPr>
              <p:nvPr/>
            </p:nvSpPr>
            <p:spPr bwMode="auto">
              <a:xfrm>
                <a:off x="-1644650" y="4348163"/>
                <a:ext cx="242888" cy="300038"/>
              </a:xfrm>
              <a:custGeom>
                <a:avLst/>
                <a:gdLst>
                  <a:gd name="T0" fmla="*/ 61 w 153"/>
                  <a:gd name="T1" fmla="*/ 189 h 189"/>
                  <a:gd name="T2" fmla="*/ 153 w 153"/>
                  <a:gd name="T3" fmla="*/ 0 h 189"/>
                  <a:gd name="T4" fmla="*/ 127 w 153"/>
                  <a:gd name="T5" fmla="*/ 0 h 189"/>
                  <a:gd name="T6" fmla="*/ 75 w 153"/>
                  <a:gd name="T7" fmla="*/ 111 h 189"/>
                  <a:gd name="T8" fmla="*/ 26 w 153"/>
                  <a:gd name="T9" fmla="*/ 0 h 189"/>
                  <a:gd name="T10" fmla="*/ 0 w 153"/>
                  <a:gd name="T11" fmla="*/ 0 h 189"/>
                  <a:gd name="T12" fmla="*/ 61 w 153"/>
                  <a:gd name="T13" fmla="*/ 137 h 189"/>
                  <a:gd name="T14" fmla="*/ 35 w 153"/>
                  <a:gd name="T15" fmla="*/ 189 h 189"/>
                  <a:gd name="T16" fmla="*/ 61 w 153"/>
                  <a:gd name="T17"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89">
                    <a:moveTo>
                      <a:pt x="61" y="189"/>
                    </a:moveTo>
                    <a:lnTo>
                      <a:pt x="153" y="0"/>
                    </a:lnTo>
                    <a:lnTo>
                      <a:pt x="127" y="0"/>
                    </a:lnTo>
                    <a:lnTo>
                      <a:pt x="75" y="111"/>
                    </a:lnTo>
                    <a:lnTo>
                      <a:pt x="26" y="0"/>
                    </a:lnTo>
                    <a:lnTo>
                      <a:pt x="0" y="0"/>
                    </a:lnTo>
                    <a:lnTo>
                      <a:pt x="61" y="137"/>
                    </a:lnTo>
                    <a:lnTo>
                      <a:pt x="35" y="189"/>
                    </a:lnTo>
                    <a:lnTo>
                      <a:pt x="61" y="1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400" dirty="0"/>
              </a:p>
            </p:txBody>
          </p:sp>
          <p:sp>
            <p:nvSpPr>
              <p:cNvPr id="112" name="Freeform 53"/>
              <p:cNvSpPr>
                <a:spLocks/>
              </p:cNvSpPr>
              <p:nvPr/>
            </p:nvSpPr>
            <p:spPr bwMode="auto">
              <a:xfrm>
                <a:off x="-1839913" y="4689475"/>
                <a:ext cx="457200" cy="547688"/>
              </a:xfrm>
              <a:custGeom>
                <a:avLst/>
                <a:gdLst>
                  <a:gd name="T0" fmla="*/ 57 w 122"/>
                  <a:gd name="T1" fmla="*/ 146 h 146"/>
                  <a:gd name="T2" fmla="*/ 33 w 122"/>
                  <a:gd name="T3" fmla="*/ 141 h 146"/>
                  <a:gd name="T4" fmla="*/ 15 w 122"/>
                  <a:gd name="T5" fmla="*/ 129 h 146"/>
                  <a:gd name="T6" fmla="*/ 4 w 122"/>
                  <a:gd name="T7" fmla="*/ 111 h 146"/>
                  <a:gd name="T8" fmla="*/ 0 w 122"/>
                  <a:gd name="T9" fmla="*/ 87 h 146"/>
                  <a:gd name="T10" fmla="*/ 0 w 122"/>
                  <a:gd name="T11" fmla="*/ 0 h 146"/>
                  <a:gd name="T12" fmla="*/ 14 w 122"/>
                  <a:gd name="T13" fmla="*/ 0 h 146"/>
                  <a:gd name="T14" fmla="*/ 14 w 122"/>
                  <a:gd name="T15" fmla="*/ 85 h 146"/>
                  <a:gd name="T16" fmla="*/ 25 w 122"/>
                  <a:gd name="T17" fmla="*/ 120 h 146"/>
                  <a:gd name="T18" fmla="*/ 59 w 122"/>
                  <a:gd name="T19" fmla="*/ 133 h 146"/>
                  <a:gd name="T20" fmla="*/ 78 w 122"/>
                  <a:gd name="T21" fmla="*/ 130 h 146"/>
                  <a:gd name="T22" fmla="*/ 94 w 122"/>
                  <a:gd name="T23" fmla="*/ 119 h 146"/>
                  <a:gd name="T24" fmla="*/ 104 w 122"/>
                  <a:gd name="T25" fmla="*/ 103 h 146"/>
                  <a:gd name="T26" fmla="*/ 108 w 122"/>
                  <a:gd name="T27" fmla="*/ 82 h 146"/>
                  <a:gd name="T28" fmla="*/ 108 w 122"/>
                  <a:gd name="T29" fmla="*/ 0 h 146"/>
                  <a:gd name="T30" fmla="*/ 122 w 122"/>
                  <a:gd name="T31" fmla="*/ 0 h 146"/>
                  <a:gd name="T32" fmla="*/ 122 w 122"/>
                  <a:gd name="T33" fmla="*/ 142 h 146"/>
                  <a:gd name="T34" fmla="*/ 108 w 122"/>
                  <a:gd name="T35" fmla="*/ 142 h 146"/>
                  <a:gd name="T36" fmla="*/ 108 w 122"/>
                  <a:gd name="T37" fmla="*/ 116 h 146"/>
                  <a:gd name="T38" fmla="*/ 89 w 122"/>
                  <a:gd name="T39" fmla="*/ 137 h 146"/>
                  <a:gd name="T40" fmla="*/ 57 w 122"/>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2" h="146">
                    <a:moveTo>
                      <a:pt x="57" y="146"/>
                    </a:moveTo>
                    <a:cubicBezTo>
                      <a:pt x="48" y="146"/>
                      <a:pt x="40" y="144"/>
                      <a:pt x="33" y="141"/>
                    </a:cubicBezTo>
                    <a:cubicBezTo>
                      <a:pt x="26" y="138"/>
                      <a:pt x="20" y="134"/>
                      <a:pt x="15" y="129"/>
                    </a:cubicBezTo>
                    <a:cubicBezTo>
                      <a:pt x="10" y="124"/>
                      <a:pt x="6" y="118"/>
                      <a:pt x="4" y="111"/>
                    </a:cubicBezTo>
                    <a:cubicBezTo>
                      <a:pt x="1" y="103"/>
                      <a:pt x="0" y="96"/>
                      <a:pt x="0" y="87"/>
                    </a:cubicBezTo>
                    <a:cubicBezTo>
                      <a:pt x="0" y="0"/>
                      <a:pt x="0" y="0"/>
                      <a:pt x="0" y="0"/>
                    </a:cubicBezTo>
                    <a:cubicBezTo>
                      <a:pt x="14" y="0"/>
                      <a:pt x="14" y="0"/>
                      <a:pt x="14" y="0"/>
                    </a:cubicBezTo>
                    <a:cubicBezTo>
                      <a:pt x="14" y="85"/>
                      <a:pt x="14" y="85"/>
                      <a:pt x="14" y="85"/>
                    </a:cubicBezTo>
                    <a:cubicBezTo>
                      <a:pt x="14" y="99"/>
                      <a:pt x="17" y="111"/>
                      <a:pt x="25" y="120"/>
                    </a:cubicBezTo>
                    <a:cubicBezTo>
                      <a:pt x="33" y="129"/>
                      <a:pt x="44" y="133"/>
                      <a:pt x="59" y="133"/>
                    </a:cubicBezTo>
                    <a:cubicBezTo>
                      <a:pt x="66" y="133"/>
                      <a:pt x="72" y="132"/>
                      <a:pt x="78" y="130"/>
                    </a:cubicBezTo>
                    <a:cubicBezTo>
                      <a:pt x="84" y="127"/>
                      <a:pt x="90" y="124"/>
                      <a:pt x="94" y="119"/>
                    </a:cubicBezTo>
                    <a:cubicBezTo>
                      <a:pt x="98" y="115"/>
                      <a:pt x="102" y="109"/>
                      <a:pt x="104" y="103"/>
                    </a:cubicBezTo>
                    <a:cubicBezTo>
                      <a:pt x="107" y="97"/>
                      <a:pt x="108" y="90"/>
                      <a:pt x="108" y="82"/>
                    </a:cubicBezTo>
                    <a:cubicBezTo>
                      <a:pt x="108" y="0"/>
                      <a:pt x="108" y="0"/>
                      <a:pt x="108" y="0"/>
                    </a:cubicBezTo>
                    <a:cubicBezTo>
                      <a:pt x="122" y="0"/>
                      <a:pt x="122" y="0"/>
                      <a:pt x="122" y="0"/>
                    </a:cubicBezTo>
                    <a:cubicBezTo>
                      <a:pt x="122" y="142"/>
                      <a:pt x="122" y="142"/>
                      <a:pt x="122" y="142"/>
                    </a:cubicBezTo>
                    <a:cubicBezTo>
                      <a:pt x="108" y="142"/>
                      <a:pt x="108" y="142"/>
                      <a:pt x="108" y="142"/>
                    </a:cubicBezTo>
                    <a:cubicBezTo>
                      <a:pt x="108" y="116"/>
                      <a:pt x="108" y="116"/>
                      <a:pt x="108" y="116"/>
                    </a:cubicBezTo>
                    <a:cubicBezTo>
                      <a:pt x="103" y="124"/>
                      <a:pt x="97" y="131"/>
                      <a:pt x="89" y="137"/>
                    </a:cubicBezTo>
                    <a:cubicBezTo>
                      <a:pt x="81" y="143"/>
                      <a:pt x="70" y="146"/>
                      <a:pt x="57" y="1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400" dirty="0"/>
              </a:p>
            </p:txBody>
          </p:sp>
          <p:sp>
            <p:nvSpPr>
              <p:cNvPr id="113" name="Freeform 54"/>
              <p:cNvSpPr>
                <a:spLocks/>
              </p:cNvSpPr>
              <p:nvPr/>
            </p:nvSpPr>
            <p:spPr bwMode="auto">
              <a:xfrm>
                <a:off x="-1244600" y="4678363"/>
                <a:ext cx="288925" cy="542925"/>
              </a:xfrm>
              <a:custGeom>
                <a:avLst/>
                <a:gdLst>
                  <a:gd name="T0" fmla="*/ 0 w 77"/>
                  <a:gd name="T1" fmla="*/ 3 h 145"/>
                  <a:gd name="T2" fmla="*/ 14 w 77"/>
                  <a:gd name="T3" fmla="*/ 3 h 145"/>
                  <a:gd name="T4" fmla="*/ 14 w 77"/>
                  <a:gd name="T5" fmla="*/ 43 h 145"/>
                  <a:gd name="T6" fmla="*/ 24 w 77"/>
                  <a:gd name="T7" fmla="*/ 26 h 145"/>
                  <a:gd name="T8" fmla="*/ 39 w 77"/>
                  <a:gd name="T9" fmla="*/ 12 h 145"/>
                  <a:gd name="T10" fmla="*/ 57 w 77"/>
                  <a:gd name="T11" fmla="*/ 3 h 145"/>
                  <a:gd name="T12" fmla="*/ 77 w 77"/>
                  <a:gd name="T13" fmla="*/ 1 h 145"/>
                  <a:gd name="T14" fmla="*/ 77 w 77"/>
                  <a:gd name="T15" fmla="*/ 16 h 145"/>
                  <a:gd name="T16" fmla="*/ 76 w 77"/>
                  <a:gd name="T17" fmla="*/ 16 h 145"/>
                  <a:gd name="T18" fmla="*/ 52 w 77"/>
                  <a:gd name="T19" fmla="*/ 20 h 145"/>
                  <a:gd name="T20" fmla="*/ 32 w 77"/>
                  <a:gd name="T21" fmla="*/ 34 h 145"/>
                  <a:gd name="T22" fmla="*/ 19 w 77"/>
                  <a:gd name="T23" fmla="*/ 56 h 145"/>
                  <a:gd name="T24" fmla="*/ 14 w 77"/>
                  <a:gd name="T25" fmla="*/ 87 h 145"/>
                  <a:gd name="T26" fmla="*/ 14 w 77"/>
                  <a:gd name="T27" fmla="*/ 145 h 145"/>
                  <a:gd name="T28" fmla="*/ 0 w 77"/>
                  <a:gd name="T29" fmla="*/ 145 h 145"/>
                  <a:gd name="T30" fmla="*/ 0 w 77"/>
                  <a:gd name="T31" fmla="*/ 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 h="145">
                    <a:moveTo>
                      <a:pt x="0" y="3"/>
                    </a:moveTo>
                    <a:cubicBezTo>
                      <a:pt x="14" y="3"/>
                      <a:pt x="14" y="3"/>
                      <a:pt x="14" y="3"/>
                    </a:cubicBezTo>
                    <a:cubicBezTo>
                      <a:pt x="14" y="43"/>
                      <a:pt x="14" y="43"/>
                      <a:pt x="14" y="43"/>
                    </a:cubicBezTo>
                    <a:cubicBezTo>
                      <a:pt x="17" y="37"/>
                      <a:pt x="20" y="31"/>
                      <a:pt x="24" y="26"/>
                    </a:cubicBezTo>
                    <a:cubicBezTo>
                      <a:pt x="29" y="20"/>
                      <a:pt x="34" y="16"/>
                      <a:pt x="39" y="12"/>
                    </a:cubicBezTo>
                    <a:cubicBezTo>
                      <a:pt x="44" y="8"/>
                      <a:pt x="50" y="5"/>
                      <a:pt x="57" y="3"/>
                    </a:cubicBezTo>
                    <a:cubicBezTo>
                      <a:pt x="63" y="1"/>
                      <a:pt x="70" y="0"/>
                      <a:pt x="77" y="1"/>
                    </a:cubicBezTo>
                    <a:cubicBezTo>
                      <a:pt x="77" y="16"/>
                      <a:pt x="77" y="16"/>
                      <a:pt x="77" y="16"/>
                    </a:cubicBezTo>
                    <a:cubicBezTo>
                      <a:pt x="76" y="16"/>
                      <a:pt x="76" y="16"/>
                      <a:pt x="76" y="16"/>
                    </a:cubicBezTo>
                    <a:cubicBezTo>
                      <a:pt x="67" y="16"/>
                      <a:pt x="60" y="17"/>
                      <a:pt x="52" y="20"/>
                    </a:cubicBezTo>
                    <a:cubicBezTo>
                      <a:pt x="45" y="23"/>
                      <a:pt x="38" y="28"/>
                      <a:pt x="32" y="34"/>
                    </a:cubicBezTo>
                    <a:cubicBezTo>
                      <a:pt x="27" y="40"/>
                      <a:pt x="22" y="47"/>
                      <a:pt x="19" y="56"/>
                    </a:cubicBezTo>
                    <a:cubicBezTo>
                      <a:pt x="16" y="65"/>
                      <a:pt x="14" y="75"/>
                      <a:pt x="14" y="87"/>
                    </a:cubicBezTo>
                    <a:cubicBezTo>
                      <a:pt x="14" y="145"/>
                      <a:pt x="14" y="145"/>
                      <a:pt x="14" y="145"/>
                    </a:cubicBezTo>
                    <a:cubicBezTo>
                      <a:pt x="0" y="145"/>
                      <a:pt x="0" y="145"/>
                      <a:pt x="0" y="145"/>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400" dirty="0"/>
              </a:p>
            </p:txBody>
          </p:sp>
          <p:sp>
            <p:nvSpPr>
              <p:cNvPr id="114" name="Freeform 55"/>
              <p:cNvSpPr>
                <a:spLocks noEditPoints="1"/>
              </p:cNvSpPr>
              <p:nvPr/>
            </p:nvSpPr>
            <p:spPr bwMode="auto">
              <a:xfrm>
                <a:off x="-2439988" y="4681538"/>
                <a:ext cx="460375" cy="555625"/>
              </a:xfrm>
              <a:custGeom>
                <a:avLst/>
                <a:gdLst>
                  <a:gd name="T0" fmla="*/ 110 w 123"/>
                  <a:gd name="T1" fmla="*/ 22 h 148"/>
                  <a:gd name="T2" fmla="*/ 107 w 123"/>
                  <a:gd name="T3" fmla="*/ 19 h 148"/>
                  <a:gd name="T4" fmla="*/ 60 w 123"/>
                  <a:gd name="T5" fmla="*/ 0 h 148"/>
                  <a:gd name="T6" fmla="*/ 51 w 123"/>
                  <a:gd name="T7" fmla="*/ 0 h 148"/>
                  <a:gd name="T8" fmla="*/ 47 w 123"/>
                  <a:gd name="T9" fmla="*/ 0 h 148"/>
                  <a:gd name="T10" fmla="*/ 47 w 123"/>
                  <a:gd name="T11" fmla="*/ 15 h 148"/>
                  <a:gd name="T12" fmla="*/ 96 w 123"/>
                  <a:gd name="T13" fmla="*/ 27 h 148"/>
                  <a:gd name="T14" fmla="*/ 110 w 123"/>
                  <a:gd name="T15" fmla="*/ 56 h 148"/>
                  <a:gd name="T16" fmla="*/ 110 w 123"/>
                  <a:gd name="T17" fmla="*/ 62 h 148"/>
                  <a:gd name="T18" fmla="*/ 107 w 123"/>
                  <a:gd name="T19" fmla="*/ 61 h 148"/>
                  <a:gd name="T20" fmla="*/ 89 w 123"/>
                  <a:gd name="T21" fmla="*/ 58 h 148"/>
                  <a:gd name="T22" fmla="*/ 63 w 123"/>
                  <a:gd name="T23" fmla="*/ 56 h 148"/>
                  <a:gd name="T24" fmla="*/ 37 w 123"/>
                  <a:gd name="T25" fmla="*/ 59 h 148"/>
                  <a:gd name="T26" fmla="*/ 18 w 123"/>
                  <a:gd name="T27" fmla="*/ 68 h 148"/>
                  <a:gd name="T28" fmla="*/ 5 w 123"/>
                  <a:gd name="T29" fmla="*/ 83 h 148"/>
                  <a:gd name="T30" fmla="*/ 0 w 123"/>
                  <a:gd name="T31" fmla="*/ 102 h 148"/>
                  <a:gd name="T32" fmla="*/ 0 w 123"/>
                  <a:gd name="T33" fmla="*/ 103 h 148"/>
                  <a:gd name="T34" fmla="*/ 5 w 123"/>
                  <a:gd name="T35" fmla="*/ 123 h 148"/>
                  <a:gd name="T36" fmla="*/ 18 w 123"/>
                  <a:gd name="T37" fmla="*/ 136 h 148"/>
                  <a:gd name="T38" fmla="*/ 35 w 123"/>
                  <a:gd name="T39" fmla="*/ 145 h 148"/>
                  <a:gd name="T40" fmla="*/ 55 w 123"/>
                  <a:gd name="T41" fmla="*/ 148 h 148"/>
                  <a:gd name="T42" fmla="*/ 74 w 123"/>
                  <a:gd name="T43" fmla="*/ 145 h 148"/>
                  <a:gd name="T44" fmla="*/ 89 w 123"/>
                  <a:gd name="T45" fmla="*/ 139 h 148"/>
                  <a:gd name="T46" fmla="*/ 101 w 123"/>
                  <a:gd name="T47" fmla="*/ 130 h 148"/>
                  <a:gd name="T48" fmla="*/ 110 w 123"/>
                  <a:gd name="T49" fmla="*/ 121 h 148"/>
                  <a:gd name="T50" fmla="*/ 110 w 123"/>
                  <a:gd name="T51" fmla="*/ 144 h 148"/>
                  <a:gd name="T52" fmla="*/ 123 w 123"/>
                  <a:gd name="T53" fmla="*/ 144 h 148"/>
                  <a:gd name="T54" fmla="*/ 123 w 123"/>
                  <a:gd name="T55" fmla="*/ 55 h 148"/>
                  <a:gd name="T56" fmla="*/ 110 w 123"/>
                  <a:gd name="T57" fmla="*/ 22 h 148"/>
                  <a:gd name="T58" fmla="*/ 110 w 123"/>
                  <a:gd name="T59" fmla="*/ 91 h 148"/>
                  <a:gd name="T60" fmla="*/ 110 w 123"/>
                  <a:gd name="T61" fmla="*/ 92 h 148"/>
                  <a:gd name="T62" fmla="*/ 106 w 123"/>
                  <a:gd name="T63" fmla="*/ 109 h 148"/>
                  <a:gd name="T64" fmla="*/ 94 w 123"/>
                  <a:gd name="T65" fmla="*/ 122 h 148"/>
                  <a:gd name="T66" fmla="*/ 77 w 123"/>
                  <a:gd name="T67" fmla="*/ 131 h 148"/>
                  <a:gd name="T68" fmla="*/ 56 w 123"/>
                  <a:gd name="T69" fmla="*/ 135 h 148"/>
                  <a:gd name="T70" fmla="*/ 41 w 123"/>
                  <a:gd name="T71" fmla="*/ 132 h 148"/>
                  <a:gd name="T72" fmla="*/ 27 w 123"/>
                  <a:gd name="T73" fmla="*/ 126 h 148"/>
                  <a:gd name="T74" fmla="*/ 18 w 123"/>
                  <a:gd name="T75" fmla="*/ 116 h 148"/>
                  <a:gd name="T76" fmla="*/ 15 w 123"/>
                  <a:gd name="T77" fmla="*/ 102 h 148"/>
                  <a:gd name="T78" fmla="*/ 15 w 123"/>
                  <a:gd name="T79" fmla="*/ 101 h 148"/>
                  <a:gd name="T80" fmla="*/ 27 w 123"/>
                  <a:gd name="T81" fmla="*/ 77 h 148"/>
                  <a:gd name="T82" fmla="*/ 62 w 123"/>
                  <a:gd name="T83" fmla="*/ 68 h 148"/>
                  <a:gd name="T84" fmla="*/ 89 w 123"/>
                  <a:gd name="T85" fmla="*/ 70 h 148"/>
                  <a:gd name="T86" fmla="*/ 109 w 123"/>
                  <a:gd name="T87" fmla="*/ 75 h 148"/>
                  <a:gd name="T88" fmla="*/ 110 w 123"/>
                  <a:gd name="T89" fmla="*/ 75 h 148"/>
                  <a:gd name="T90" fmla="*/ 110 w 123"/>
                  <a:gd name="T91" fmla="*/ 9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3" h="148">
                    <a:moveTo>
                      <a:pt x="110" y="22"/>
                    </a:moveTo>
                    <a:cubicBezTo>
                      <a:pt x="109" y="21"/>
                      <a:pt x="108" y="20"/>
                      <a:pt x="107" y="19"/>
                    </a:cubicBezTo>
                    <a:cubicBezTo>
                      <a:pt x="94" y="7"/>
                      <a:pt x="75" y="2"/>
                      <a:pt x="60" y="0"/>
                    </a:cubicBezTo>
                    <a:cubicBezTo>
                      <a:pt x="57" y="0"/>
                      <a:pt x="54" y="0"/>
                      <a:pt x="51" y="0"/>
                    </a:cubicBezTo>
                    <a:cubicBezTo>
                      <a:pt x="50" y="0"/>
                      <a:pt x="48" y="0"/>
                      <a:pt x="47" y="0"/>
                    </a:cubicBezTo>
                    <a:cubicBezTo>
                      <a:pt x="47" y="15"/>
                      <a:pt x="47" y="15"/>
                      <a:pt x="47" y="15"/>
                    </a:cubicBezTo>
                    <a:cubicBezTo>
                      <a:pt x="71" y="15"/>
                      <a:pt x="85" y="18"/>
                      <a:pt x="96" y="27"/>
                    </a:cubicBezTo>
                    <a:cubicBezTo>
                      <a:pt x="104" y="34"/>
                      <a:pt x="110" y="42"/>
                      <a:pt x="110" y="56"/>
                    </a:cubicBezTo>
                    <a:cubicBezTo>
                      <a:pt x="110" y="62"/>
                      <a:pt x="110" y="62"/>
                      <a:pt x="110" y="62"/>
                    </a:cubicBezTo>
                    <a:cubicBezTo>
                      <a:pt x="109" y="62"/>
                      <a:pt x="108" y="62"/>
                      <a:pt x="107" y="61"/>
                    </a:cubicBezTo>
                    <a:cubicBezTo>
                      <a:pt x="101" y="60"/>
                      <a:pt x="95" y="59"/>
                      <a:pt x="89" y="58"/>
                    </a:cubicBezTo>
                    <a:cubicBezTo>
                      <a:pt x="81" y="57"/>
                      <a:pt x="73" y="56"/>
                      <a:pt x="63" y="56"/>
                    </a:cubicBezTo>
                    <a:cubicBezTo>
                      <a:pt x="53" y="56"/>
                      <a:pt x="45" y="57"/>
                      <a:pt x="37" y="59"/>
                    </a:cubicBezTo>
                    <a:cubicBezTo>
                      <a:pt x="30" y="61"/>
                      <a:pt x="23" y="64"/>
                      <a:pt x="18" y="68"/>
                    </a:cubicBezTo>
                    <a:cubicBezTo>
                      <a:pt x="12" y="72"/>
                      <a:pt x="8" y="77"/>
                      <a:pt x="5" y="83"/>
                    </a:cubicBezTo>
                    <a:cubicBezTo>
                      <a:pt x="2" y="88"/>
                      <a:pt x="0" y="95"/>
                      <a:pt x="0" y="102"/>
                    </a:cubicBezTo>
                    <a:cubicBezTo>
                      <a:pt x="0" y="103"/>
                      <a:pt x="0" y="103"/>
                      <a:pt x="0" y="103"/>
                    </a:cubicBezTo>
                    <a:cubicBezTo>
                      <a:pt x="0" y="110"/>
                      <a:pt x="2" y="117"/>
                      <a:pt x="5" y="123"/>
                    </a:cubicBezTo>
                    <a:cubicBezTo>
                      <a:pt x="8" y="128"/>
                      <a:pt x="13" y="133"/>
                      <a:pt x="18" y="136"/>
                    </a:cubicBezTo>
                    <a:cubicBezTo>
                      <a:pt x="23" y="140"/>
                      <a:pt x="29" y="143"/>
                      <a:pt x="35" y="145"/>
                    </a:cubicBezTo>
                    <a:cubicBezTo>
                      <a:pt x="42" y="147"/>
                      <a:pt x="49" y="148"/>
                      <a:pt x="55" y="148"/>
                    </a:cubicBezTo>
                    <a:cubicBezTo>
                      <a:pt x="62" y="148"/>
                      <a:pt x="68" y="147"/>
                      <a:pt x="74" y="145"/>
                    </a:cubicBezTo>
                    <a:cubicBezTo>
                      <a:pt x="80" y="144"/>
                      <a:pt x="85" y="142"/>
                      <a:pt x="89" y="139"/>
                    </a:cubicBezTo>
                    <a:cubicBezTo>
                      <a:pt x="94" y="137"/>
                      <a:pt x="98" y="134"/>
                      <a:pt x="101" y="130"/>
                    </a:cubicBezTo>
                    <a:cubicBezTo>
                      <a:pt x="104" y="127"/>
                      <a:pt x="107" y="124"/>
                      <a:pt x="110" y="121"/>
                    </a:cubicBezTo>
                    <a:cubicBezTo>
                      <a:pt x="110" y="144"/>
                      <a:pt x="110" y="144"/>
                      <a:pt x="110" y="144"/>
                    </a:cubicBezTo>
                    <a:cubicBezTo>
                      <a:pt x="123" y="144"/>
                      <a:pt x="123" y="144"/>
                      <a:pt x="123" y="144"/>
                    </a:cubicBezTo>
                    <a:cubicBezTo>
                      <a:pt x="123" y="55"/>
                      <a:pt x="123" y="55"/>
                      <a:pt x="123" y="55"/>
                    </a:cubicBezTo>
                    <a:cubicBezTo>
                      <a:pt x="123" y="40"/>
                      <a:pt x="119" y="31"/>
                      <a:pt x="110" y="22"/>
                    </a:cubicBezTo>
                    <a:moveTo>
                      <a:pt x="110" y="91"/>
                    </a:moveTo>
                    <a:cubicBezTo>
                      <a:pt x="110" y="91"/>
                      <a:pt x="110" y="91"/>
                      <a:pt x="110" y="92"/>
                    </a:cubicBezTo>
                    <a:cubicBezTo>
                      <a:pt x="110" y="98"/>
                      <a:pt x="109" y="104"/>
                      <a:pt x="106" y="109"/>
                    </a:cubicBezTo>
                    <a:cubicBezTo>
                      <a:pt x="103" y="114"/>
                      <a:pt x="99" y="119"/>
                      <a:pt x="94" y="122"/>
                    </a:cubicBezTo>
                    <a:cubicBezTo>
                      <a:pt x="89" y="126"/>
                      <a:pt x="83" y="129"/>
                      <a:pt x="77" y="131"/>
                    </a:cubicBezTo>
                    <a:cubicBezTo>
                      <a:pt x="70" y="133"/>
                      <a:pt x="63" y="135"/>
                      <a:pt x="56" y="135"/>
                    </a:cubicBezTo>
                    <a:cubicBezTo>
                      <a:pt x="51" y="135"/>
                      <a:pt x="46" y="134"/>
                      <a:pt x="41" y="132"/>
                    </a:cubicBezTo>
                    <a:cubicBezTo>
                      <a:pt x="35" y="131"/>
                      <a:pt x="31" y="129"/>
                      <a:pt x="27" y="126"/>
                    </a:cubicBezTo>
                    <a:cubicBezTo>
                      <a:pt x="23" y="123"/>
                      <a:pt x="20" y="120"/>
                      <a:pt x="18" y="116"/>
                    </a:cubicBezTo>
                    <a:cubicBezTo>
                      <a:pt x="16" y="112"/>
                      <a:pt x="15" y="107"/>
                      <a:pt x="15" y="102"/>
                    </a:cubicBezTo>
                    <a:cubicBezTo>
                      <a:pt x="15" y="101"/>
                      <a:pt x="15" y="101"/>
                      <a:pt x="15" y="101"/>
                    </a:cubicBezTo>
                    <a:cubicBezTo>
                      <a:pt x="15" y="91"/>
                      <a:pt x="19" y="83"/>
                      <a:pt x="27" y="77"/>
                    </a:cubicBezTo>
                    <a:cubicBezTo>
                      <a:pt x="35" y="71"/>
                      <a:pt x="47" y="68"/>
                      <a:pt x="62" y="68"/>
                    </a:cubicBezTo>
                    <a:cubicBezTo>
                      <a:pt x="72" y="68"/>
                      <a:pt x="81" y="69"/>
                      <a:pt x="89" y="70"/>
                    </a:cubicBezTo>
                    <a:cubicBezTo>
                      <a:pt x="97" y="72"/>
                      <a:pt x="104" y="73"/>
                      <a:pt x="109" y="75"/>
                    </a:cubicBezTo>
                    <a:cubicBezTo>
                      <a:pt x="110" y="75"/>
                      <a:pt x="110" y="75"/>
                      <a:pt x="110" y="75"/>
                    </a:cubicBezTo>
                    <a:lnTo>
                      <a:pt x="110" y="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400" dirty="0"/>
              </a:p>
            </p:txBody>
          </p:sp>
          <p:sp>
            <p:nvSpPr>
              <p:cNvPr id="115" name="Freeform 56"/>
              <p:cNvSpPr>
                <a:spLocks noEditPoints="1"/>
              </p:cNvSpPr>
              <p:nvPr/>
            </p:nvSpPr>
            <p:spPr bwMode="auto">
              <a:xfrm>
                <a:off x="-989012" y="4681537"/>
                <a:ext cx="460375" cy="555626"/>
              </a:xfrm>
              <a:custGeom>
                <a:avLst/>
                <a:gdLst>
                  <a:gd name="T0" fmla="*/ 110 w 123"/>
                  <a:gd name="T1" fmla="*/ 22 h 148"/>
                  <a:gd name="T2" fmla="*/ 106 w 123"/>
                  <a:gd name="T3" fmla="*/ 19 h 148"/>
                  <a:gd name="T4" fmla="*/ 60 w 123"/>
                  <a:gd name="T5" fmla="*/ 0 h 148"/>
                  <a:gd name="T6" fmla="*/ 50 w 123"/>
                  <a:gd name="T7" fmla="*/ 0 h 148"/>
                  <a:gd name="T8" fmla="*/ 47 w 123"/>
                  <a:gd name="T9" fmla="*/ 0 h 148"/>
                  <a:gd name="T10" fmla="*/ 47 w 123"/>
                  <a:gd name="T11" fmla="*/ 15 h 148"/>
                  <a:gd name="T12" fmla="*/ 95 w 123"/>
                  <a:gd name="T13" fmla="*/ 27 h 148"/>
                  <a:gd name="T14" fmla="*/ 109 w 123"/>
                  <a:gd name="T15" fmla="*/ 56 h 148"/>
                  <a:gd name="T16" fmla="*/ 109 w 123"/>
                  <a:gd name="T17" fmla="*/ 62 h 148"/>
                  <a:gd name="T18" fmla="*/ 107 w 123"/>
                  <a:gd name="T19" fmla="*/ 61 h 148"/>
                  <a:gd name="T20" fmla="*/ 88 w 123"/>
                  <a:gd name="T21" fmla="*/ 58 h 148"/>
                  <a:gd name="T22" fmla="*/ 62 w 123"/>
                  <a:gd name="T23" fmla="*/ 56 h 148"/>
                  <a:gd name="T24" fmla="*/ 37 w 123"/>
                  <a:gd name="T25" fmla="*/ 59 h 148"/>
                  <a:gd name="T26" fmla="*/ 17 w 123"/>
                  <a:gd name="T27" fmla="*/ 68 h 148"/>
                  <a:gd name="T28" fmla="*/ 4 w 123"/>
                  <a:gd name="T29" fmla="*/ 83 h 148"/>
                  <a:gd name="T30" fmla="*/ 0 w 123"/>
                  <a:gd name="T31" fmla="*/ 102 h 148"/>
                  <a:gd name="T32" fmla="*/ 0 w 123"/>
                  <a:gd name="T33" fmla="*/ 103 h 148"/>
                  <a:gd name="T34" fmla="*/ 5 w 123"/>
                  <a:gd name="T35" fmla="*/ 123 h 148"/>
                  <a:gd name="T36" fmla="*/ 17 w 123"/>
                  <a:gd name="T37" fmla="*/ 136 h 148"/>
                  <a:gd name="T38" fmla="*/ 35 w 123"/>
                  <a:gd name="T39" fmla="*/ 145 h 148"/>
                  <a:gd name="T40" fmla="*/ 55 w 123"/>
                  <a:gd name="T41" fmla="*/ 148 h 148"/>
                  <a:gd name="T42" fmla="*/ 73 w 123"/>
                  <a:gd name="T43" fmla="*/ 145 h 148"/>
                  <a:gd name="T44" fmla="*/ 89 w 123"/>
                  <a:gd name="T45" fmla="*/ 139 h 148"/>
                  <a:gd name="T46" fmla="*/ 101 w 123"/>
                  <a:gd name="T47" fmla="*/ 130 h 148"/>
                  <a:gd name="T48" fmla="*/ 109 w 123"/>
                  <a:gd name="T49" fmla="*/ 121 h 148"/>
                  <a:gd name="T50" fmla="*/ 109 w 123"/>
                  <a:gd name="T51" fmla="*/ 144 h 148"/>
                  <a:gd name="T52" fmla="*/ 123 w 123"/>
                  <a:gd name="T53" fmla="*/ 144 h 148"/>
                  <a:gd name="T54" fmla="*/ 123 w 123"/>
                  <a:gd name="T55" fmla="*/ 55 h 148"/>
                  <a:gd name="T56" fmla="*/ 110 w 123"/>
                  <a:gd name="T57" fmla="*/ 22 h 148"/>
                  <a:gd name="T58" fmla="*/ 110 w 123"/>
                  <a:gd name="T59" fmla="*/ 91 h 148"/>
                  <a:gd name="T60" fmla="*/ 110 w 123"/>
                  <a:gd name="T61" fmla="*/ 92 h 148"/>
                  <a:gd name="T62" fmla="*/ 105 w 123"/>
                  <a:gd name="T63" fmla="*/ 109 h 148"/>
                  <a:gd name="T64" fmla="*/ 94 w 123"/>
                  <a:gd name="T65" fmla="*/ 122 h 148"/>
                  <a:gd name="T66" fmla="*/ 76 w 123"/>
                  <a:gd name="T67" fmla="*/ 131 h 148"/>
                  <a:gd name="T68" fmla="*/ 56 w 123"/>
                  <a:gd name="T69" fmla="*/ 135 h 148"/>
                  <a:gd name="T70" fmla="*/ 40 w 123"/>
                  <a:gd name="T71" fmla="*/ 132 h 148"/>
                  <a:gd name="T72" fmla="*/ 27 w 123"/>
                  <a:gd name="T73" fmla="*/ 126 h 148"/>
                  <a:gd name="T74" fmla="*/ 18 w 123"/>
                  <a:gd name="T75" fmla="*/ 116 h 148"/>
                  <a:gd name="T76" fmla="*/ 14 w 123"/>
                  <a:gd name="T77" fmla="*/ 102 h 148"/>
                  <a:gd name="T78" fmla="*/ 14 w 123"/>
                  <a:gd name="T79" fmla="*/ 101 h 148"/>
                  <a:gd name="T80" fmla="*/ 27 w 123"/>
                  <a:gd name="T81" fmla="*/ 77 h 148"/>
                  <a:gd name="T82" fmla="*/ 61 w 123"/>
                  <a:gd name="T83" fmla="*/ 68 h 148"/>
                  <a:gd name="T84" fmla="*/ 89 w 123"/>
                  <a:gd name="T85" fmla="*/ 70 h 148"/>
                  <a:gd name="T86" fmla="*/ 109 w 123"/>
                  <a:gd name="T87" fmla="*/ 75 h 148"/>
                  <a:gd name="T88" fmla="*/ 110 w 123"/>
                  <a:gd name="T89" fmla="*/ 75 h 148"/>
                  <a:gd name="T90" fmla="*/ 110 w 123"/>
                  <a:gd name="T91" fmla="*/ 9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3" h="148">
                    <a:moveTo>
                      <a:pt x="110" y="22"/>
                    </a:moveTo>
                    <a:cubicBezTo>
                      <a:pt x="109" y="21"/>
                      <a:pt x="108" y="20"/>
                      <a:pt x="106" y="19"/>
                    </a:cubicBezTo>
                    <a:cubicBezTo>
                      <a:pt x="94" y="7"/>
                      <a:pt x="75" y="2"/>
                      <a:pt x="60" y="0"/>
                    </a:cubicBezTo>
                    <a:cubicBezTo>
                      <a:pt x="56" y="0"/>
                      <a:pt x="53" y="0"/>
                      <a:pt x="50" y="0"/>
                    </a:cubicBezTo>
                    <a:cubicBezTo>
                      <a:pt x="49" y="0"/>
                      <a:pt x="48" y="0"/>
                      <a:pt x="47" y="0"/>
                    </a:cubicBezTo>
                    <a:cubicBezTo>
                      <a:pt x="47" y="15"/>
                      <a:pt x="47" y="15"/>
                      <a:pt x="47" y="15"/>
                    </a:cubicBezTo>
                    <a:cubicBezTo>
                      <a:pt x="70" y="15"/>
                      <a:pt x="84" y="18"/>
                      <a:pt x="95" y="27"/>
                    </a:cubicBezTo>
                    <a:cubicBezTo>
                      <a:pt x="104" y="34"/>
                      <a:pt x="109" y="42"/>
                      <a:pt x="109" y="56"/>
                    </a:cubicBezTo>
                    <a:cubicBezTo>
                      <a:pt x="109" y="62"/>
                      <a:pt x="109" y="62"/>
                      <a:pt x="109" y="62"/>
                    </a:cubicBezTo>
                    <a:cubicBezTo>
                      <a:pt x="108" y="62"/>
                      <a:pt x="108" y="62"/>
                      <a:pt x="107" y="61"/>
                    </a:cubicBezTo>
                    <a:cubicBezTo>
                      <a:pt x="101" y="60"/>
                      <a:pt x="94" y="59"/>
                      <a:pt x="88" y="58"/>
                    </a:cubicBezTo>
                    <a:cubicBezTo>
                      <a:pt x="81" y="57"/>
                      <a:pt x="72" y="56"/>
                      <a:pt x="62" y="56"/>
                    </a:cubicBezTo>
                    <a:cubicBezTo>
                      <a:pt x="53" y="56"/>
                      <a:pt x="45" y="57"/>
                      <a:pt x="37" y="59"/>
                    </a:cubicBezTo>
                    <a:cubicBezTo>
                      <a:pt x="29" y="61"/>
                      <a:pt x="23" y="64"/>
                      <a:pt x="17" y="68"/>
                    </a:cubicBezTo>
                    <a:cubicBezTo>
                      <a:pt x="12" y="72"/>
                      <a:pt x="8" y="77"/>
                      <a:pt x="4" y="83"/>
                    </a:cubicBezTo>
                    <a:cubicBezTo>
                      <a:pt x="1" y="88"/>
                      <a:pt x="0" y="95"/>
                      <a:pt x="0" y="102"/>
                    </a:cubicBezTo>
                    <a:cubicBezTo>
                      <a:pt x="0" y="103"/>
                      <a:pt x="0" y="103"/>
                      <a:pt x="0" y="103"/>
                    </a:cubicBezTo>
                    <a:cubicBezTo>
                      <a:pt x="0" y="110"/>
                      <a:pt x="2" y="117"/>
                      <a:pt x="5" y="123"/>
                    </a:cubicBezTo>
                    <a:cubicBezTo>
                      <a:pt x="8" y="128"/>
                      <a:pt x="12" y="133"/>
                      <a:pt x="17" y="136"/>
                    </a:cubicBezTo>
                    <a:cubicBezTo>
                      <a:pt x="23" y="140"/>
                      <a:pt x="29" y="143"/>
                      <a:pt x="35" y="145"/>
                    </a:cubicBezTo>
                    <a:cubicBezTo>
                      <a:pt x="42" y="147"/>
                      <a:pt x="48" y="148"/>
                      <a:pt x="55" y="148"/>
                    </a:cubicBezTo>
                    <a:cubicBezTo>
                      <a:pt x="62" y="148"/>
                      <a:pt x="68" y="147"/>
                      <a:pt x="73" y="145"/>
                    </a:cubicBezTo>
                    <a:cubicBezTo>
                      <a:pt x="79" y="144"/>
                      <a:pt x="84" y="142"/>
                      <a:pt x="89" y="139"/>
                    </a:cubicBezTo>
                    <a:cubicBezTo>
                      <a:pt x="93" y="137"/>
                      <a:pt x="97" y="134"/>
                      <a:pt x="101" y="130"/>
                    </a:cubicBezTo>
                    <a:cubicBezTo>
                      <a:pt x="104" y="127"/>
                      <a:pt x="107" y="124"/>
                      <a:pt x="109" y="121"/>
                    </a:cubicBezTo>
                    <a:cubicBezTo>
                      <a:pt x="109" y="144"/>
                      <a:pt x="109" y="144"/>
                      <a:pt x="109" y="144"/>
                    </a:cubicBezTo>
                    <a:cubicBezTo>
                      <a:pt x="123" y="144"/>
                      <a:pt x="123" y="144"/>
                      <a:pt x="123" y="144"/>
                    </a:cubicBezTo>
                    <a:cubicBezTo>
                      <a:pt x="123" y="55"/>
                      <a:pt x="123" y="55"/>
                      <a:pt x="123" y="55"/>
                    </a:cubicBezTo>
                    <a:cubicBezTo>
                      <a:pt x="123" y="40"/>
                      <a:pt x="119" y="31"/>
                      <a:pt x="110" y="22"/>
                    </a:cubicBezTo>
                    <a:moveTo>
                      <a:pt x="110" y="91"/>
                    </a:moveTo>
                    <a:cubicBezTo>
                      <a:pt x="110" y="91"/>
                      <a:pt x="110" y="91"/>
                      <a:pt x="110" y="92"/>
                    </a:cubicBezTo>
                    <a:cubicBezTo>
                      <a:pt x="110" y="98"/>
                      <a:pt x="108" y="104"/>
                      <a:pt x="105" y="109"/>
                    </a:cubicBezTo>
                    <a:cubicBezTo>
                      <a:pt x="102" y="114"/>
                      <a:pt x="99" y="119"/>
                      <a:pt x="94" y="122"/>
                    </a:cubicBezTo>
                    <a:cubicBezTo>
                      <a:pt x="89" y="126"/>
                      <a:pt x="83" y="129"/>
                      <a:pt x="76" y="131"/>
                    </a:cubicBezTo>
                    <a:cubicBezTo>
                      <a:pt x="70" y="133"/>
                      <a:pt x="63" y="135"/>
                      <a:pt x="56" y="135"/>
                    </a:cubicBezTo>
                    <a:cubicBezTo>
                      <a:pt x="50" y="135"/>
                      <a:pt x="45" y="134"/>
                      <a:pt x="40" y="132"/>
                    </a:cubicBezTo>
                    <a:cubicBezTo>
                      <a:pt x="35" y="131"/>
                      <a:pt x="31" y="129"/>
                      <a:pt x="27" y="126"/>
                    </a:cubicBezTo>
                    <a:cubicBezTo>
                      <a:pt x="23" y="123"/>
                      <a:pt x="20" y="120"/>
                      <a:pt x="18" y="116"/>
                    </a:cubicBezTo>
                    <a:cubicBezTo>
                      <a:pt x="16" y="112"/>
                      <a:pt x="14" y="107"/>
                      <a:pt x="14" y="102"/>
                    </a:cubicBezTo>
                    <a:cubicBezTo>
                      <a:pt x="14" y="101"/>
                      <a:pt x="14" y="101"/>
                      <a:pt x="14" y="101"/>
                    </a:cubicBezTo>
                    <a:cubicBezTo>
                      <a:pt x="14" y="91"/>
                      <a:pt x="18" y="83"/>
                      <a:pt x="27" y="77"/>
                    </a:cubicBezTo>
                    <a:cubicBezTo>
                      <a:pt x="35" y="71"/>
                      <a:pt x="46" y="68"/>
                      <a:pt x="61" y="68"/>
                    </a:cubicBezTo>
                    <a:cubicBezTo>
                      <a:pt x="72" y="68"/>
                      <a:pt x="81" y="69"/>
                      <a:pt x="89" y="70"/>
                    </a:cubicBezTo>
                    <a:cubicBezTo>
                      <a:pt x="96" y="72"/>
                      <a:pt x="103" y="73"/>
                      <a:pt x="109" y="75"/>
                    </a:cubicBezTo>
                    <a:cubicBezTo>
                      <a:pt x="109" y="75"/>
                      <a:pt x="109" y="75"/>
                      <a:pt x="110" y="75"/>
                    </a:cubicBezTo>
                    <a:lnTo>
                      <a:pt x="110" y="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400" dirty="0"/>
              </a:p>
            </p:txBody>
          </p:sp>
          <p:sp>
            <p:nvSpPr>
              <p:cNvPr id="116" name="Freeform 57"/>
              <p:cNvSpPr>
                <a:spLocks noEditPoints="1"/>
              </p:cNvSpPr>
              <p:nvPr/>
            </p:nvSpPr>
            <p:spPr bwMode="auto">
              <a:xfrm>
                <a:off x="-487363" y="5176838"/>
                <a:ext cx="49213" cy="49213"/>
              </a:xfrm>
              <a:custGeom>
                <a:avLst/>
                <a:gdLst>
                  <a:gd name="T0" fmla="*/ 0 w 13"/>
                  <a:gd name="T1" fmla="*/ 6 h 13"/>
                  <a:gd name="T2" fmla="*/ 0 w 13"/>
                  <a:gd name="T3" fmla="*/ 6 h 13"/>
                  <a:gd name="T4" fmla="*/ 6 w 13"/>
                  <a:gd name="T5" fmla="*/ 0 h 13"/>
                  <a:gd name="T6" fmla="*/ 13 w 13"/>
                  <a:gd name="T7" fmla="*/ 6 h 13"/>
                  <a:gd name="T8" fmla="*/ 13 w 13"/>
                  <a:gd name="T9" fmla="*/ 6 h 13"/>
                  <a:gd name="T10" fmla="*/ 6 w 13"/>
                  <a:gd name="T11" fmla="*/ 13 h 13"/>
                  <a:gd name="T12" fmla="*/ 0 w 13"/>
                  <a:gd name="T13" fmla="*/ 6 h 13"/>
                  <a:gd name="T14" fmla="*/ 12 w 13"/>
                  <a:gd name="T15" fmla="*/ 6 h 13"/>
                  <a:gd name="T16" fmla="*/ 12 w 13"/>
                  <a:gd name="T17" fmla="*/ 6 h 13"/>
                  <a:gd name="T18" fmla="*/ 6 w 13"/>
                  <a:gd name="T19" fmla="*/ 0 h 13"/>
                  <a:gd name="T20" fmla="*/ 1 w 13"/>
                  <a:gd name="T21" fmla="*/ 6 h 13"/>
                  <a:gd name="T22" fmla="*/ 1 w 13"/>
                  <a:gd name="T23" fmla="*/ 6 h 13"/>
                  <a:gd name="T24" fmla="*/ 6 w 13"/>
                  <a:gd name="T25" fmla="*/ 12 h 13"/>
                  <a:gd name="T26" fmla="*/ 12 w 13"/>
                  <a:gd name="T27" fmla="*/ 6 h 13"/>
                  <a:gd name="T28" fmla="*/ 4 w 13"/>
                  <a:gd name="T29" fmla="*/ 3 h 13"/>
                  <a:gd name="T30" fmla="*/ 7 w 13"/>
                  <a:gd name="T31" fmla="*/ 3 h 13"/>
                  <a:gd name="T32" fmla="*/ 9 w 13"/>
                  <a:gd name="T33" fmla="*/ 5 h 13"/>
                  <a:gd name="T34" fmla="*/ 8 w 13"/>
                  <a:gd name="T35" fmla="*/ 7 h 13"/>
                  <a:gd name="T36" fmla="*/ 9 w 13"/>
                  <a:gd name="T37" fmla="*/ 9 h 13"/>
                  <a:gd name="T38" fmla="*/ 8 w 13"/>
                  <a:gd name="T39" fmla="*/ 9 h 13"/>
                  <a:gd name="T40" fmla="*/ 6 w 13"/>
                  <a:gd name="T41" fmla="*/ 7 h 13"/>
                  <a:gd name="T42" fmla="*/ 5 w 13"/>
                  <a:gd name="T43" fmla="*/ 7 h 13"/>
                  <a:gd name="T44" fmla="*/ 5 w 13"/>
                  <a:gd name="T45" fmla="*/ 9 h 13"/>
                  <a:gd name="T46" fmla="*/ 4 w 13"/>
                  <a:gd name="T47" fmla="*/ 9 h 13"/>
                  <a:gd name="T48" fmla="*/ 4 w 13"/>
                  <a:gd name="T49" fmla="*/ 3 h 13"/>
                  <a:gd name="T50" fmla="*/ 7 w 13"/>
                  <a:gd name="T51" fmla="*/ 6 h 13"/>
                  <a:gd name="T52" fmla="*/ 8 w 13"/>
                  <a:gd name="T53" fmla="*/ 5 h 13"/>
                  <a:gd name="T54" fmla="*/ 7 w 13"/>
                  <a:gd name="T55" fmla="*/ 4 h 13"/>
                  <a:gd name="T56" fmla="*/ 5 w 13"/>
                  <a:gd name="T57" fmla="*/ 4 h 13"/>
                  <a:gd name="T58" fmla="*/ 5 w 13"/>
                  <a:gd name="T59" fmla="*/ 6 h 13"/>
                  <a:gd name="T60" fmla="*/ 7 w 13"/>
                  <a:gd name="T61"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 h="13">
                    <a:moveTo>
                      <a:pt x="0" y="6"/>
                    </a:moveTo>
                    <a:cubicBezTo>
                      <a:pt x="0" y="6"/>
                      <a:pt x="0" y="6"/>
                      <a:pt x="0" y="6"/>
                    </a:cubicBezTo>
                    <a:cubicBezTo>
                      <a:pt x="0" y="3"/>
                      <a:pt x="3" y="0"/>
                      <a:pt x="6" y="0"/>
                    </a:cubicBezTo>
                    <a:cubicBezTo>
                      <a:pt x="10" y="0"/>
                      <a:pt x="13" y="3"/>
                      <a:pt x="13" y="6"/>
                    </a:cubicBezTo>
                    <a:cubicBezTo>
                      <a:pt x="13" y="6"/>
                      <a:pt x="13" y="6"/>
                      <a:pt x="13" y="6"/>
                    </a:cubicBezTo>
                    <a:cubicBezTo>
                      <a:pt x="13" y="10"/>
                      <a:pt x="10" y="13"/>
                      <a:pt x="6" y="13"/>
                    </a:cubicBezTo>
                    <a:cubicBezTo>
                      <a:pt x="3" y="13"/>
                      <a:pt x="0" y="10"/>
                      <a:pt x="0" y="6"/>
                    </a:cubicBezTo>
                    <a:moveTo>
                      <a:pt x="12" y="6"/>
                    </a:moveTo>
                    <a:cubicBezTo>
                      <a:pt x="12" y="6"/>
                      <a:pt x="12" y="6"/>
                      <a:pt x="12" y="6"/>
                    </a:cubicBezTo>
                    <a:cubicBezTo>
                      <a:pt x="12" y="3"/>
                      <a:pt x="10" y="0"/>
                      <a:pt x="6" y="0"/>
                    </a:cubicBezTo>
                    <a:cubicBezTo>
                      <a:pt x="3" y="0"/>
                      <a:pt x="1" y="3"/>
                      <a:pt x="1" y="6"/>
                    </a:cubicBezTo>
                    <a:cubicBezTo>
                      <a:pt x="1" y="6"/>
                      <a:pt x="1" y="6"/>
                      <a:pt x="1" y="6"/>
                    </a:cubicBezTo>
                    <a:cubicBezTo>
                      <a:pt x="1" y="9"/>
                      <a:pt x="3" y="12"/>
                      <a:pt x="6" y="12"/>
                    </a:cubicBezTo>
                    <a:cubicBezTo>
                      <a:pt x="9" y="12"/>
                      <a:pt x="12" y="9"/>
                      <a:pt x="12" y="6"/>
                    </a:cubicBezTo>
                    <a:moveTo>
                      <a:pt x="4" y="3"/>
                    </a:moveTo>
                    <a:cubicBezTo>
                      <a:pt x="7" y="3"/>
                      <a:pt x="7" y="3"/>
                      <a:pt x="7" y="3"/>
                    </a:cubicBezTo>
                    <a:cubicBezTo>
                      <a:pt x="8" y="3"/>
                      <a:pt x="9" y="4"/>
                      <a:pt x="9" y="5"/>
                    </a:cubicBezTo>
                    <a:cubicBezTo>
                      <a:pt x="9" y="6"/>
                      <a:pt x="8" y="7"/>
                      <a:pt x="8" y="7"/>
                    </a:cubicBezTo>
                    <a:cubicBezTo>
                      <a:pt x="9" y="9"/>
                      <a:pt x="9" y="9"/>
                      <a:pt x="9" y="9"/>
                    </a:cubicBezTo>
                    <a:cubicBezTo>
                      <a:pt x="8" y="9"/>
                      <a:pt x="8" y="9"/>
                      <a:pt x="8" y="9"/>
                    </a:cubicBezTo>
                    <a:cubicBezTo>
                      <a:pt x="6" y="7"/>
                      <a:pt x="6" y="7"/>
                      <a:pt x="6" y="7"/>
                    </a:cubicBezTo>
                    <a:cubicBezTo>
                      <a:pt x="5" y="7"/>
                      <a:pt x="5" y="7"/>
                      <a:pt x="5" y="7"/>
                    </a:cubicBezTo>
                    <a:cubicBezTo>
                      <a:pt x="5" y="9"/>
                      <a:pt x="5" y="9"/>
                      <a:pt x="5" y="9"/>
                    </a:cubicBezTo>
                    <a:cubicBezTo>
                      <a:pt x="4" y="9"/>
                      <a:pt x="4" y="9"/>
                      <a:pt x="4" y="9"/>
                    </a:cubicBezTo>
                    <a:lnTo>
                      <a:pt x="4" y="3"/>
                    </a:lnTo>
                    <a:close/>
                    <a:moveTo>
                      <a:pt x="7" y="6"/>
                    </a:moveTo>
                    <a:cubicBezTo>
                      <a:pt x="8" y="6"/>
                      <a:pt x="8" y="6"/>
                      <a:pt x="8" y="5"/>
                    </a:cubicBezTo>
                    <a:cubicBezTo>
                      <a:pt x="8" y="4"/>
                      <a:pt x="8" y="4"/>
                      <a:pt x="7" y="4"/>
                    </a:cubicBezTo>
                    <a:cubicBezTo>
                      <a:pt x="5" y="4"/>
                      <a:pt x="5" y="4"/>
                      <a:pt x="5" y="4"/>
                    </a:cubicBezTo>
                    <a:cubicBezTo>
                      <a:pt x="5" y="6"/>
                      <a:pt x="5" y="6"/>
                      <a:pt x="5" y="6"/>
                    </a:cubicBezTo>
                    <a:lnTo>
                      <a:pt x="7"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400" dirty="0"/>
              </a:p>
            </p:txBody>
          </p:sp>
        </p:grpSp>
        <p:sp>
          <p:nvSpPr>
            <p:cNvPr id="106" name="Rectangle 40"/>
            <p:cNvSpPr/>
            <p:nvPr/>
          </p:nvSpPr>
          <p:spPr>
            <a:xfrm>
              <a:off x="1382142" y="4530209"/>
              <a:ext cx="1088390" cy="293189"/>
            </a:xfrm>
            <a:prstGeom prst="rect">
              <a:avLst/>
            </a:prstGeom>
          </p:spPr>
          <p:txBody>
            <a:bodyPr wrap="none">
              <a:spAutoFit/>
            </a:bodyPr>
            <a:lstStyle/>
            <a:p>
              <a:pPr algn="ctr"/>
              <a:r>
                <a:rPr lang="en-US" sz="1000" dirty="0">
                  <a:solidFill>
                    <a:schemeClr val="bg1"/>
                  </a:solidFill>
                </a:rPr>
                <a:t>conferencing</a:t>
              </a:r>
            </a:p>
          </p:txBody>
        </p:sp>
      </p:grpSp>
      <p:grpSp>
        <p:nvGrpSpPr>
          <p:cNvPr id="6" name="Group 107"/>
          <p:cNvGrpSpPr/>
          <p:nvPr/>
        </p:nvGrpSpPr>
        <p:grpSpPr>
          <a:xfrm>
            <a:off x="3726467" y="5973092"/>
            <a:ext cx="1023799" cy="456284"/>
            <a:chOff x="-2439988" y="4344988"/>
            <a:chExt cx="2001838" cy="892175"/>
          </a:xfrm>
        </p:grpSpPr>
        <p:sp>
          <p:nvSpPr>
            <p:cNvPr id="95" name="Freeform 48"/>
            <p:cNvSpPr>
              <a:spLocks/>
            </p:cNvSpPr>
            <p:nvPr/>
          </p:nvSpPr>
          <p:spPr bwMode="auto">
            <a:xfrm>
              <a:off x="-1443038" y="4344988"/>
              <a:ext cx="247650" cy="220663"/>
            </a:xfrm>
            <a:custGeom>
              <a:avLst/>
              <a:gdLst>
                <a:gd name="T0" fmla="*/ 47 w 156"/>
                <a:gd name="T1" fmla="*/ 99 h 139"/>
                <a:gd name="T2" fmla="*/ 92 w 156"/>
                <a:gd name="T3" fmla="*/ 99 h 139"/>
                <a:gd name="T4" fmla="*/ 99 w 156"/>
                <a:gd name="T5" fmla="*/ 118 h 139"/>
                <a:gd name="T6" fmla="*/ 38 w 156"/>
                <a:gd name="T7" fmla="*/ 118 h 139"/>
                <a:gd name="T8" fmla="*/ 28 w 156"/>
                <a:gd name="T9" fmla="*/ 139 h 139"/>
                <a:gd name="T10" fmla="*/ 0 w 156"/>
                <a:gd name="T11" fmla="*/ 139 h 139"/>
                <a:gd name="T12" fmla="*/ 69 w 156"/>
                <a:gd name="T13" fmla="*/ 0 h 139"/>
                <a:gd name="T14" fmla="*/ 87 w 156"/>
                <a:gd name="T15" fmla="*/ 0 h 139"/>
                <a:gd name="T16" fmla="*/ 156 w 156"/>
                <a:gd name="T17" fmla="*/ 139 h 139"/>
                <a:gd name="T18" fmla="*/ 128 w 156"/>
                <a:gd name="T19" fmla="*/ 139 h 139"/>
                <a:gd name="T20" fmla="*/ 78 w 156"/>
                <a:gd name="T21" fmla="*/ 33 h 139"/>
                <a:gd name="T22" fmla="*/ 47 w 156"/>
                <a:gd name="T23" fmla="*/ 9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39">
                  <a:moveTo>
                    <a:pt x="47" y="99"/>
                  </a:moveTo>
                  <a:lnTo>
                    <a:pt x="92" y="99"/>
                  </a:lnTo>
                  <a:lnTo>
                    <a:pt x="99" y="118"/>
                  </a:lnTo>
                  <a:lnTo>
                    <a:pt x="38" y="118"/>
                  </a:lnTo>
                  <a:lnTo>
                    <a:pt x="28" y="139"/>
                  </a:lnTo>
                  <a:lnTo>
                    <a:pt x="0" y="139"/>
                  </a:lnTo>
                  <a:lnTo>
                    <a:pt x="69" y="0"/>
                  </a:lnTo>
                  <a:lnTo>
                    <a:pt x="87" y="0"/>
                  </a:lnTo>
                  <a:lnTo>
                    <a:pt x="156" y="139"/>
                  </a:lnTo>
                  <a:lnTo>
                    <a:pt x="128" y="139"/>
                  </a:lnTo>
                  <a:lnTo>
                    <a:pt x="78" y="33"/>
                  </a:lnTo>
                  <a:lnTo>
                    <a:pt x="47"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96" name="Freeform 49"/>
            <p:cNvSpPr>
              <a:spLocks/>
            </p:cNvSpPr>
            <p:nvPr/>
          </p:nvSpPr>
          <p:spPr bwMode="auto">
            <a:xfrm>
              <a:off x="-2263775" y="4348163"/>
              <a:ext cx="242888" cy="220663"/>
            </a:xfrm>
            <a:custGeom>
              <a:avLst/>
              <a:gdLst>
                <a:gd name="T0" fmla="*/ 45 w 153"/>
                <a:gd name="T1" fmla="*/ 99 h 139"/>
                <a:gd name="T2" fmla="*/ 92 w 153"/>
                <a:gd name="T3" fmla="*/ 99 h 139"/>
                <a:gd name="T4" fmla="*/ 99 w 153"/>
                <a:gd name="T5" fmla="*/ 118 h 139"/>
                <a:gd name="T6" fmla="*/ 38 w 153"/>
                <a:gd name="T7" fmla="*/ 118 h 139"/>
                <a:gd name="T8" fmla="*/ 28 w 153"/>
                <a:gd name="T9" fmla="*/ 139 h 139"/>
                <a:gd name="T10" fmla="*/ 0 w 153"/>
                <a:gd name="T11" fmla="*/ 139 h 139"/>
                <a:gd name="T12" fmla="*/ 68 w 153"/>
                <a:gd name="T13" fmla="*/ 0 h 139"/>
                <a:gd name="T14" fmla="*/ 87 w 153"/>
                <a:gd name="T15" fmla="*/ 0 h 139"/>
                <a:gd name="T16" fmla="*/ 153 w 153"/>
                <a:gd name="T17" fmla="*/ 139 h 139"/>
                <a:gd name="T18" fmla="*/ 127 w 153"/>
                <a:gd name="T19" fmla="*/ 139 h 139"/>
                <a:gd name="T20" fmla="*/ 78 w 153"/>
                <a:gd name="T21" fmla="*/ 31 h 139"/>
                <a:gd name="T22" fmla="*/ 45 w 153"/>
                <a:gd name="T23" fmla="*/ 9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139">
                  <a:moveTo>
                    <a:pt x="45" y="99"/>
                  </a:moveTo>
                  <a:lnTo>
                    <a:pt x="92" y="99"/>
                  </a:lnTo>
                  <a:lnTo>
                    <a:pt x="99" y="118"/>
                  </a:lnTo>
                  <a:lnTo>
                    <a:pt x="38" y="118"/>
                  </a:lnTo>
                  <a:lnTo>
                    <a:pt x="28" y="139"/>
                  </a:lnTo>
                  <a:lnTo>
                    <a:pt x="0" y="139"/>
                  </a:lnTo>
                  <a:lnTo>
                    <a:pt x="68" y="0"/>
                  </a:lnTo>
                  <a:lnTo>
                    <a:pt x="87" y="0"/>
                  </a:lnTo>
                  <a:lnTo>
                    <a:pt x="153" y="139"/>
                  </a:lnTo>
                  <a:lnTo>
                    <a:pt x="127" y="139"/>
                  </a:lnTo>
                  <a:lnTo>
                    <a:pt x="78" y="31"/>
                  </a:lnTo>
                  <a:lnTo>
                    <a:pt x="45"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97" name="Freeform 50"/>
            <p:cNvSpPr>
              <a:spLocks/>
            </p:cNvSpPr>
            <p:nvPr/>
          </p:nvSpPr>
          <p:spPr bwMode="auto">
            <a:xfrm>
              <a:off x="-1855788" y="4348163"/>
              <a:ext cx="247650" cy="220663"/>
            </a:xfrm>
            <a:custGeom>
              <a:avLst/>
              <a:gdLst>
                <a:gd name="T0" fmla="*/ 48 w 156"/>
                <a:gd name="T1" fmla="*/ 99 h 139"/>
                <a:gd name="T2" fmla="*/ 92 w 156"/>
                <a:gd name="T3" fmla="*/ 99 h 139"/>
                <a:gd name="T4" fmla="*/ 99 w 156"/>
                <a:gd name="T5" fmla="*/ 118 h 139"/>
                <a:gd name="T6" fmla="*/ 38 w 156"/>
                <a:gd name="T7" fmla="*/ 118 h 139"/>
                <a:gd name="T8" fmla="*/ 29 w 156"/>
                <a:gd name="T9" fmla="*/ 139 h 139"/>
                <a:gd name="T10" fmla="*/ 0 w 156"/>
                <a:gd name="T11" fmla="*/ 139 h 139"/>
                <a:gd name="T12" fmla="*/ 69 w 156"/>
                <a:gd name="T13" fmla="*/ 0 h 139"/>
                <a:gd name="T14" fmla="*/ 88 w 156"/>
                <a:gd name="T15" fmla="*/ 0 h 139"/>
                <a:gd name="T16" fmla="*/ 156 w 156"/>
                <a:gd name="T17" fmla="*/ 139 h 139"/>
                <a:gd name="T18" fmla="*/ 128 w 156"/>
                <a:gd name="T19" fmla="*/ 139 h 139"/>
                <a:gd name="T20" fmla="*/ 78 w 156"/>
                <a:gd name="T21" fmla="*/ 31 h 139"/>
                <a:gd name="T22" fmla="*/ 48 w 156"/>
                <a:gd name="T23" fmla="*/ 9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39">
                  <a:moveTo>
                    <a:pt x="48" y="99"/>
                  </a:moveTo>
                  <a:lnTo>
                    <a:pt x="92" y="99"/>
                  </a:lnTo>
                  <a:lnTo>
                    <a:pt x="99" y="118"/>
                  </a:lnTo>
                  <a:lnTo>
                    <a:pt x="38" y="118"/>
                  </a:lnTo>
                  <a:lnTo>
                    <a:pt x="29" y="139"/>
                  </a:lnTo>
                  <a:lnTo>
                    <a:pt x="0" y="139"/>
                  </a:lnTo>
                  <a:lnTo>
                    <a:pt x="69" y="0"/>
                  </a:lnTo>
                  <a:lnTo>
                    <a:pt x="88" y="0"/>
                  </a:lnTo>
                  <a:lnTo>
                    <a:pt x="156" y="139"/>
                  </a:lnTo>
                  <a:lnTo>
                    <a:pt x="128" y="139"/>
                  </a:lnTo>
                  <a:lnTo>
                    <a:pt x="78" y="31"/>
                  </a:lnTo>
                  <a:lnTo>
                    <a:pt x="48"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98" name="Freeform 51"/>
            <p:cNvSpPr>
              <a:spLocks/>
            </p:cNvSpPr>
            <p:nvPr/>
          </p:nvSpPr>
          <p:spPr bwMode="auto">
            <a:xfrm>
              <a:off x="-2057400" y="4348163"/>
              <a:ext cx="242888" cy="217488"/>
            </a:xfrm>
            <a:custGeom>
              <a:avLst/>
              <a:gdLst>
                <a:gd name="T0" fmla="*/ 0 w 153"/>
                <a:gd name="T1" fmla="*/ 0 h 137"/>
                <a:gd name="T2" fmla="*/ 66 w 153"/>
                <a:gd name="T3" fmla="*/ 137 h 137"/>
                <a:gd name="T4" fmla="*/ 68 w 153"/>
                <a:gd name="T5" fmla="*/ 137 h 137"/>
                <a:gd name="T6" fmla="*/ 85 w 153"/>
                <a:gd name="T7" fmla="*/ 137 h 137"/>
                <a:gd name="T8" fmla="*/ 85 w 153"/>
                <a:gd name="T9" fmla="*/ 137 h 137"/>
                <a:gd name="T10" fmla="*/ 153 w 153"/>
                <a:gd name="T11" fmla="*/ 0 h 137"/>
                <a:gd name="T12" fmla="*/ 125 w 153"/>
                <a:gd name="T13" fmla="*/ 0 h 137"/>
                <a:gd name="T14" fmla="*/ 75 w 153"/>
                <a:gd name="T15" fmla="*/ 109 h 137"/>
                <a:gd name="T16" fmla="*/ 26 w 153"/>
                <a:gd name="T17" fmla="*/ 0 h 137"/>
                <a:gd name="T18" fmla="*/ 0 w 153"/>
                <a:gd name="T1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137">
                  <a:moveTo>
                    <a:pt x="0" y="0"/>
                  </a:moveTo>
                  <a:lnTo>
                    <a:pt x="66" y="137"/>
                  </a:lnTo>
                  <a:lnTo>
                    <a:pt x="68" y="137"/>
                  </a:lnTo>
                  <a:lnTo>
                    <a:pt x="85" y="137"/>
                  </a:lnTo>
                  <a:lnTo>
                    <a:pt x="85" y="137"/>
                  </a:lnTo>
                  <a:lnTo>
                    <a:pt x="153" y="0"/>
                  </a:lnTo>
                  <a:lnTo>
                    <a:pt x="125" y="0"/>
                  </a:lnTo>
                  <a:lnTo>
                    <a:pt x="75" y="109"/>
                  </a:lnTo>
                  <a:lnTo>
                    <a:pt x="2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99" name="Freeform 52"/>
            <p:cNvSpPr>
              <a:spLocks/>
            </p:cNvSpPr>
            <p:nvPr/>
          </p:nvSpPr>
          <p:spPr bwMode="auto">
            <a:xfrm>
              <a:off x="-1644650" y="4348163"/>
              <a:ext cx="242888" cy="300038"/>
            </a:xfrm>
            <a:custGeom>
              <a:avLst/>
              <a:gdLst>
                <a:gd name="T0" fmla="*/ 61 w 153"/>
                <a:gd name="T1" fmla="*/ 189 h 189"/>
                <a:gd name="T2" fmla="*/ 153 w 153"/>
                <a:gd name="T3" fmla="*/ 0 h 189"/>
                <a:gd name="T4" fmla="*/ 127 w 153"/>
                <a:gd name="T5" fmla="*/ 0 h 189"/>
                <a:gd name="T6" fmla="*/ 75 w 153"/>
                <a:gd name="T7" fmla="*/ 111 h 189"/>
                <a:gd name="T8" fmla="*/ 26 w 153"/>
                <a:gd name="T9" fmla="*/ 0 h 189"/>
                <a:gd name="T10" fmla="*/ 0 w 153"/>
                <a:gd name="T11" fmla="*/ 0 h 189"/>
                <a:gd name="T12" fmla="*/ 61 w 153"/>
                <a:gd name="T13" fmla="*/ 137 h 189"/>
                <a:gd name="T14" fmla="*/ 35 w 153"/>
                <a:gd name="T15" fmla="*/ 189 h 189"/>
                <a:gd name="T16" fmla="*/ 61 w 153"/>
                <a:gd name="T17"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89">
                  <a:moveTo>
                    <a:pt x="61" y="189"/>
                  </a:moveTo>
                  <a:lnTo>
                    <a:pt x="153" y="0"/>
                  </a:lnTo>
                  <a:lnTo>
                    <a:pt x="127" y="0"/>
                  </a:lnTo>
                  <a:lnTo>
                    <a:pt x="75" y="111"/>
                  </a:lnTo>
                  <a:lnTo>
                    <a:pt x="26" y="0"/>
                  </a:lnTo>
                  <a:lnTo>
                    <a:pt x="0" y="0"/>
                  </a:lnTo>
                  <a:lnTo>
                    <a:pt x="61" y="137"/>
                  </a:lnTo>
                  <a:lnTo>
                    <a:pt x="35" y="189"/>
                  </a:lnTo>
                  <a:lnTo>
                    <a:pt x="61" y="1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00" name="Freeform 53"/>
            <p:cNvSpPr>
              <a:spLocks/>
            </p:cNvSpPr>
            <p:nvPr/>
          </p:nvSpPr>
          <p:spPr bwMode="auto">
            <a:xfrm>
              <a:off x="-1839913" y="4689475"/>
              <a:ext cx="457200" cy="547688"/>
            </a:xfrm>
            <a:custGeom>
              <a:avLst/>
              <a:gdLst>
                <a:gd name="T0" fmla="*/ 57 w 122"/>
                <a:gd name="T1" fmla="*/ 146 h 146"/>
                <a:gd name="T2" fmla="*/ 33 w 122"/>
                <a:gd name="T3" fmla="*/ 141 h 146"/>
                <a:gd name="T4" fmla="*/ 15 w 122"/>
                <a:gd name="T5" fmla="*/ 129 h 146"/>
                <a:gd name="T6" fmla="*/ 4 w 122"/>
                <a:gd name="T7" fmla="*/ 111 h 146"/>
                <a:gd name="T8" fmla="*/ 0 w 122"/>
                <a:gd name="T9" fmla="*/ 87 h 146"/>
                <a:gd name="T10" fmla="*/ 0 w 122"/>
                <a:gd name="T11" fmla="*/ 0 h 146"/>
                <a:gd name="T12" fmla="*/ 14 w 122"/>
                <a:gd name="T13" fmla="*/ 0 h 146"/>
                <a:gd name="T14" fmla="*/ 14 w 122"/>
                <a:gd name="T15" fmla="*/ 85 h 146"/>
                <a:gd name="T16" fmla="*/ 25 w 122"/>
                <a:gd name="T17" fmla="*/ 120 h 146"/>
                <a:gd name="T18" fmla="*/ 59 w 122"/>
                <a:gd name="T19" fmla="*/ 133 h 146"/>
                <a:gd name="T20" fmla="*/ 78 w 122"/>
                <a:gd name="T21" fmla="*/ 130 h 146"/>
                <a:gd name="T22" fmla="*/ 94 w 122"/>
                <a:gd name="T23" fmla="*/ 119 h 146"/>
                <a:gd name="T24" fmla="*/ 104 w 122"/>
                <a:gd name="T25" fmla="*/ 103 h 146"/>
                <a:gd name="T26" fmla="*/ 108 w 122"/>
                <a:gd name="T27" fmla="*/ 82 h 146"/>
                <a:gd name="T28" fmla="*/ 108 w 122"/>
                <a:gd name="T29" fmla="*/ 0 h 146"/>
                <a:gd name="T30" fmla="*/ 122 w 122"/>
                <a:gd name="T31" fmla="*/ 0 h 146"/>
                <a:gd name="T32" fmla="*/ 122 w 122"/>
                <a:gd name="T33" fmla="*/ 142 h 146"/>
                <a:gd name="T34" fmla="*/ 108 w 122"/>
                <a:gd name="T35" fmla="*/ 142 h 146"/>
                <a:gd name="T36" fmla="*/ 108 w 122"/>
                <a:gd name="T37" fmla="*/ 116 h 146"/>
                <a:gd name="T38" fmla="*/ 89 w 122"/>
                <a:gd name="T39" fmla="*/ 137 h 146"/>
                <a:gd name="T40" fmla="*/ 57 w 122"/>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2" h="146">
                  <a:moveTo>
                    <a:pt x="57" y="146"/>
                  </a:moveTo>
                  <a:cubicBezTo>
                    <a:pt x="48" y="146"/>
                    <a:pt x="40" y="144"/>
                    <a:pt x="33" y="141"/>
                  </a:cubicBezTo>
                  <a:cubicBezTo>
                    <a:pt x="26" y="138"/>
                    <a:pt x="20" y="134"/>
                    <a:pt x="15" y="129"/>
                  </a:cubicBezTo>
                  <a:cubicBezTo>
                    <a:pt x="10" y="124"/>
                    <a:pt x="6" y="118"/>
                    <a:pt x="4" y="111"/>
                  </a:cubicBezTo>
                  <a:cubicBezTo>
                    <a:pt x="1" y="103"/>
                    <a:pt x="0" y="96"/>
                    <a:pt x="0" y="87"/>
                  </a:cubicBezTo>
                  <a:cubicBezTo>
                    <a:pt x="0" y="0"/>
                    <a:pt x="0" y="0"/>
                    <a:pt x="0" y="0"/>
                  </a:cubicBezTo>
                  <a:cubicBezTo>
                    <a:pt x="14" y="0"/>
                    <a:pt x="14" y="0"/>
                    <a:pt x="14" y="0"/>
                  </a:cubicBezTo>
                  <a:cubicBezTo>
                    <a:pt x="14" y="85"/>
                    <a:pt x="14" y="85"/>
                    <a:pt x="14" y="85"/>
                  </a:cubicBezTo>
                  <a:cubicBezTo>
                    <a:pt x="14" y="99"/>
                    <a:pt x="17" y="111"/>
                    <a:pt x="25" y="120"/>
                  </a:cubicBezTo>
                  <a:cubicBezTo>
                    <a:pt x="33" y="129"/>
                    <a:pt x="44" y="133"/>
                    <a:pt x="59" y="133"/>
                  </a:cubicBezTo>
                  <a:cubicBezTo>
                    <a:pt x="66" y="133"/>
                    <a:pt x="72" y="132"/>
                    <a:pt x="78" y="130"/>
                  </a:cubicBezTo>
                  <a:cubicBezTo>
                    <a:pt x="84" y="127"/>
                    <a:pt x="90" y="124"/>
                    <a:pt x="94" y="119"/>
                  </a:cubicBezTo>
                  <a:cubicBezTo>
                    <a:pt x="98" y="115"/>
                    <a:pt x="102" y="109"/>
                    <a:pt x="104" y="103"/>
                  </a:cubicBezTo>
                  <a:cubicBezTo>
                    <a:pt x="107" y="97"/>
                    <a:pt x="108" y="90"/>
                    <a:pt x="108" y="82"/>
                  </a:cubicBezTo>
                  <a:cubicBezTo>
                    <a:pt x="108" y="0"/>
                    <a:pt x="108" y="0"/>
                    <a:pt x="108" y="0"/>
                  </a:cubicBezTo>
                  <a:cubicBezTo>
                    <a:pt x="122" y="0"/>
                    <a:pt x="122" y="0"/>
                    <a:pt x="122" y="0"/>
                  </a:cubicBezTo>
                  <a:cubicBezTo>
                    <a:pt x="122" y="142"/>
                    <a:pt x="122" y="142"/>
                    <a:pt x="122" y="142"/>
                  </a:cubicBezTo>
                  <a:cubicBezTo>
                    <a:pt x="108" y="142"/>
                    <a:pt x="108" y="142"/>
                    <a:pt x="108" y="142"/>
                  </a:cubicBezTo>
                  <a:cubicBezTo>
                    <a:pt x="108" y="116"/>
                    <a:pt x="108" y="116"/>
                    <a:pt x="108" y="116"/>
                  </a:cubicBezTo>
                  <a:cubicBezTo>
                    <a:pt x="103" y="124"/>
                    <a:pt x="97" y="131"/>
                    <a:pt x="89" y="137"/>
                  </a:cubicBezTo>
                  <a:cubicBezTo>
                    <a:pt x="81" y="143"/>
                    <a:pt x="70" y="146"/>
                    <a:pt x="57" y="1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01" name="Freeform 54"/>
            <p:cNvSpPr>
              <a:spLocks/>
            </p:cNvSpPr>
            <p:nvPr/>
          </p:nvSpPr>
          <p:spPr bwMode="auto">
            <a:xfrm>
              <a:off x="-1244600" y="4678363"/>
              <a:ext cx="288925" cy="542925"/>
            </a:xfrm>
            <a:custGeom>
              <a:avLst/>
              <a:gdLst>
                <a:gd name="T0" fmla="*/ 0 w 77"/>
                <a:gd name="T1" fmla="*/ 3 h 145"/>
                <a:gd name="T2" fmla="*/ 14 w 77"/>
                <a:gd name="T3" fmla="*/ 3 h 145"/>
                <a:gd name="T4" fmla="*/ 14 w 77"/>
                <a:gd name="T5" fmla="*/ 43 h 145"/>
                <a:gd name="T6" fmla="*/ 24 w 77"/>
                <a:gd name="T7" fmla="*/ 26 h 145"/>
                <a:gd name="T8" fmla="*/ 39 w 77"/>
                <a:gd name="T9" fmla="*/ 12 h 145"/>
                <a:gd name="T10" fmla="*/ 57 w 77"/>
                <a:gd name="T11" fmla="*/ 3 h 145"/>
                <a:gd name="T12" fmla="*/ 77 w 77"/>
                <a:gd name="T13" fmla="*/ 1 h 145"/>
                <a:gd name="T14" fmla="*/ 77 w 77"/>
                <a:gd name="T15" fmla="*/ 16 h 145"/>
                <a:gd name="T16" fmla="*/ 76 w 77"/>
                <a:gd name="T17" fmla="*/ 16 h 145"/>
                <a:gd name="T18" fmla="*/ 52 w 77"/>
                <a:gd name="T19" fmla="*/ 20 h 145"/>
                <a:gd name="T20" fmla="*/ 32 w 77"/>
                <a:gd name="T21" fmla="*/ 34 h 145"/>
                <a:gd name="T22" fmla="*/ 19 w 77"/>
                <a:gd name="T23" fmla="*/ 56 h 145"/>
                <a:gd name="T24" fmla="*/ 14 w 77"/>
                <a:gd name="T25" fmla="*/ 87 h 145"/>
                <a:gd name="T26" fmla="*/ 14 w 77"/>
                <a:gd name="T27" fmla="*/ 145 h 145"/>
                <a:gd name="T28" fmla="*/ 0 w 77"/>
                <a:gd name="T29" fmla="*/ 145 h 145"/>
                <a:gd name="T30" fmla="*/ 0 w 77"/>
                <a:gd name="T31" fmla="*/ 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 h="145">
                  <a:moveTo>
                    <a:pt x="0" y="3"/>
                  </a:moveTo>
                  <a:cubicBezTo>
                    <a:pt x="14" y="3"/>
                    <a:pt x="14" y="3"/>
                    <a:pt x="14" y="3"/>
                  </a:cubicBezTo>
                  <a:cubicBezTo>
                    <a:pt x="14" y="43"/>
                    <a:pt x="14" y="43"/>
                    <a:pt x="14" y="43"/>
                  </a:cubicBezTo>
                  <a:cubicBezTo>
                    <a:pt x="17" y="37"/>
                    <a:pt x="20" y="31"/>
                    <a:pt x="24" y="26"/>
                  </a:cubicBezTo>
                  <a:cubicBezTo>
                    <a:pt x="29" y="20"/>
                    <a:pt x="34" y="16"/>
                    <a:pt x="39" y="12"/>
                  </a:cubicBezTo>
                  <a:cubicBezTo>
                    <a:pt x="44" y="8"/>
                    <a:pt x="50" y="5"/>
                    <a:pt x="57" y="3"/>
                  </a:cubicBezTo>
                  <a:cubicBezTo>
                    <a:pt x="63" y="1"/>
                    <a:pt x="70" y="0"/>
                    <a:pt x="77" y="1"/>
                  </a:cubicBezTo>
                  <a:cubicBezTo>
                    <a:pt x="77" y="16"/>
                    <a:pt x="77" y="16"/>
                    <a:pt x="77" y="16"/>
                  </a:cubicBezTo>
                  <a:cubicBezTo>
                    <a:pt x="76" y="16"/>
                    <a:pt x="76" y="16"/>
                    <a:pt x="76" y="16"/>
                  </a:cubicBezTo>
                  <a:cubicBezTo>
                    <a:pt x="67" y="16"/>
                    <a:pt x="60" y="17"/>
                    <a:pt x="52" y="20"/>
                  </a:cubicBezTo>
                  <a:cubicBezTo>
                    <a:pt x="45" y="23"/>
                    <a:pt x="38" y="28"/>
                    <a:pt x="32" y="34"/>
                  </a:cubicBezTo>
                  <a:cubicBezTo>
                    <a:pt x="27" y="40"/>
                    <a:pt x="22" y="47"/>
                    <a:pt x="19" y="56"/>
                  </a:cubicBezTo>
                  <a:cubicBezTo>
                    <a:pt x="16" y="65"/>
                    <a:pt x="14" y="75"/>
                    <a:pt x="14" y="87"/>
                  </a:cubicBezTo>
                  <a:cubicBezTo>
                    <a:pt x="14" y="145"/>
                    <a:pt x="14" y="145"/>
                    <a:pt x="14" y="145"/>
                  </a:cubicBezTo>
                  <a:cubicBezTo>
                    <a:pt x="0" y="145"/>
                    <a:pt x="0" y="145"/>
                    <a:pt x="0" y="145"/>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02" name="Freeform 55"/>
            <p:cNvSpPr>
              <a:spLocks noEditPoints="1"/>
            </p:cNvSpPr>
            <p:nvPr/>
          </p:nvSpPr>
          <p:spPr bwMode="auto">
            <a:xfrm>
              <a:off x="-2439988" y="4681538"/>
              <a:ext cx="460375" cy="555625"/>
            </a:xfrm>
            <a:custGeom>
              <a:avLst/>
              <a:gdLst>
                <a:gd name="T0" fmla="*/ 110 w 123"/>
                <a:gd name="T1" fmla="*/ 22 h 148"/>
                <a:gd name="T2" fmla="*/ 107 w 123"/>
                <a:gd name="T3" fmla="*/ 19 h 148"/>
                <a:gd name="T4" fmla="*/ 60 w 123"/>
                <a:gd name="T5" fmla="*/ 0 h 148"/>
                <a:gd name="T6" fmla="*/ 51 w 123"/>
                <a:gd name="T7" fmla="*/ 0 h 148"/>
                <a:gd name="T8" fmla="*/ 47 w 123"/>
                <a:gd name="T9" fmla="*/ 0 h 148"/>
                <a:gd name="T10" fmla="*/ 47 w 123"/>
                <a:gd name="T11" fmla="*/ 15 h 148"/>
                <a:gd name="T12" fmla="*/ 96 w 123"/>
                <a:gd name="T13" fmla="*/ 27 h 148"/>
                <a:gd name="T14" fmla="*/ 110 w 123"/>
                <a:gd name="T15" fmla="*/ 56 h 148"/>
                <a:gd name="T16" fmla="*/ 110 w 123"/>
                <a:gd name="T17" fmla="*/ 62 h 148"/>
                <a:gd name="T18" fmla="*/ 107 w 123"/>
                <a:gd name="T19" fmla="*/ 61 h 148"/>
                <a:gd name="T20" fmla="*/ 89 w 123"/>
                <a:gd name="T21" fmla="*/ 58 h 148"/>
                <a:gd name="T22" fmla="*/ 63 w 123"/>
                <a:gd name="T23" fmla="*/ 56 h 148"/>
                <a:gd name="T24" fmla="*/ 37 w 123"/>
                <a:gd name="T25" fmla="*/ 59 h 148"/>
                <a:gd name="T26" fmla="*/ 18 w 123"/>
                <a:gd name="T27" fmla="*/ 68 h 148"/>
                <a:gd name="T28" fmla="*/ 5 w 123"/>
                <a:gd name="T29" fmla="*/ 83 h 148"/>
                <a:gd name="T30" fmla="*/ 0 w 123"/>
                <a:gd name="T31" fmla="*/ 102 h 148"/>
                <a:gd name="T32" fmla="*/ 0 w 123"/>
                <a:gd name="T33" fmla="*/ 103 h 148"/>
                <a:gd name="T34" fmla="*/ 5 w 123"/>
                <a:gd name="T35" fmla="*/ 123 h 148"/>
                <a:gd name="T36" fmla="*/ 18 w 123"/>
                <a:gd name="T37" fmla="*/ 136 h 148"/>
                <a:gd name="T38" fmla="*/ 35 w 123"/>
                <a:gd name="T39" fmla="*/ 145 h 148"/>
                <a:gd name="T40" fmla="*/ 55 w 123"/>
                <a:gd name="T41" fmla="*/ 148 h 148"/>
                <a:gd name="T42" fmla="*/ 74 w 123"/>
                <a:gd name="T43" fmla="*/ 145 h 148"/>
                <a:gd name="T44" fmla="*/ 89 w 123"/>
                <a:gd name="T45" fmla="*/ 139 h 148"/>
                <a:gd name="T46" fmla="*/ 101 w 123"/>
                <a:gd name="T47" fmla="*/ 130 h 148"/>
                <a:gd name="T48" fmla="*/ 110 w 123"/>
                <a:gd name="T49" fmla="*/ 121 h 148"/>
                <a:gd name="T50" fmla="*/ 110 w 123"/>
                <a:gd name="T51" fmla="*/ 144 h 148"/>
                <a:gd name="T52" fmla="*/ 123 w 123"/>
                <a:gd name="T53" fmla="*/ 144 h 148"/>
                <a:gd name="T54" fmla="*/ 123 w 123"/>
                <a:gd name="T55" fmla="*/ 55 h 148"/>
                <a:gd name="T56" fmla="*/ 110 w 123"/>
                <a:gd name="T57" fmla="*/ 22 h 148"/>
                <a:gd name="T58" fmla="*/ 110 w 123"/>
                <a:gd name="T59" fmla="*/ 91 h 148"/>
                <a:gd name="T60" fmla="*/ 110 w 123"/>
                <a:gd name="T61" fmla="*/ 92 h 148"/>
                <a:gd name="T62" fmla="*/ 106 w 123"/>
                <a:gd name="T63" fmla="*/ 109 h 148"/>
                <a:gd name="T64" fmla="*/ 94 w 123"/>
                <a:gd name="T65" fmla="*/ 122 h 148"/>
                <a:gd name="T66" fmla="*/ 77 w 123"/>
                <a:gd name="T67" fmla="*/ 131 h 148"/>
                <a:gd name="T68" fmla="*/ 56 w 123"/>
                <a:gd name="T69" fmla="*/ 135 h 148"/>
                <a:gd name="T70" fmla="*/ 41 w 123"/>
                <a:gd name="T71" fmla="*/ 132 h 148"/>
                <a:gd name="T72" fmla="*/ 27 w 123"/>
                <a:gd name="T73" fmla="*/ 126 h 148"/>
                <a:gd name="T74" fmla="*/ 18 w 123"/>
                <a:gd name="T75" fmla="*/ 116 h 148"/>
                <a:gd name="T76" fmla="*/ 15 w 123"/>
                <a:gd name="T77" fmla="*/ 102 h 148"/>
                <a:gd name="T78" fmla="*/ 15 w 123"/>
                <a:gd name="T79" fmla="*/ 101 h 148"/>
                <a:gd name="T80" fmla="*/ 27 w 123"/>
                <a:gd name="T81" fmla="*/ 77 h 148"/>
                <a:gd name="T82" fmla="*/ 62 w 123"/>
                <a:gd name="T83" fmla="*/ 68 h 148"/>
                <a:gd name="T84" fmla="*/ 89 w 123"/>
                <a:gd name="T85" fmla="*/ 70 h 148"/>
                <a:gd name="T86" fmla="*/ 109 w 123"/>
                <a:gd name="T87" fmla="*/ 75 h 148"/>
                <a:gd name="T88" fmla="*/ 110 w 123"/>
                <a:gd name="T89" fmla="*/ 75 h 148"/>
                <a:gd name="T90" fmla="*/ 110 w 123"/>
                <a:gd name="T91" fmla="*/ 9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3" h="148">
                  <a:moveTo>
                    <a:pt x="110" y="22"/>
                  </a:moveTo>
                  <a:cubicBezTo>
                    <a:pt x="109" y="21"/>
                    <a:pt x="108" y="20"/>
                    <a:pt x="107" y="19"/>
                  </a:cubicBezTo>
                  <a:cubicBezTo>
                    <a:pt x="94" y="7"/>
                    <a:pt x="75" y="2"/>
                    <a:pt x="60" y="0"/>
                  </a:cubicBezTo>
                  <a:cubicBezTo>
                    <a:pt x="57" y="0"/>
                    <a:pt x="54" y="0"/>
                    <a:pt x="51" y="0"/>
                  </a:cubicBezTo>
                  <a:cubicBezTo>
                    <a:pt x="50" y="0"/>
                    <a:pt x="48" y="0"/>
                    <a:pt x="47" y="0"/>
                  </a:cubicBezTo>
                  <a:cubicBezTo>
                    <a:pt x="47" y="15"/>
                    <a:pt x="47" y="15"/>
                    <a:pt x="47" y="15"/>
                  </a:cubicBezTo>
                  <a:cubicBezTo>
                    <a:pt x="71" y="15"/>
                    <a:pt x="85" y="18"/>
                    <a:pt x="96" y="27"/>
                  </a:cubicBezTo>
                  <a:cubicBezTo>
                    <a:pt x="104" y="34"/>
                    <a:pt x="110" y="42"/>
                    <a:pt x="110" y="56"/>
                  </a:cubicBezTo>
                  <a:cubicBezTo>
                    <a:pt x="110" y="62"/>
                    <a:pt x="110" y="62"/>
                    <a:pt x="110" y="62"/>
                  </a:cubicBezTo>
                  <a:cubicBezTo>
                    <a:pt x="109" y="62"/>
                    <a:pt x="108" y="62"/>
                    <a:pt x="107" y="61"/>
                  </a:cubicBezTo>
                  <a:cubicBezTo>
                    <a:pt x="101" y="60"/>
                    <a:pt x="95" y="59"/>
                    <a:pt x="89" y="58"/>
                  </a:cubicBezTo>
                  <a:cubicBezTo>
                    <a:pt x="81" y="57"/>
                    <a:pt x="73" y="56"/>
                    <a:pt x="63" y="56"/>
                  </a:cubicBezTo>
                  <a:cubicBezTo>
                    <a:pt x="53" y="56"/>
                    <a:pt x="45" y="57"/>
                    <a:pt x="37" y="59"/>
                  </a:cubicBezTo>
                  <a:cubicBezTo>
                    <a:pt x="30" y="61"/>
                    <a:pt x="23" y="64"/>
                    <a:pt x="18" y="68"/>
                  </a:cubicBezTo>
                  <a:cubicBezTo>
                    <a:pt x="12" y="72"/>
                    <a:pt x="8" y="77"/>
                    <a:pt x="5" y="83"/>
                  </a:cubicBezTo>
                  <a:cubicBezTo>
                    <a:pt x="2" y="88"/>
                    <a:pt x="0" y="95"/>
                    <a:pt x="0" y="102"/>
                  </a:cubicBezTo>
                  <a:cubicBezTo>
                    <a:pt x="0" y="103"/>
                    <a:pt x="0" y="103"/>
                    <a:pt x="0" y="103"/>
                  </a:cubicBezTo>
                  <a:cubicBezTo>
                    <a:pt x="0" y="110"/>
                    <a:pt x="2" y="117"/>
                    <a:pt x="5" y="123"/>
                  </a:cubicBezTo>
                  <a:cubicBezTo>
                    <a:pt x="8" y="128"/>
                    <a:pt x="13" y="133"/>
                    <a:pt x="18" y="136"/>
                  </a:cubicBezTo>
                  <a:cubicBezTo>
                    <a:pt x="23" y="140"/>
                    <a:pt x="29" y="143"/>
                    <a:pt x="35" y="145"/>
                  </a:cubicBezTo>
                  <a:cubicBezTo>
                    <a:pt x="42" y="147"/>
                    <a:pt x="49" y="148"/>
                    <a:pt x="55" y="148"/>
                  </a:cubicBezTo>
                  <a:cubicBezTo>
                    <a:pt x="62" y="148"/>
                    <a:pt x="68" y="147"/>
                    <a:pt x="74" y="145"/>
                  </a:cubicBezTo>
                  <a:cubicBezTo>
                    <a:pt x="80" y="144"/>
                    <a:pt x="85" y="142"/>
                    <a:pt x="89" y="139"/>
                  </a:cubicBezTo>
                  <a:cubicBezTo>
                    <a:pt x="94" y="137"/>
                    <a:pt x="98" y="134"/>
                    <a:pt x="101" y="130"/>
                  </a:cubicBezTo>
                  <a:cubicBezTo>
                    <a:pt x="104" y="127"/>
                    <a:pt x="107" y="124"/>
                    <a:pt x="110" y="121"/>
                  </a:cubicBezTo>
                  <a:cubicBezTo>
                    <a:pt x="110" y="144"/>
                    <a:pt x="110" y="144"/>
                    <a:pt x="110" y="144"/>
                  </a:cubicBezTo>
                  <a:cubicBezTo>
                    <a:pt x="123" y="144"/>
                    <a:pt x="123" y="144"/>
                    <a:pt x="123" y="144"/>
                  </a:cubicBezTo>
                  <a:cubicBezTo>
                    <a:pt x="123" y="55"/>
                    <a:pt x="123" y="55"/>
                    <a:pt x="123" y="55"/>
                  </a:cubicBezTo>
                  <a:cubicBezTo>
                    <a:pt x="123" y="40"/>
                    <a:pt x="119" y="31"/>
                    <a:pt x="110" y="22"/>
                  </a:cubicBezTo>
                  <a:moveTo>
                    <a:pt x="110" y="91"/>
                  </a:moveTo>
                  <a:cubicBezTo>
                    <a:pt x="110" y="91"/>
                    <a:pt x="110" y="91"/>
                    <a:pt x="110" y="92"/>
                  </a:cubicBezTo>
                  <a:cubicBezTo>
                    <a:pt x="110" y="98"/>
                    <a:pt x="109" y="104"/>
                    <a:pt x="106" y="109"/>
                  </a:cubicBezTo>
                  <a:cubicBezTo>
                    <a:pt x="103" y="114"/>
                    <a:pt x="99" y="119"/>
                    <a:pt x="94" y="122"/>
                  </a:cubicBezTo>
                  <a:cubicBezTo>
                    <a:pt x="89" y="126"/>
                    <a:pt x="83" y="129"/>
                    <a:pt x="77" y="131"/>
                  </a:cubicBezTo>
                  <a:cubicBezTo>
                    <a:pt x="70" y="133"/>
                    <a:pt x="63" y="135"/>
                    <a:pt x="56" y="135"/>
                  </a:cubicBezTo>
                  <a:cubicBezTo>
                    <a:pt x="51" y="135"/>
                    <a:pt x="46" y="134"/>
                    <a:pt x="41" y="132"/>
                  </a:cubicBezTo>
                  <a:cubicBezTo>
                    <a:pt x="35" y="131"/>
                    <a:pt x="31" y="129"/>
                    <a:pt x="27" y="126"/>
                  </a:cubicBezTo>
                  <a:cubicBezTo>
                    <a:pt x="23" y="123"/>
                    <a:pt x="20" y="120"/>
                    <a:pt x="18" y="116"/>
                  </a:cubicBezTo>
                  <a:cubicBezTo>
                    <a:pt x="16" y="112"/>
                    <a:pt x="15" y="107"/>
                    <a:pt x="15" y="102"/>
                  </a:cubicBezTo>
                  <a:cubicBezTo>
                    <a:pt x="15" y="101"/>
                    <a:pt x="15" y="101"/>
                    <a:pt x="15" y="101"/>
                  </a:cubicBezTo>
                  <a:cubicBezTo>
                    <a:pt x="15" y="91"/>
                    <a:pt x="19" y="83"/>
                    <a:pt x="27" y="77"/>
                  </a:cubicBezTo>
                  <a:cubicBezTo>
                    <a:pt x="35" y="71"/>
                    <a:pt x="47" y="68"/>
                    <a:pt x="62" y="68"/>
                  </a:cubicBezTo>
                  <a:cubicBezTo>
                    <a:pt x="72" y="68"/>
                    <a:pt x="81" y="69"/>
                    <a:pt x="89" y="70"/>
                  </a:cubicBezTo>
                  <a:cubicBezTo>
                    <a:pt x="97" y="72"/>
                    <a:pt x="104" y="73"/>
                    <a:pt x="109" y="75"/>
                  </a:cubicBezTo>
                  <a:cubicBezTo>
                    <a:pt x="110" y="75"/>
                    <a:pt x="110" y="75"/>
                    <a:pt x="110" y="75"/>
                  </a:cubicBezTo>
                  <a:lnTo>
                    <a:pt x="110" y="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03" name="Freeform 56"/>
            <p:cNvSpPr>
              <a:spLocks noEditPoints="1"/>
            </p:cNvSpPr>
            <p:nvPr/>
          </p:nvSpPr>
          <p:spPr bwMode="auto">
            <a:xfrm>
              <a:off x="-989013" y="4681538"/>
              <a:ext cx="460375" cy="555625"/>
            </a:xfrm>
            <a:custGeom>
              <a:avLst/>
              <a:gdLst>
                <a:gd name="T0" fmla="*/ 110 w 123"/>
                <a:gd name="T1" fmla="*/ 22 h 148"/>
                <a:gd name="T2" fmla="*/ 106 w 123"/>
                <a:gd name="T3" fmla="*/ 19 h 148"/>
                <a:gd name="T4" fmla="*/ 60 w 123"/>
                <a:gd name="T5" fmla="*/ 0 h 148"/>
                <a:gd name="T6" fmla="*/ 50 w 123"/>
                <a:gd name="T7" fmla="*/ 0 h 148"/>
                <a:gd name="T8" fmla="*/ 47 w 123"/>
                <a:gd name="T9" fmla="*/ 0 h 148"/>
                <a:gd name="T10" fmla="*/ 47 w 123"/>
                <a:gd name="T11" fmla="*/ 15 h 148"/>
                <a:gd name="T12" fmla="*/ 95 w 123"/>
                <a:gd name="T13" fmla="*/ 27 h 148"/>
                <a:gd name="T14" fmla="*/ 109 w 123"/>
                <a:gd name="T15" fmla="*/ 56 h 148"/>
                <a:gd name="T16" fmla="*/ 109 w 123"/>
                <a:gd name="T17" fmla="*/ 62 h 148"/>
                <a:gd name="T18" fmla="*/ 107 w 123"/>
                <a:gd name="T19" fmla="*/ 61 h 148"/>
                <a:gd name="T20" fmla="*/ 88 w 123"/>
                <a:gd name="T21" fmla="*/ 58 h 148"/>
                <a:gd name="T22" fmla="*/ 62 w 123"/>
                <a:gd name="T23" fmla="*/ 56 h 148"/>
                <a:gd name="T24" fmla="*/ 37 w 123"/>
                <a:gd name="T25" fmla="*/ 59 h 148"/>
                <a:gd name="T26" fmla="*/ 17 w 123"/>
                <a:gd name="T27" fmla="*/ 68 h 148"/>
                <a:gd name="T28" fmla="*/ 4 w 123"/>
                <a:gd name="T29" fmla="*/ 83 h 148"/>
                <a:gd name="T30" fmla="*/ 0 w 123"/>
                <a:gd name="T31" fmla="*/ 102 h 148"/>
                <a:gd name="T32" fmla="*/ 0 w 123"/>
                <a:gd name="T33" fmla="*/ 103 h 148"/>
                <a:gd name="T34" fmla="*/ 5 w 123"/>
                <a:gd name="T35" fmla="*/ 123 h 148"/>
                <a:gd name="T36" fmla="*/ 17 w 123"/>
                <a:gd name="T37" fmla="*/ 136 h 148"/>
                <a:gd name="T38" fmla="*/ 35 w 123"/>
                <a:gd name="T39" fmla="*/ 145 h 148"/>
                <a:gd name="T40" fmla="*/ 55 w 123"/>
                <a:gd name="T41" fmla="*/ 148 h 148"/>
                <a:gd name="T42" fmla="*/ 73 w 123"/>
                <a:gd name="T43" fmla="*/ 145 h 148"/>
                <a:gd name="T44" fmla="*/ 89 w 123"/>
                <a:gd name="T45" fmla="*/ 139 h 148"/>
                <a:gd name="T46" fmla="*/ 101 w 123"/>
                <a:gd name="T47" fmla="*/ 130 h 148"/>
                <a:gd name="T48" fmla="*/ 109 w 123"/>
                <a:gd name="T49" fmla="*/ 121 h 148"/>
                <a:gd name="T50" fmla="*/ 109 w 123"/>
                <a:gd name="T51" fmla="*/ 144 h 148"/>
                <a:gd name="T52" fmla="*/ 123 w 123"/>
                <a:gd name="T53" fmla="*/ 144 h 148"/>
                <a:gd name="T54" fmla="*/ 123 w 123"/>
                <a:gd name="T55" fmla="*/ 55 h 148"/>
                <a:gd name="T56" fmla="*/ 110 w 123"/>
                <a:gd name="T57" fmla="*/ 22 h 148"/>
                <a:gd name="T58" fmla="*/ 110 w 123"/>
                <a:gd name="T59" fmla="*/ 91 h 148"/>
                <a:gd name="T60" fmla="*/ 110 w 123"/>
                <a:gd name="T61" fmla="*/ 92 h 148"/>
                <a:gd name="T62" fmla="*/ 105 w 123"/>
                <a:gd name="T63" fmla="*/ 109 h 148"/>
                <a:gd name="T64" fmla="*/ 94 w 123"/>
                <a:gd name="T65" fmla="*/ 122 h 148"/>
                <a:gd name="T66" fmla="*/ 76 w 123"/>
                <a:gd name="T67" fmla="*/ 131 h 148"/>
                <a:gd name="T68" fmla="*/ 56 w 123"/>
                <a:gd name="T69" fmla="*/ 135 h 148"/>
                <a:gd name="T70" fmla="*/ 40 w 123"/>
                <a:gd name="T71" fmla="*/ 132 h 148"/>
                <a:gd name="T72" fmla="*/ 27 w 123"/>
                <a:gd name="T73" fmla="*/ 126 h 148"/>
                <a:gd name="T74" fmla="*/ 18 w 123"/>
                <a:gd name="T75" fmla="*/ 116 h 148"/>
                <a:gd name="T76" fmla="*/ 14 w 123"/>
                <a:gd name="T77" fmla="*/ 102 h 148"/>
                <a:gd name="T78" fmla="*/ 14 w 123"/>
                <a:gd name="T79" fmla="*/ 101 h 148"/>
                <a:gd name="T80" fmla="*/ 27 w 123"/>
                <a:gd name="T81" fmla="*/ 77 h 148"/>
                <a:gd name="T82" fmla="*/ 61 w 123"/>
                <a:gd name="T83" fmla="*/ 68 h 148"/>
                <a:gd name="T84" fmla="*/ 89 w 123"/>
                <a:gd name="T85" fmla="*/ 70 h 148"/>
                <a:gd name="T86" fmla="*/ 109 w 123"/>
                <a:gd name="T87" fmla="*/ 75 h 148"/>
                <a:gd name="T88" fmla="*/ 110 w 123"/>
                <a:gd name="T89" fmla="*/ 75 h 148"/>
                <a:gd name="T90" fmla="*/ 110 w 123"/>
                <a:gd name="T91" fmla="*/ 9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3" h="148">
                  <a:moveTo>
                    <a:pt x="110" y="22"/>
                  </a:moveTo>
                  <a:cubicBezTo>
                    <a:pt x="109" y="21"/>
                    <a:pt x="108" y="20"/>
                    <a:pt x="106" y="19"/>
                  </a:cubicBezTo>
                  <a:cubicBezTo>
                    <a:pt x="94" y="7"/>
                    <a:pt x="75" y="2"/>
                    <a:pt x="60" y="0"/>
                  </a:cubicBezTo>
                  <a:cubicBezTo>
                    <a:pt x="56" y="0"/>
                    <a:pt x="53" y="0"/>
                    <a:pt x="50" y="0"/>
                  </a:cubicBezTo>
                  <a:cubicBezTo>
                    <a:pt x="49" y="0"/>
                    <a:pt x="48" y="0"/>
                    <a:pt x="47" y="0"/>
                  </a:cubicBezTo>
                  <a:cubicBezTo>
                    <a:pt x="47" y="15"/>
                    <a:pt x="47" y="15"/>
                    <a:pt x="47" y="15"/>
                  </a:cubicBezTo>
                  <a:cubicBezTo>
                    <a:pt x="70" y="15"/>
                    <a:pt x="84" y="18"/>
                    <a:pt x="95" y="27"/>
                  </a:cubicBezTo>
                  <a:cubicBezTo>
                    <a:pt x="104" y="34"/>
                    <a:pt x="109" y="42"/>
                    <a:pt x="109" y="56"/>
                  </a:cubicBezTo>
                  <a:cubicBezTo>
                    <a:pt x="109" y="62"/>
                    <a:pt x="109" y="62"/>
                    <a:pt x="109" y="62"/>
                  </a:cubicBezTo>
                  <a:cubicBezTo>
                    <a:pt x="108" y="62"/>
                    <a:pt x="108" y="62"/>
                    <a:pt x="107" y="61"/>
                  </a:cubicBezTo>
                  <a:cubicBezTo>
                    <a:pt x="101" y="60"/>
                    <a:pt x="94" y="59"/>
                    <a:pt x="88" y="58"/>
                  </a:cubicBezTo>
                  <a:cubicBezTo>
                    <a:pt x="81" y="57"/>
                    <a:pt x="72" y="56"/>
                    <a:pt x="62" y="56"/>
                  </a:cubicBezTo>
                  <a:cubicBezTo>
                    <a:pt x="53" y="56"/>
                    <a:pt x="45" y="57"/>
                    <a:pt x="37" y="59"/>
                  </a:cubicBezTo>
                  <a:cubicBezTo>
                    <a:pt x="29" y="61"/>
                    <a:pt x="23" y="64"/>
                    <a:pt x="17" y="68"/>
                  </a:cubicBezTo>
                  <a:cubicBezTo>
                    <a:pt x="12" y="72"/>
                    <a:pt x="8" y="77"/>
                    <a:pt x="4" y="83"/>
                  </a:cubicBezTo>
                  <a:cubicBezTo>
                    <a:pt x="1" y="88"/>
                    <a:pt x="0" y="95"/>
                    <a:pt x="0" y="102"/>
                  </a:cubicBezTo>
                  <a:cubicBezTo>
                    <a:pt x="0" y="103"/>
                    <a:pt x="0" y="103"/>
                    <a:pt x="0" y="103"/>
                  </a:cubicBezTo>
                  <a:cubicBezTo>
                    <a:pt x="0" y="110"/>
                    <a:pt x="2" y="117"/>
                    <a:pt x="5" y="123"/>
                  </a:cubicBezTo>
                  <a:cubicBezTo>
                    <a:pt x="8" y="128"/>
                    <a:pt x="12" y="133"/>
                    <a:pt x="17" y="136"/>
                  </a:cubicBezTo>
                  <a:cubicBezTo>
                    <a:pt x="23" y="140"/>
                    <a:pt x="29" y="143"/>
                    <a:pt x="35" y="145"/>
                  </a:cubicBezTo>
                  <a:cubicBezTo>
                    <a:pt x="42" y="147"/>
                    <a:pt x="48" y="148"/>
                    <a:pt x="55" y="148"/>
                  </a:cubicBezTo>
                  <a:cubicBezTo>
                    <a:pt x="62" y="148"/>
                    <a:pt x="68" y="147"/>
                    <a:pt x="73" y="145"/>
                  </a:cubicBezTo>
                  <a:cubicBezTo>
                    <a:pt x="79" y="144"/>
                    <a:pt x="84" y="142"/>
                    <a:pt x="89" y="139"/>
                  </a:cubicBezTo>
                  <a:cubicBezTo>
                    <a:pt x="93" y="137"/>
                    <a:pt x="97" y="134"/>
                    <a:pt x="101" y="130"/>
                  </a:cubicBezTo>
                  <a:cubicBezTo>
                    <a:pt x="104" y="127"/>
                    <a:pt x="107" y="124"/>
                    <a:pt x="109" y="121"/>
                  </a:cubicBezTo>
                  <a:cubicBezTo>
                    <a:pt x="109" y="144"/>
                    <a:pt x="109" y="144"/>
                    <a:pt x="109" y="144"/>
                  </a:cubicBezTo>
                  <a:cubicBezTo>
                    <a:pt x="123" y="144"/>
                    <a:pt x="123" y="144"/>
                    <a:pt x="123" y="144"/>
                  </a:cubicBezTo>
                  <a:cubicBezTo>
                    <a:pt x="123" y="55"/>
                    <a:pt x="123" y="55"/>
                    <a:pt x="123" y="55"/>
                  </a:cubicBezTo>
                  <a:cubicBezTo>
                    <a:pt x="123" y="40"/>
                    <a:pt x="119" y="31"/>
                    <a:pt x="110" y="22"/>
                  </a:cubicBezTo>
                  <a:moveTo>
                    <a:pt x="110" y="91"/>
                  </a:moveTo>
                  <a:cubicBezTo>
                    <a:pt x="110" y="91"/>
                    <a:pt x="110" y="91"/>
                    <a:pt x="110" y="92"/>
                  </a:cubicBezTo>
                  <a:cubicBezTo>
                    <a:pt x="110" y="98"/>
                    <a:pt x="108" y="104"/>
                    <a:pt x="105" y="109"/>
                  </a:cubicBezTo>
                  <a:cubicBezTo>
                    <a:pt x="102" y="114"/>
                    <a:pt x="99" y="119"/>
                    <a:pt x="94" y="122"/>
                  </a:cubicBezTo>
                  <a:cubicBezTo>
                    <a:pt x="89" y="126"/>
                    <a:pt x="83" y="129"/>
                    <a:pt x="76" y="131"/>
                  </a:cubicBezTo>
                  <a:cubicBezTo>
                    <a:pt x="70" y="133"/>
                    <a:pt x="63" y="135"/>
                    <a:pt x="56" y="135"/>
                  </a:cubicBezTo>
                  <a:cubicBezTo>
                    <a:pt x="50" y="135"/>
                    <a:pt x="45" y="134"/>
                    <a:pt x="40" y="132"/>
                  </a:cubicBezTo>
                  <a:cubicBezTo>
                    <a:pt x="35" y="131"/>
                    <a:pt x="31" y="129"/>
                    <a:pt x="27" y="126"/>
                  </a:cubicBezTo>
                  <a:cubicBezTo>
                    <a:pt x="23" y="123"/>
                    <a:pt x="20" y="120"/>
                    <a:pt x="18" y="116"/>
                  </a:cubicBezTo>
                  <a:cubicBezTo>
                    <a:pt x="16" y="112"/>
                    <a:pt x="14" y="107"/>
                    <a:pt x="14" y="102"/>
                  </a:cubicBezTo>
                  <a:cubicBezTo>
                    <a:pt x="14" y="101"/>
                    <a:pt x="14" y="101"/>
                    <a:pt x="14" y="101"/>
                  </a:cubicBezTo>
                  <a:cubicBezTo>
                    <a:pt x="14" y="91"/>
                    <a:pt x="18" y="83"/>
                    <a:pt x="27" y="77"/>
                  </a:cubicBezTo>
                  <a:cubicBezTo>
                    <a:pt x="35" y="71"/>
                    <a:pt x="46" y="68"/>
                    <a:pt x="61" y="68"/>
                  </a:cubicBezTo>
                  <a:cubicBezTo>
                    <a:pt x="72" y="68"/>
                    <a:pt x="81" y="69"/>
                    <a:pt x="89" y="70"/>
                  </a:cubicBezTo>
                  <a:cubicBezTo>
                    <a:pt x="96" y="72"/>
                    <a:pt x="103" y="73"/>
                    <a:pt x="109" y="75"/>
                  </a:cubicBezTo>
                  <a:cubicBezTo>
                    <a:pt x="109" y="75"/>
                    <a:pt x="109" y="75"/>
                    <a:pt x="110" y="75"/>
                  </a:cubicBezTo>
                  <a:lnTo>
                    <a:pt x="110" y="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04" name="Freeform 57"/>
            <p:cNvSpPr>
              <a:spLocks noEditPoints="1"/>
            </p:cNvSpPr>
            <p:nvPr/>
          </p:nvSpPr>
          <p:spPr bwMode="auto">
            <a:xfrm>
              <a:off x="-487363" y="5176838"/>
              <a:ext cx="49213" cy="49213"/>
            </a:xfrm>
            <a:custGeom>
              <a:avLst/>
              <a:gdLst>
                <a:gd name="T0" fmla="*/ 0 w 13"/>
                <a:gd name="T1" fmla="*/ 6 h 13"/>
                <a:gd name="T2" fmla="*/ 0 w 13"/>
                <a:gd name="T3" fmla="*/ 6 h 13"/>
                <a:gd name="T4" fmla="*/ 6 w 13"/>
                <a:gd name="T5" fmla="*/ 0 h 13"/>
                <a:gd name="T6" fmla="*/ 13 w 13"/>
                <a:gd name="T7" fmla="*/ 6 h 13"/>
                <a:gd name="T8" fmla="*/ 13 w 13"/>
                <a:gd name="T9" fmla="*/ 6 h 13"/>
                <a:gd name="T10" fmla="*/ 6 w 13"/>
                <a:gd name="T11" fmla="*/ 13 h 13"/>
                <a:gd name="T12" fmla="*/ 0 w 13"/>
                <a:gd name="T13" fmla="*/ 6 h 13"/>
                <a:gd name="T14" fmla="*/ 12 w 13"/>
                <a:gd name="T15" fmla="*/ 6 h 13"/>
                <a:gd name="T16" fmla="*/ 12 w 13"/>
                <a:gd name="T17" fmla="*/ 6 h 13"/>
                <a:gd name="T18" fmla="*/ 6 w 13"/>
                <a:gd name="T19" fmla="*/ 0 h 13"/>
                <a:gd name="T20" fmla="*/ 1 w 13"/>
                <a:gd name="T21" fmla="*/ 6 h 13"/>
                <a:gd name="T22" fmla="*/ 1 w 13"/>
                <a:gd name="T23" fmla="*/ 6 h 13"/>
                <a:gd name="T24" fmla="*/ 6 w 13"/>
                <a:gd name="T25" fmla="*/ 12 h 13"/>
                <a:gd name="T26" fmla="*/ 12 w 13"/>
                <a:gd name="T27" fmla="*/ 6 h 13"/>
                <a:gd name="T28" fmla="*/ 4 w 13"/>
                <a:gd name="T29" fmla="*/ 3 h 13"/>
                <a:gd name="T30" fmla="*/ 7 w 13"/>
                <a:gd name="T31" fmla="*/ 3 h 13"/>
                <a:gd name="T32" fmla="*/ 9 w 13"/>
                <a:gd name="T33" fmla="*/ 5 h 13"/>
                <a:gd name="T34" fmla="*/ 8 w 13"/>
                <a:gd name="T35" fmla="*/ 7 h 13"/>
                <a:gd name="T36" fmla="*/ 9 w 13"/>
                <a:gd name="T37" fmla="*/ 9 h 13"/>
                <a:gd name="T38" fmla="*/ 8 w 13"/>
                <a:gd name="T39" fmla="*/ 9 h 13"/>
                <a:gd name="T40" fmla="*/ 6 w 13"/>
                <a:gd name="T41" fmla="*/ 7 h 13"/>
                <a:gd name="T42" fmla="*/ 5 w 13"/>
                <a:gd name="T43" fmla="*/ 7 h 13"/>
                <a:gd name="T44" fmla="*/ 5 w 13"/>
                <a:gd name="T45" fmla="*/ 9 h 13"/>
                <a:gd name="T46" fmla="*/ 4 w 13"/>
                <a:gd name="T47" fmla="*/ 9 h 13"/>
                <a:gd name="T48" fmla="*/ 4 w 13"/>
                <a:gd name="T49" fmla="*/ 3 h 13"/>
                <a:gd name="T50" fmla="*/ 7 w 13"/>
                <a:gd name="T51" fmla="*/ 6 h 13"/>
                <a:gd name="T52" fmla="*/ 8 w 13"/>
                <a:gd name="T53" fmla="*/ 5 h 13"/>
                <a:gd name="T54" fmla="*/ 7 w 13"/>
                <a:gd name="T55" fmla="*/ 4 h 13"/>
                <a:gd name="T56" fmla="*/ 5 w 13"/>
                <a:gd name="T57" fmla="*/ 4 h 13"/>
                <a:gd name="T58" fmla="*/ 5 w 13"/>
                <a:gd name="T59" fmla="*/ 6 h 13"/>
                <a:gd name="T60" fmla="*/ 7 w 13"/>
                <a:gd name="T61"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 h="13">
                  <a:moveTo>
                    <a:pt x="0" y="6"/>
                  </a:moveTo>
                  <a:cubicBezTo>
                    <a:pt x="0" y="6"/>
                    <a:pt x="0" y="6"/>
                    <a:pt x="0" y="6"/>
                  </a:cubicBezTo>
                  <a:cubicBezTo>
                    <a:pt x="0" y="3"/>
                    <a:pt x="3" y="0"/>
                    <a:pt x="6" y="0"/>
                  </a:cubicBezTo>
                  <a:cubicBezTo>
                    <a:pt x="10" y="0"/>
                    <a:pt x="13" y="3"/>
                    <a:pt x="13" y="6"/>
                  </a:cubicBezTo>
                  <a:cubicBezTo>
                    <a:pt x="13" y="6"/>
                    <a:pt x="13" y="6"/>
                    <a:pt x="13" y="6"/>
                  </a:cubicBezTo>
                  <a:cubicBezTo>
                    <a:pt x="13" y="10"/>
                    <a:pt x="10" y="13"/>
                    <a:pt x="6" y="13"/>
                  </a:cubicBezTo>
                  <a:cubicBezTo>
                    <a:pt x="3" y="13"/>
                    <a:pt x="0" y="10"/>
                    <a:pt x="0" y="6"/>
                  </a:cubicBezTo>
                  <a:moveTo>
                    <a:pt x="12" y="6"/>
                  </a:moveTo>
                  <a:cubicBezTo>
                    <a:pt x="12" y="6"/>
                    <a:pt x="12" y="6"/>
                    <a:pt x="12" y="6"/>
                  </a:cubicBezTo>
                  <a:cubicBezTo>
                    <a:pt x="12" y="3"/>
                    <a:pt x="10" y="0"/>
                    <a:pt x="6" y="0"/>
                  </a:cubicBezTo>
                  <a:cubicBezTo>
                    <a:pt x="3" y="0"/>
                    <a:pt x="1" y="3"/>
                    <a:pt x="1" y="6"/>
                  </a:cubicBezTo>
                  <a:cubicBezTo>
                    <a:pt x="1" y="6"/>
                    <a:pt x="1" y="6"/>
                    <a:pt x="1" y="6"/>
                  </a:cubicBezTo>
                  <a:cubicBezTo>
                    <a:pt x="1" y="9"/>
                    <a:pt x="3" y="12"/>
                    <a:pt x="6" y="12"/>
                  </a:cubicBezTo>
                  <a:cubicBezTo>
                    <a:pt x="9" y="12"/>
                    <a:pt x="12" y="9"/>
                    <a:pt x="12" y="6"/>
                  </a:cubicBezTo>
                  <a:moveTo>
                    <a:pt x="4" y="3"/>
                  </a:moveTo>
                  <a:cubicBezTo>
                    <a:pt x="7" y="3"/>
                    <a:pt x="7" y="3"/>
                    <a:pt x="7" y="3"/>
                  </a:cubicBezTo>
                  <a:cubicBezTo>
                    <a:pt x="8" y="3"/>
                    <a:pt x="9" y="4"/>
                    <a:pt x="9" y="5"/>
                  </a:cubicBezTo>
                  <a:cubicBezTo>
                    <a:pt x="9" y="6"/>
                    <a:pt x="8" y="7"/>
                    <a:pt x="8" y="7"/>
                  </a:cubicBezTo>
                  <a:cubicBezTo>
                    <a:pt x="9" y="9"/>
                    <a:pt x="9" y="9"/>
                    <a:pt x="9" y="9"/>
                  </a:cubicBezTo>
                  <a:cubicBezTo>
                    <a:pt x="8" y="9"/>
                    <a:pt x="8" y="9"/>
                    <a:pt x="8" y="9"/>
                  </a:cubicBezTo>
                  <a:cubicBezTo>
                    <a:pt x="6" y="7"/>
                    <a:pt x="6" y="7"/>
                    <a:pt x="6" y="7"/>
                  </a:cubicBezTo>
                  <a:cubicBezTo>
                    <a:pt x="5" y="7"/>
                    <a:pt x="5" y="7"/>
                    <a:pt x="5" y="7"/>
                  </a:cubicBezTo>
                  <a:cubicBezTo>
                    <a:pt x="5" y="9"/>
                    <a:pt x="5" y="9"/>
                    <a:pt x="5" y="9"/>
                  </a:cubicBezTo>
                  <a:cubicBezTo>
                    <a:pt x="4" y="9"/>
                    <a:pt x="4" y="9"/>
                    <a:pt x="4" y="9"/>
                  </a:cubicBezTo>
                  <a:lnTo>
                    <a:pt x="4" y="3"/>
                  </a:lnTo>
                  <a:close/>
                  <a:moveTo>
                    <a:pt x="7" y="6"/>
                  </a:moveTo>
                  <a:cubicBezTo>
                    <a:pt x="8" y="6"/>
                    <a:pt x="8" y="6"/>
                    <a:pt x="8" y="5"/>
                  </a:cubicBezTo>
                  <a:cubicBezTo>
                    <a:pt x="8" y="4"/>
                    <a:pt x="8" y="4"/>
                    <a:pt x="7" y="4"/>
                  </a:cubicBezTo>
                  <a:cubicBezTo>
                    <a:pt x="5" y="4"/>
                    <a:pt x="5" y="4"/>
                    <a:pt x="5" y="4"/>
                  </a:cubicBezTo>
                  <a:cubicBezTo>
                    <a:pt x="5" y="6"/>
                    <a:pt x="5" y="6"/>
                    <a:pt x="5" y="6"/>
                  </a:cubicBezTo>
                  <a:lnTo>
                    <a:pt x="7"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sp>
        <p:nvSpPr>
          <p:cNvPr id="118" name="Oval 117"/>
          <p:cNvSpPr/>
          <p:nvPr/>
        </p:nvSpPr>
        <p:spPr>
          <a:xfrm>
            <a:off x="4137457" y="4222681"/>
            <a:ext cx="3320676" cy="104474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120" name="Oval 119"/>
          <p:cNvSpPr/>
          <p:nvPr/>
        </p:nvSpPr>
        <p:spPr>
          <a:xfrm>
            <a:off x="4873574" y="4405404"/>
            <a:ext cx="1802614" cy="567135"/>
          </a:xfrm>
          <a:prstGeom prst="ellipse">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125" name="Rectangle 124"/>
          <p:cNvSpPr/>
          <p:nvPr/>
        </p:nvSpPr>
        <p:spPr>
          <a:xfrm>
            <a:off x="5094136" y="4919016"/>
            <a:ext cx="1432893" cy="338554"/>
          </a:xfrm>
          <a:prstGeom prst="rect">
            <a:avLst/>
          </a:prstGeom>
        </p:spPr>
        <p:txBody>
          <a:bodyPr wrap="none">
            <a:spAutoFit/>
          </a:bodyPr>
          <a:lstStyle/>
          <a:p>
            <a:r>
              <a:rPr lang="en-US" sz="1600" dirty="0" smtClean="0">
                <a:solidFill>
                  <a:schemeClr val="bg1"/>
                </a:solidFill>
              </a:rPr>
              <a:t>Avaya Scopia</a:t>
            </a:r>
            <a:endParaRPr lang="en-US" sz="1600" dirty="0">
              <a:solidFill>
                <a:schemeClr val="bg1"/>
              </a:solidFill>
            </a:endParaRPr>
          </a:p>
        </p:txBody>
      </p:sp>
      <p:sp>
        <p:nvSpPr>
          <p:cNvPr id="14" name="Oval 24"/>
          <p:cNvSpPr>
            <a:spLocks noChangeArrowheads="1"/>
          </p:cNvSpPr>
          <p:nvPr/>
        </p:nvSpPr>
        <p:spPr bwMode="gray">
          <a:xfrm>
            <a:off x="997475" y="4513476"/>
            <a:ext cx="2880767" cy="648387"/>
          </a:xfrm>
          <a:prstGeom prst="ellipse">
            <a:avLst/>
          </a:prstGeom>
          <a:solidFill>
            <a:srgbClr val="610206"/>
          </a:solidFill>
          <a:ln w="9525" cap="flat" cmpd="sng" algn="ctr">
            <a:noFill/>
            <a:prstDash val="solid"/>
            <a:headEnd type="none" w="med" len="med"/>
            <a:tailEnd type="none" w="med" len="med"/>
          </a:ln>
          <a:effectLst>
            <a:outerShdw blurRad="50800" dist="38100" dir="5400000" algn="t"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vert="vert270" lIns="130622" tIns="65311" rIns="130622" bIns="65311" anchor="ctr">
            <a:sp3d/>
          </a:bodyPr>
          <a:lstStyle/>
          <a:p>
            <a:pPr fontAlgn="auto">
              <a:lnSpc>
                <a:spcPct val="90000"/>
              </a:lnSpc>
              <a:spcBef>
                <a:spcPts val="0"/>
              </a:spcBef>
              <a:spcAft>
                <a:spcPts val="0"/>
              </a:spcAft>
              <a:defRPr/>
            </a:pPr>
            <a:endParaRPr lang="en-US" sz="1400" kern="0" dirty="0">
              <a:solidFill>
                <a:srgbClr val="FFFFFF"/>
              </a:solidFill>
              <a:latin typeface="Arial"/>
              <a:cs typeface="+mn-cs"/>
            </a:endParaRPr>
          </a:p>
        </p:txBody>
      </p:sp>
      <p:grpSp>
        <p:nvGrpSpPr>
          <p:cNvPr id="15" name="Group 118"/>
          <p:cNvGrpSpPr/>
          <p:nvPr/>
        </p:nvGrpSpPr>
        <p:grpSpPr>
          <a:xfrm>
            <a:off x="2215643" y="4678218"/>
            <a:ext cx="539582" cy="299600"/>
            <a:chOff x="-2420938" y="1050925"/>
            <a:chExt cx="1695450" cy="941388"/>
          </a:xfrm>
        </p:grpSpPr>
        <p:sp>
          <p:nvSpPr>
            <p:cNvPr id="34" name="Freeform 5"/>
            <p:cNvSpPr>
              <a:spLocks/>
            </p:cNvSpPr>
            <p:nvPr/>
          </p:nvSpPr>
          <p:spPr bwMode="auto">
            <a:xfrm>
              <a:off x="-1071563" y="1050925"/>
              <a:ext cx="269875" cy="244475"/>
            </a:xfrm>
            <a:custGeom>
              <a:avLst/>
              <a:gdLst>
                <a:gd name="T0" fmla="*/ 50 w 170"/>
                <a:gd name="T1" fmla="*/ 109 h 154"/>
                <a:gd name="T2" fmla="*/ 102 w 170"/>
                <a:gd name="T3" fmla="*/ 109 h 154"/>
                <a:gd name="T4" fmla="*/ 109 w 170"/>
                <a:gd name="T5" fmla="*/ 130 h 154"/>
                <a:gd name="T6" fmla="*/ 40 w 170"/>
                <a:gd name="T7" fmla="*/ 130 h 154"/>
                <a:gd name="T8" fmla="*/ 31 w 170"/>
                <a:gd name="T9" fmla="*/ 154 h 154"/>
                <a:gd name="T10" fmla="*/ 0 w 170"/>
                <a:gd name="T11" fmla="*/ 154 h 154"/>
                <a:gd name="T12" fmla="*/ 76 w 170"/>
                <a:gd name="T13" fmla="*/ 0 h 154"/>
                <a:gd name="T14" fmla="*/ 97 w 170"/>
                <a:gd name="T15" fmla="*/ 0 h 154"/>
                <a:gd name="T16" fmla="*/ 170 w 170"/>
                <a:gd name="T17" fmla="*/ 154 h 154"/>
                <a:gd name="T18" fmla="*/ 142 w 170"/>
                <a:gd name="T19" fmla="*/ 154 h 154"/>
                <a:gd name="T20" fmla="*/ 85 w 170"/>
                <a:gd name="T21" fmla="*/ 36 h 154"/>
                <a:gd name="T22" fmla="*/ 50 w 170"/>
                <a:gd name="T23" fmla="*/ 10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154">
                  <a:moveTo>
                    <a:pt x="50" y="109"/>
                  </a:moveTo>
                  <a:lnTo>
                    <a:pt x="102" y="109"/>
                  </a:lnTo>
                  <a:lnTo>
                    <a:pt x="109" y="130"/>
                  </a:lnTo>
                  <a:lnTo>
                    <a:pt x="40" y="130"/>
                  </a:lnTo>
                  <a:lnTo>
                    <a:pt x="31" y="154"/>
                  </a:lnTo>
                  <a:lnTo>
                    <a:pt x="0" y="154"/>
                  </a:lnTo>
                  <a:lnTo>
                    <a:pt x="76" y="0"/>
                  </a:lnTo>
                  <a:lnTo>
                    <a:pt x="97" y="0"/>
                  </a:lnTo>
                  <a:lnTo>
                    <a:pt x="170" y="154"/>
                  </a:lnTo>
                  <a:lnTo>
                    <a:pt x="142" y="154"/>
                  </a:lnTo>
                  <a:lnTo>
                    <a:pt x="85" y="36"/>
                  </a:lnTo>
                  <a:lnTo>
                    <a:pt x="5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chemeClr val="tx1">
                    <a:lumMod val="75000"/>
                    <a:lumOff val="25000"/>
                  </a:schemeClr>
                </a:solidFill>
              </a:endParaRPr>
            </a:p>
          </p:txBody>
        </p:sp>
        <p:sp>
          <p:nvSpPr>
            <p:cNvPr id="35" name="Freeform 6"/>
            <p:cNvSpPr>
              <a:spLocks/>
            </p:cNvSpPr>
            <p:nvPr/>
          </p:nvSpPr>
          <p:spPr bwMode="auto">
            <a:xfrm>
              <a:off x="-1982788" y="1050925"/>
              <a:ext cx="274638" cy="244475"/>
            </a:xfrm>
            <a:custGeom>
              <a:avLst/>
              <a:gdLst>
                <a:gd name="T0" fmla="*/ 52 w 173"/>
                <a:gd name="T1" fmla="*/ 109 h 154"/>
                <a:gd name="T2" fmla="*/ 102 w 173"/>
                <a:gd name="T3" fmla="*/ 109 h 154"/>
                <a:gd name="T4" fmla="*/ 111 w 173"/>
                <a:gd name="T5" fmla="*/ 130 h 154"/>
                <a:gd name="T6" fmla="*/ 43 w 173"/>
                <a:gd name="T7" fmla="*/ 130 h 154"/>
                <a:gd name="T8" fmla="*/ 31 w 173"/>
                <a:gd name="T9" fmla="*/ 154 h 154"/>
                <a:gd name="T10" fmla="*/ 0 w 173"/>
                <a:gd name="T11" fmla="*/ 154 h 154"/>
                <a:gd name="T12" fmla="*/ 76 w 173"/>
                <a:gd name="T13" fmla="*/ 0 h 154"/>
                <a:gd name="T14" fmla="*/ 97 w 173"/>
                <a:gd name="T15" fmla="*/ 0 h 154"/>
                <a:gd name="T16" fmla="*/ 173 w 173"/>
                <a:gd name="T17" fmla="*/ 154 h 154"/>
                <a:gd name="T18" fmla="*/ 142 w 173"/>
                <a:gd name="T19" fmla="*/ 154 h 154"/>
                <a:gd name="T20" fmla="*/ 88 w 173"/>
                <a:gd name="T21" fmla="*/ 36 h 154"/>
                <a:gd name="T22" fmla="*/ 52 w 173"/>
                <a:gd name="T23" fmla="*/ 10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154">
                  <a:moveTo>
                    <a:pt x="52" y="109"/>
                  </a:moveTo>
                  <a:lnTo>
                    <a:pt x="102" y="109"/>
                  </a:lnTo>
                  <a:lnTo>
                    <a:pt x="111" y="130"/>
                  </a:lnTo>
                  <a:lnTo>
                    <a:pt x="43" y="130"/>
                  </a:lnTo>
                  <a:lnTo>
                    <a:pt x="31" y="154"/>
                  </a:lnTo>
                  <a:lnTo>
                    <a:pt x="0" y="154"/>
                  </a:lnTo>
                  <a:lnTo>
                    <a:pt x="76" y="0"/>
                  </a:lnTo>
                  <a:lnTo>
                    <a:pt x="97" y="0"/>
                  </a:lnTo>
                  <a:lnTo>
                    <a:pt x="173" y="154"/>
                  </a:lnTo>
                  <a:lnTo>
                    <a:pt x="142" y="154"/>
                  </a:lnTo>
                  <a:lnTo>
                    <a:pt x="88" y="36"/>
                  </a:lnTo>
                  <a:lnTo>
                    <a:pt x="52"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chemeClr val="tx1">
                    <a:lumMod val="75000"/>
                    <a:lumOff val="25000"/>
                  </a:schemeClr>
                </a:solidFill>
              </a:endParaRPr>
            </a:p>
          </p:txBody>
        </p:sp>
        <p:sp>
          <p:nvSpPr>
            <p:cNvPr id="36" name="Freeform 7"/>
            <p:cNvSpPr>
              <a:spLocks/>
            </p:cNvSpPr>
            <p:nvPr/>
          </p:nvSpPr>
          <p:spPr bwMode="auto">
            <a:xfrm>
              <a:off x="-1528763" y="1050925"/>
              <a:ext cx="274638" cy="244475"/>
            </a:xfrm>
            <a:custGeom>
              <a:avLst/>
              <a:gdLst>
                <a:gd name="T0" fmla="*/ 52 w 173"/>
                <a:gd name="T1" fmla="*/ 109 h 154"/>
                <a:gd name="T2" fmla="*/ 102 w 173"/>
                <a:gd name="T3" fmla="*/ 109 h 154"/>
                <a:gd name="T4" fmla="*/ 111 w 173"/>
                <a:gd name="T5" fmla="*/ 130 h 154"/>
                <a:gd name="T6" fmla="*/ 43 w 173"/>
                <a:gd name="T7" fmla="*/ 130 h 154"/>
                <a:gd name="T8" fmla="*/ 31 w 173"/>
                <a:gd name="T9" fmla="*/ 154 h 154"/>
                <a:gd name="T10" fmla="*/ 0 w 173"/>
                <a:gd name="T11" fmla="*/ 154 h 154"/>
                <a:gd name="T12" fmla="*/ 76 w 173"/>
                <a:gd name="T13" fmla="*/ 0 h 154"/>
                <a:gd name="T14" fmla="*/ 97 w 173"/>
                <a:gd name="T15" fmla="*/ 0 h 154"/>
                <a:gd name="T16" fmla="*/ 173 w 173"/>
                <a:gd name="T17" fmla="*/ 154 h 154"/>
                <a:gd name="T18" fmla="*/ 142 w 173"/>
                <a:gd name="T19" fmla="*/ 154 h 154"/>
                <a:gd name="T20" fmla="*/ 85 w 173"/>
                <a:gd name="T21" fmla="*/ 36 h 154"/>
                <a:gd name="T22" fmla="*/ 52 w 173"/>
                <a:gd name="T23" fmla="*/ 10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154">
                  <a:moveTo>
                    <a:pt x="52" y="109"/>
                  </a:moveTo>
                  <a:lnTo>
                    <a:pt x="102" y="109"/>
                  </a:lnTo>
                  <a:lnTo>
                    <a:pt x="111" y="130"/>
                  </a:lnTo>
                  <a:lnTo>
                    <a:pt x="43" y="130"/>
                  </a:lnTo>
                  <a:lnTo>
                    <a:pt x="31" y="154"/>
                  </a:lnTo>
                  <a:lnTo>
                    <a:pt x="0" y="154"/>
                  </a:lnTo>
                  <a:lnTo>
                    <a:pt x="76" y="0"/>
                  </a:lnTo>
                  <a:lnTo>
                    <a:pt x="97" y="0"/>
                  </a:lnTo>
                  <a:lnTo>
                    <a:pt x="173" y="154"/>
                  </a:lnTo>
                  <a:lnTo>
                    <a:pt x="142" y="154"/>
                  </a:lnTo>
                  <a:lnTo>
                    <a:pt x="85" y="36"/>
                  </a:lnTo>
                  <a:lnTo>
                    <a:pt x="52"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chemeClr val="tx1">
                    <a:lumMod val="75000"/>
                    <a:lumOff val="25000"/>
                  </a:schemeClr>
                </a:solidFill>
              </a:endParaRPr>
            </a:p>
          </p:txBody>
        </p:sp>
        <p:sp>
          <p:nvSpPr>
            <p:cNvPr id="37" name="Freeform 8"/>
            <p:cNvSpPr>
              <a:spLocks/>
            </p:cNvSpPr>
            <p:nvPr/>
          </p:nvSpPr>
          <p:spPr bwMode="auto">
            <a:xfrm>
              <a:off x="-1754188" y="1050925"/>
              <a:ext cx="269875" cy="244475"/>
            </a:xfrm>
            <a:custGeom>
              <a:avLst/>
              <a:gdLst>
                <a:gd name="T0" fmla="*/ 0 w 170"/>
                <a:gd name="T1" fmla="*/ 0 h 154"/>
                <a:gd name="T2" fmla="*/ 76 w 170"/>
                <a:gd name="T3" fmla="*/ 154 h 154"/>
                <a:gd name="T4" fmla="*/ 76 w 170"/>
                <a:gd name="T5" fmla="*/ 154 h 154"/>
                <a:gd name="T6" fmla="*/ 95 w 170"/>
                <a:gd name="T7" fmla="*/ 154 h 154"/>
                <a:gd name="T8" fmla="*/ 97 w 170"/>
                <a:gd name="T9" fmla="*/ 154 h 154"/>
                <a:gd name="T10" fmla="*/ 170 w 170"/>
                <a:gd name="T11" fmla="*/ 0 h 154"/>
                <a:gd name="T12" fmla="*/ 140 w 170"/>
                <a:gd name="T13" fmla="*/ 0 h 154"/>
                <a:gd name="T14" fmla="*/ 85 w 170"/>
                <a:gd name="T15" fmla="*/ 121 h 154"/>
                <a:gd name="T16" fmla="*/ 31 w 170"/>
                <a:gd name="T17" fmla="*/ 0 h 154"/>
                <a:gd name="T18" fmla="*/ 0 w 170"/>
                <a:gd name="T1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54">
                  <a:moveTo>
                    <a:pt x="0" y="0"/>
                  </a:moveTo>
                  <a:lnTo>
                    <a:pt x="76" y="154"/>
                  </a:lnTo>
                  <a:lnTo>
                    <a:pt x="76" y="154"/>
                  </a:lnTo>
                  <a:lnTo>
                    <a:pt x="95" y="154"/>
                  </a:lnTo>
                  <a:lnTo>
                    <a:pt x="97" y="154"/>
                  </a:lnTo>
                  <a:lnTo>
                    <a:pt x="170" y="0"/>
                  </a:lnTo>
                  <a:lnTo>
                    <a:pt x="140" y="0"/>
                  </a:lnTo>
                  <a:lnTo>
                    <a:pt x="85" y="121"/>
                  </a:lnTo>
                  <a:lnTo>
                    <a:pt x="3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chemeClr val="tx1">
                    <a:lumMod val="75000"/>
                    <a:lumOff val="25000"/>
                  </a:schemeClr>
                </a:solidFill>
              </a:endParaRPr>
            </a:p>
          </p:txBody>
        </p:sp>
        <p:sp>
          <p:nvSpPr>
            <p:cNvPr id="38" name="Freeform 9"/>
            <p:cNvSpPr>
              <a:spLocks/>
            </p:cNvSpPr>
            <p:nvPr/>
          </p:nvSpPr>
          <p:spPr bwMode="auto">
            <a:xfrm>
              <a:off x="-1295401" y="1050925"/>
              <a:ext cx="269875" cy="333375"/>
            </a:xfrm>
            <a:custGeom>
              <a:avLst/>
              <a:gdLst>
                <a:gd name="T0" fmla="*/ 66 w 170"/>
                <a:gd name="T1" fmla="*/ 210 h 210"/>
                <a:gd name="T2" fmla="*/ 170 w 170"/>
                <a:gd name="T3" fmla="*/ 0 h 210"/>
                <a:gd name="T4" fmla="*/ 139 w 170"/>
                <a:gd name="T5" fmla="*/ 0 h 210"/>
                <a:gd name="T6" fmla="*/ 82 w 170"/>
                <a:gd name="T7" fmla="*/ 123 h 210"/>
                <a:gd name="T8" fmla="*/ 30 w 170"/>
                <a:gd name="T9" fmla="*/ 0 h 210"/>
                <a:gd name="T10" fmla="*/ 0 w 170"/>
                <a:gd name="T11" fmla="*/ 0 h 210"/>
                <a:gd name="T12" fmla="*/ 68 w 170"/>
                <a:gd name="T13" fmla="*/ 154 h 210"/>
                <a:gd name="T14" fmla="*/ 37 w 170"/>
                <a:gd name="T15" fmla="*/ 210 h 210"/>
                <a:gd name="T16" fmla="*/ 66 w 170"/>
                <a:gd name="T17"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 h="210">
                  <a:moveTo>
                    <a:pt x="66" y="210"/>
                  </a:moveTo>
                  <a:lnTo>
                    <a:pt x="170" y="0"/>
                  </a:lnTo>
                  <a:lnTo>
                    <a:pt x="139" y="0"/>
                  </a:lnTo>
                  <a:lnTo>
                    <a:pt x="82" y="123"/>
                  </a:lnTo>
                  <a:lnTo>
                    <a:pt x="30" y="0"/>
                  </a:lnTo>
                  <a:lnTo>
                    <a:pt x="0" y="0"/>
                  </a:lnTo>
                  <a:lnTo>
                    <a:pt x="68" y="154"/>
                  </a:lnTo>
                  <a:lnTo>
                    <a:pt x="37" y="210"/>
                  </a:lnTo>
                  <a:lnTo>
                    <a:pt x="66" y="2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chemeClr val="tx1">
                    <a:lumMod val="75000"/>
                    <a:lumOff val="25000"/>
                  </a:schemeClr>
                </a:solidFill>
              </a:endParaRPr>
            </a:p>
          </p:txBody>
        </p:sp>
        <p:sp>
          <p:nvSpPr>
            <p:cNvPr id="39" name="Freeform 10"/>
            <p:cNvSpPr>
              <a:spLocks noEditPoints="1"/>
            </p:cNvSpPr>
            <p:nvPr/>
          </p:nvSpPr>
          <p:spPr bwMode="auto">
            <a:xfrm>
              <a:off x="-2420938" y="1290638"/>
              <a:ext cx="1619250" cy="701675"/>
            </a:xfrm>
            <a:custGeom>
              <a:avLst/>
              <a:gdLst>
                <a:gd name="T0" fmla="*/ 0 w 432"/>
                <a:gd name="T1" fmla="*/ 56 h 187"/>
                <a:gd name="T2" fmla="*/ 11 w 432"/>
                <a:gd name="T3" fmla="*/ 10 h 187"/>
                <a:gd name="T4" fmla="*/ 48 w 432"/>
                <a:gd name="T5" fmla="*/ 1 h 187"/>
                <a:gd name="T6" fmla="*/ 57 w 432"/>
                <a:gd name="T7" fmla="*/ 15 h 187"/>
                <a:gd name="T8" fmla="*/ 38 w 432"/>
                <a:gd name="T9" fmla="*/ 11 h 187"/>
                <a:gd name="T10" fmla="*/ 12 w 432"/>
                <a:gd name="T11" fmla="*/ 56 h 187"/>
                <a:gd name="T12" fmla="*/ 49 w 432"/>
                <a:gd name="T13" fmla="*/ 67 h 187"/>
                <a:gd name="T14" fmla="*/ 12 w 432"/>
                <a:gd name="T15" fmla="*/ 184 h 187"/>
                <a:gd name="T16" fmla="*/ 0 w 432"/>
                <a:gd name="T17" fmla="*/ 67 h 187"/>
                <a:gd name="T18" fmla="*/ 88 w 432"/>
                <a:gd name="T19" fmla="*/ 1 h 187"/>
                <a:gd name="T20" fmla="*/ 76 w 432"/>
                <a:gd name="T21" fmla="*/ 184 h 187"/>
                <a:gd name="T22" fmla="*/ 244 w 432"/>
                <a:gd name="T23" fmla="*/ 56 h 187"/>
                <a:gd name="T24" fmla="*/ 256 w 432"/>
                <a:gd name="T25" fmla="*/ 92 h 187"/>
                <a:gd name="T26" fmla="*/ 279 w 432"/>
                <a:gd name="T27" fmla="*/ 64 h 187"/>
                <a:gd name="T28" fmla="*/ 313 w 432"/>
                <a:gd name="T29" fmla="*/ 54 h 187"/>
                <a:gd name="T30" fmla="*/ 311 w 432"/>
                <a:gd name="T31" fmla="*/ 68 h 187"/>
                <a:gd name="T32" fmla="*/ 273 w 432"/>
                <a:gd name="T33" fmla="*/ 84 h 187"/>
                <a:gd name="T34" fmla="*/ 256 w 432"/>
                <a:gd name="T35" fmla="*/ 131 h 187"/>
                <a:gd name="T36" fmla="*/ 244 w 432"/>
                <a:gd name="T37" fmla="*/ 184 h 187"/>
                <a:gd name="T38" fmla="*/ 376 w 432"/>
                <a:gd name="T39" fmla="*/ 187 h 187"/>
                <a:gd name="T40" fmla="*/ 332 w 432"/>
                <a:gd name="T41" fmla="*/ 168 h 187"/>
                <a:gd name="T42" fmla="*/ 313 w 432"/>
                <a:gd name="T43" fmla="*/ 120 h 187"/>
                <a:gd name="T44" fmla="*/ 318 w 432"/>
                <a:gd name="T45" fmla="*/ 93 h 187"/>
                <a:gd name="T46" fmla="*/ 350 w 432"/>
                <a:gd name="T47" fmla="*/ 58 h 187"/>
                <a:gd name="T48" fmla="*/ 398 w 432"/>
                <a:gd name="T49" fmla="*/ 58 h 187"/>
                <a:gd name="T50" fmla="*/ 428 w 432"/>
                <a:gd name="T51" fmla="*/ 93 h 187"/>
                <a:gd name="T52" fmla="*/ 432 w 432"/>
                <a:gd name="T53" fmla="*/ 123 h 187"/>
                <a:gd name="T54" fmla="*/ 326 w 432"/>
                <a:gd name="T55" fmla="*/ 125 h 187"/>
                <a:gd name="T56" fmla="*/ 343 w 432"/>
                <a:gd name="T57" fmla="*/ 162 h 187"/>
                <a:gd name="T58" fmla="*/ 376 w 432"/>
                <a:gd name="T59" fmla="*/ 175 h 187"/>
                <a:gd name="T60" fmla="*/ 420 w 432"/>
                <a:gd name="T61" fmla="*/ 155 h 187"/>
                <a:gd name="T62" fmla="*/ 419 w 432"/>
                <a:gd name="T63" fmla="*/ 172 h 187"/>
                <a:gd name="T64" fmla="*/ 393 w 432"/>
                <a:gd name="T65" fmla="*/ 185 h 187"/>
                <a:gd name="T66" fmla="*/ 419 w 432"/>
                <a:gd name="T67" fmla="*/ 114 h 187"/>
                <a:gd name="T68" fmla="*/ 407 w 432"/>
                <a:gd name="T69" fmla="*/ 79 h 187"/>
                <a:gd name="T70" fmla="*/ 373 w 432"/>
                <a:gd name="T71" fmla="*/ 64 h 187"/>
                <a:gd name="T72" fmla="*/ 341 w 432"/>
                <a:gd name="T73" fmla="*/ 78 h 187"/>
                <a:gd name="T74" fmla="*/ 326 w 432"/>
                <a:gd name="T75" fmla="*/ 114 h 187"/>
                <a:gd name="T76" fmla="*/ 199 w 432"/>
                <a:gd name="T77" fmla="*/ 70 h 187"/>
                <a:gd name="T78" fmla="*/ 147 w 432"/>
                <a:gd name="T79" fmla="*/ 54 h 187"/>
                <a:gd name="T80" fmla="*/ 161 w 432"/>
                <a:gd name="T81" fmla="*/ 68 h 187"/>
                <a:gd name="T82" fmla="*/ 203 w 432"/>
                <a:gd name="T83" fmla="*/ 105 h 187"/>
                <a:gd name="T84" fmla="*/ 184 w 432"/>
                <a:gd name="T85" fmla="*/ 106 h 187"/>
                <a:gd name="T86" fmla="*/ 138 w 432"/>
                <a:gd name="T87" fmla="*/ 107 h 187"/>
                <a:gd name="T88" fmla="*/ 109 w 432"/>
                <a:gd name="T89" fmla="*/ 128 h 187"/>
                <a:gd name="T90" fmla="*/ 105 w 432"/>
                <a:gd name="T91" fmla="*/ 147 h 187"/>
                <a:gd name="T92" fmla="*/ 121 w 432"/>
                <a:gd name="T93" fmla="*/ 177 h 187"/>
                <a:gd name="T94" fmla="*/ 154 w 432"/>
                <a:gd name="T95" fmla="*/ 187 h 187"/>
                <a:gd name="T96" fmla="*/ 184 w 432"/>
                <a:gd name="T97" fmla="*/ 179 h 187"/>
                <a:gd name="T98" fmla="*/ 203 w 432"/>
                <a:gd name="T99" fmla="*/ 162 h 187"/>
                <a:gd name="T100" fmla="*/ 215 w 432"/>
                <a:gd name="T101" fmla="*/ 184 h 187"/>
                <a:gd name="T102" fmla="*/ 199 w 432"/>
                <a:gd name="T103" fmla="*/ 70 h 187"/>
                <a:gd name="T104" fmla="*/ 199 w 432"/>
                <a:gd name="T105" fmla="*/ 152 h 187"/>
                <a:gd name="T106" fmla="*/ 173 w 432"/>
                <a:gd name="T107" fmla="*/ 172 h 187"/>
                <a:gd name="T108" fmla="*/ 141 w 432"/>
                <a:gd name="T109" fmla="*/ 173 h 187"/>
                <a:gd name="T110" fmla="*/ 121 w 432"/>
                <a:gd name="T111" fmla="*/ 158 h 187"/>
                <a:gd name="T112" fmla="*/ 118 w 432"/>
                <a:gd name="T113" fmla="*/ 145 h 187"/>
                <a:gd name="T114" fmla="*/ 160 w 432"/>
                <a:gd name="T115" fmla="*/ 116 h 187"/>
                <a:gd name="T116" fmla="*/ 203 w 432"/>
                <a:gd name="T117" fmla="*/ 121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2" h="187">
                  <a:moveTo>
                    <a:pt x="0" y="67"/>
                  </a:moveTo>
                  <a:cubicBezTo>
                    <a:pt x="0" y="56"/>
                    <a:pt x="0" y="56"/>
                    <a:pt x="0" y="56"/>
                  </a:cubicBezTo>
                  <a:cubicBezTo>
                    <a:pt x="0" y="44"/>
                    <a:pt x="0" y="44"/>
                    <a:pt x="0" y="44"/>
                  </a:cubicBezTo>
                  <a:cubicBezTo>
                    <a:pt x="0" y="29"/>
                    <a:pt x="4" y="18"/>
                    <a:pt x="11" y="10"/>
                  </a:cubicBezTo>
                  <a:cubicBezTo>
                    <a:pt x="18" y="4"/>
                    <a:pt x="27" y="0"/>
                    <a:pt x="38" y="0"/>
                  </a:cubicBezTo>
                  <a:cubicBezTo>
                    <a:pt x="42" y="0"/>
                    <a:pt x="45" y="1"/>
                    <a:pt x="48" y="1"/>
                  </a:cubicBezTo>
                  <a:cubicBezTo>
                    <a:pt x="51" y="2"/>
                    <a:pt x="54" y="2"/>
                    <a:pt x="57" y="3"/>
                  </a:cubicBezTo>
                  <a:cubicBezTo>
                    <a:pt x="57" y="15"/>
                    <a:pt x="57" y="15"/>
                    <a:pt x="57" y="15"/>
                  </a:cubicBezTo>
                  <a:cubicBezTo>
                    <a:pt x="53" y="14"/>
                    <a:pt x="50" y="13"/>
                    <a:pt x="47" y="12"/>
                  </a:cubicBezTo>
                  <a:cubicBezTo>
                    <a:pt x="44" y="12"/>
                    <a:pt x="41" y="11"/>
                    <a:pt x="38" y="11"/>
                  </a:cubicBezTo>
                  <a:cubicBezTo>
                    <a:pt x="21" y="11"/>
                    <a:pt x="12" y="22"/>
                    <a:pt x="12" y="44"/>
                  </a:cubicBezTo>
                  <a:cubicBezTo>
                    <a:pt x="12" y="56"/>
                    <a:pt x="12" y="56"/>
                    <a:pt x="12" y="56"/>
                  </a:cubicBezTo>
                  <a:cubicBezTo>
                    <a:pt x="49" y="56"/>
                    <a:pt x="49" y="56"/>
                    <a:pt x="49" y="56"/>
                  </a:cubicBezTo>
                  <a:cubicBezTo>
                    <a:pt x="49" y="67"/>
                    <a:pt x="49" y="67"/>
                    <a:pt x="49" y="67"/>
                  </a:cubicBezTo>
                  <a:cubicBezTo>
                    <a:pt x="12" y="67"/>
                    <a:pt x="12" y="67"/>
                    <a:pt x="12" y="67"/>
                  </a:cubicBezTo>
                  <a:cubicBezTo>
                    <a:pt x="12" y="184"/>
                    <a:pt x="12" y="184"/>
                    <a:pt x="12" y="184"/>
                  </a:cubicBezTo>
                  <a:cubicBezTo>
                    <a:pt x="0" y="184"/>
                    <a:pt x="0" y="184"/>
                    <a:pt x="0" y="184"/>
                  </a:cubicBezTo>
                  <a:lnTo>
                    <a:pt x="0" y="67"/>
                  </a:lnTo>
                  <a:close/>
                  <a:moveTo>
                    <a:pt x="76" y="1"/>
                  </a:moveTo>
                  <a:cubicBezTo>
                    <a:pt x="88" y="1"/>
                    <a:pt x="88" y="1"/>
                    <a:pt x="88" y="1"/>
                  </a:cubicBezTo>
                  <a:cubicBezTo>
                    <a:pt x="88" y="184"/>
                    <a:pt x="88" y="184"/>
                    <a:pt x="88" y="184"/>
                  </a:cubicBezTo>
                  <a:cubicBezTo>
                    <a:pt x="76" y="184"/>
                    <a:pt x="76" y="184"/>
                    <a:pt x="76" y="184"/>
                  </a:cubicBezTo>
                  <a:lnTo>
                    <a:pt x="76" y="1"/>
                  </a:lnTo>
                  <a:close/>
                  <a:moveTo>
                    <a:pt x="244" y="56"/>
                  </a:moveTo>
                  <a:cubicBezTo>
                    <a:pt x="256" y="56"/>
                    <a:pt x="256" y="56"/>
                    <a:pt x="256" y="56"/>
                  </a:cubicBezTo>
                  <a:cubicBezTo>
                    <a:pt x="256" y="92"/>
                    <a:pt x="256" y="92"/>
                    <a:pt x="256" y="92"/>
                  </a:cubicBezTo>
                  <a:cubicBezTo>
                    <a:pt x="259" y="87"/>
                    <a:pt x="262" y="81"/>
                    <a:pt x="266" y="77"/>
                  </a:cubicBezTo>
                  <a:cubicBezTo>
                    <a:pt x="269" y="72"/>
                    <a:pt x="274" y="68"/>
                    <a:pt x="279" y="64"/>
                  </a:cubicBezTo>
                  <a:cubicBezTo>
                    <a:pt x="283" y="61"/>
                    <a:pt x="289" y="58"/>
                    <a:pt x="294" y="56"/>
                  </a:cubicBezTo>
                  <a:cubicBezTo>
                    <a:pt x="300" y="54"/>
                    <a:pt x="306" y="54"/>
                    <a:pt x="313" y="54"/>
                  </a:cubicBezTo>
                  <a:cubicBezTo>
                    <a:pt x="313" y="68"/>
                    <a:pt x="313" y="68"/>
                    <a:pt x="313" y="68"/>
                  </a:cubicBezTo>
                  <a:cubicBezTo>
                    <a:pt x="311" y="68"/>
                    <a:pt x="311" y="68"/>
                    <a:pt x="311" y="68"/>
                  </a:cubicBezTo>
                  <a:cubicBezTo>
                    <a:pt x="304" y="68"/>
                    <a:pt x="297" y="69"/>
                    <a:pt x="290" y="72"/>
                  </a:cubicBezTo>
                  <a:cubicBezTo>
                    <a:pt x="284" y="74"/>
                    <a:pt x="278" y="78"/>
                    <a:pt x="273" y="84"/>
                  </a:cubicBezTo>
                  <a:cubicBezTo>
                    <a:pt x="268" y="89"/>
                    <a:pt x="264" y="96"/>
                    <a:pt x="261" y="104"/>
                  </a:cubicBezTo>
                  <a:cubicBezTo>
                    <a:pt x="258" y="112"/>
                    <a:pt x="256" y="121"/>
                    <a:pt x="256" y="131"/>
                  </a:cubicBezTo>
                  <a:cubicBezTo>
                    <a:pt x="256" y="184"/>
                    <a:pt x="256" y="184"/>
                    <a:pt x="256" y="184"/>
                  </a:cubicBezTo>
                  <a:cubicBezTo>
                    <a:pt x="244" y="184"/>
                    <a:pt x="244" y="184"/>
                    <a:pt x="244" y="184"/>
                  </a:cubicBezTo>
                  <a:lnTo>
                    <a:pt x="244" y="56"/>
                  </a:lnTo>
                  <a:close/>
                  <a:moveTo>
                    <a:pt x="376" y="187"/>
                  </a:moveTo>
                  <a:cubicBezTo>
                    <a:pt x="368" y="187"/>
                    <a:pt x="360" y="185"/>
                    <a:pt x="352" y="182"/>
                  </a:cubicBezTo>
                  <a:cubicBezTo>
                    <a:pt x="344" y="179"/>
                    <a:pt x="338" y="174"/>
                    <a:pt x="332" y="168"/>
                  </a:cubicBezTo>
                  <a:cubicBezTo>
                    <a:pt x="326" y="162"/>
                    <a:pt x="322" y="155"/>
                    <a:pt x="318" y="147"/>
                  </a:cubicBezTo>
                  <a:cubicBezTo>
                    <a:pt x="315" y="139"/>
                    <a:pt x="313" y="130"/>
                    <a:pt x="313" y="120"/>
                  </a:cubicBezTo>
                  <a:cubicBezTo>
                    <a:pt x="313" y="120"/>
                    <a:pt x="313" y="120"/>
                    <a:pt x="313" y="120"/>
                  </a:cubicBezTo>
                  <a:cubicBezTo>
                    <a:pt x="313" y="110"/>
                    <a:pt x="315" y="101"/>
                    <a:pt x="318" y="93"/>
                  </a:cubicBezTo>
                  <a:cubicBezTo>
                    <a:pt x="321" y="85"/>
                    <a:pt x="325" y="78"/>
                    <a:pt x="331" y="72"/>
                  </a:cubicBezTo>
                  <a:cubicBezTo>
                    <a:pt x="336" y="66"/>
                    <a:pt x="342" y="62"/>
                    <a:pt x="350" y="58"/>
                  </a:cubicBezTo>
                  <a:cubicBezTo>
                    <a:pt x="357" y="55"/>
                    <a:pt x="365" y="53"/>
                    <a:pt x="374" y="53"/>
                  </a:cubicBezTo>
                  <a:cubicBezTo>
                    <a:pt x="383" y="53"/>
                    <a:pt x="391" y="55"/>
                    <a:pt x="398" y="58"/>
                  </a:cubicBezTo>
                  <a:cubicBezTo>
                    <a:pt x="405" y="62"/>
                    <a:pt x="411" y="66"/>
                    <a:pt x="416" y="72"/>
                  </a:cubicBezTo>
                  <a:cubicBezTo>
                    <a:pt x="422" y="78"/>
                    <a:pt x="425" y="85"/>
                    <a:pt x="428" y="93"/>
                  </a:cubicBezTo>
                  <a:cubicBezTo>
                    <a:pt x="431" y="101"/>
                    <a:pt x="432" y="110"/>
                    <a:pt x="432" y="120"/>
                  </a:cubicBezTo>
                  <a:cubicBezTo>
                    <a:pt x="432" y="123"/>
                    <a:pt x="432" y="123"/>
                    <a:pt x="432" y="123"/>
                  </a:cubicBezTo>
                  <a:cubicBezTo>
                    <a:pt x="432" y="123"/>
                    <a:pt x="432" y="124"/>
                    <a:pt x="432" y="125"/>
                  </a:cubicBezTo>
                  <a:cubicBezTo>
                    <a:pt x="326" y="125"/>
                    <a:pt x="326" y="125"/>
                    <a:pt x="326" y="125"/>
                  </a:cubicBezTo>
                  <a:cubicBezTo>
                    <a:pt x="327" y="133"/>
                    <a:pt x="329" y="140"/>
                    <a:pt x="332" y="146"/>
                  </a:cubicBezTo>
                  <a:cubicBezTo>
                    <a:pt x="335" y="152"/>
                    <a:pt x="338" y="157"/>
                    <a:pt x="343" y="162"/>
                  </a:cubicBezTo>
                  <a:cubicBezTo>
                    <a:pt x="347" y="166"/>
                    <a:pt x="353" y="169"/>
                    <a:pt x="358" y="171"/>
                  </a:cubicBezTo>
                  <a:cubicBezTo>
                    <a:pt x="364" y="174"/>
                    <a:pt x="370" y="175"/>
                    <a:pt x="376" y="175"/>
                  </a:cubicBezTo>
                  <a:cubicBezTo>
                    <a:pt x="386" y="175"/>
                    <a:pt x="395" y="173"/>
                    <a:pt x="402" y="169"/>
                  </a:cubicBezTo>
                  <a:cubicBezTo>
                    <a:pt x="409" y="165"/>
                    <a:pt x="415" y="160"/>
                    <a:pt x="420" y="155"/>
                  </a:cubicBezTo>
                  <a:cubicBezTo>
                    <a:pt x="429" y="162"/>
                    <a:pt x="429" y="162"/>
                    <a:pt x="429" y="162"/>
                  </a:cubicBezTo>
                  <a:cubicBezTo>
                    <a:pt x="426" y="166"/>
                    <a:pt x="422" y="169"/>
                    <a:pt x="419" y="172"/>
                  </a:cubicBezTo>
                  <a:cubicBezTo>
                    <a:pt x="415" y="175"/>
                    <a:pt x="411" y="177"/>
                    <a:pt x="407" y="180"/>
                  </a:cubicBezTo>
                  <a:cubicBezTo>
                    <a:pt x="402" y="182"/>
                    <a:pt x="398" y="184"/>
                    <a:pt x="393" y="185"/>
                  </a:cubicBezTo>
                  <a:cubicBezTo>
                    <a:pt x="388" y="186"/>
                    <a:pt x="382" y="187"/>
                    <a:pt x="376" y="187"/>
                  </a:cubicBezTo>
                  <a:moveTo>
                    <a:pt x="419" y="114"/>
                  </a:moveTo>
                  <a:cubicBezTo>
                    <a:pt x="419" y="107"/>
                    <a:pt x="418" y="101"/>
                    <a:pt x="415" y="95"/>
                  </a:cubicBezTo>
                  <a:cubicBezTo>
                    <a:pt x="413" y="89"/>
                    <a:pt x="410" y="84"/>
                    <a:pt x="407" y="79"/>
                  </a:cubicBezTo>
                  <a:cubicBezTo>
                    <a:pt x="403" y="75"/>
                    <a:pt x="398" y="71"/>
                    <a:pt x="393" y="68"/>
                  </a:cubicBezTo>
                  <a:cubicBezTo>
                    <a:pt x="387" y="65"/>
                    <a:pt x="381" y="64"/>
                    <a:pt x="373" y="64"/>
                  </a:cubicBezTo>
                  <a:cubicBezTo>
                    <a:pt x="367" y="64"/>
                    <a:pt x="361" y="65"/>
                    <a:pt x="356" y="68"/>
                  </a:cubicBezTo>
                  <a:cubicBezTo>
                    <a:pt x="350" y="70"/>
                    <a:pt x="345" y="74"/>
                    <a:pt x="341" y="78"/>
                  </a:cubicBezTo>
                  <a:cubicBezTo>
                    <a:pt x="337" y="83"/>
                    <a:pt x="334" y="88"/>
                    <a:pt x="331" y="94"/>
                  </a:cubicBezTo>
                  <a:cubicBezTo>
                    <a:pt x="328" y="100"/>
                    <a:pt x="327" y="107"/>
                    <a:pt x="326" y="114"/>
                  </a:cubicBezTo>
                  <a:lnTo>
                    <a:pt x="419" y="114"/>
                  </a:lnTo>
                  <a:close/>
                  <a:moveTo>
                    <a:pt x="199" y="70"/>
                  </a:moveTo>
                  <a:cubicBezTo>
                    <a:pt x="189" y="61"/>
                    <a:pt x="172" y="56"/>
                    <a:pt x="162" y="55"/>
                  </a:cubicBezTo>
                  <a:cubicBezTo>
                    <a:pt x="157" y="55"/>
                    <a:pt x="150" y="54"/>
                    <a:pt x="147" y="54"/>
                  </a:cubicBezTo>
                  <a:cubicBezTo>
                    <a:pt x="147" y="67"/>
                    <a:pt x="147" y="67"/>
                    <a:pt x="147" y="67"/>
                  </a:cubicBezTo>
                  <a:cubicBezTo>
                    <a:pt x="150" y="67"/>
                    <a:pt x="157" y="68"/>
                    <a:pt x="161" y="68"/>
                  </a:cubicBezTo>
                  <a:cubicBezTo>
                    <a:pt x="168" y="69"/>
                    <a:pt x="182" y="72"/>
                    <a:pt x="189" y="78"/>
                  </a:cubicBezTo>
                  <a:cubicBezTo>
                    <a:pt x="192" y="81"/>
                    <a:pt x="203" y="88"/>
                    <a:pt x="203" y="105"/>
                  </a:cubicBezTo>
                  <a:cubicBezTo>
                    <a:pt x="203" y="110"/>
                    <a:pt x="203" y="110"/>
                    <a:pt x="203" y="110"/>
                  </a:cubicBezTo>
                  <a:cubicBezTo>
                    <a:pt x="197" y="108"/>
                    <a:pt x="190" y="107"/>
                    <a:pt x="184" y="106"/>
                  </a:cubicBezTo>
                  <a:cubicBezTo>
                    <a:pt x="177" y="105"/>
                    <a:pt x="170" y="105"/>
                    <a:pt x="161" y="105"/>
                  </a:cubicBezTo>
                  <a:cubicBezTo>
                    <a:pt x="153" y="105"/>
                    <a:pt x="145" y="105"/>
                    <a:pt x="138" y="107"/>
                  </a:cubicBezTo>
                  <a:cubicBezTo>
                    <a:pt x="131" y="109"/>
                    <a:pt x="125" y="112"/>
                    <a:pt x="120" y="115"/>
                  </a:cubicBezTo>
                  <a:cubicBezTo>
                    <a:pt x="116" y="119"/>
                    <a:pt x="112" y="123"/>
                    <a:pt x="109" y="128"/>
                  </a:cubicBezTo>
                  <a:cubicBezTo>
                    <a:pt x="106" y="133"/>
                    <a:pt x="105" y="139"/>
                    <a:pt x="105" y="146"/>
                  </a:cubicBezTo>
                  <a:cubicBezTo>
                    <a:pt x="105" y="147"/>
                    <a:pt x="105" y="147"/>
                    <a:pt x="105" y="147"/>
                  </a:cubicBezTo>
                  <a:cubicBezTo>
                    <a:pt x="105" y="153"/>
                    <a:pt x="106" y="159"/>
                    <a:pt x="109" y="164"/>
                  </a:cubicBezTo>
                  <a:cubicBezTo>
                    <a:pt x="112" y="169"/>
                    <a:pt x="116" y="173"/>
                    <a:pt x="121" y="177"/>
                  </a:cubicBezTo>
                  <a:cubicBezTo>
                    <a:pt x="125" y="180"/>
                    <a:pt x="131" y="182"/>
                    <a:pt x="136" y="184"/>
                  </a:cubicBezTo>
                  <a:cubicBezTo>
                    <a:pt x="142" y="186"/>
                    <a:pt x="148" y="187"/>
                    <a:pt x="154" y="187"/>
                  </a:cubicBezTo>
                  <a:cubicBezTo>
                    <a:pt x="160" y="187"/>
                    <a:pt x="166" y="186"/>
                    <a:pt x="171" y="184"/>
                  </a:cubicBezTo>
                  <a:cubicBezTo>
                    <a:pt x="176" y="183"/>
                    <a:pt x="180" y="181"/>
                    <a:pt x="184" y="179"/>
                  </a:cubicBezTo>
                  <a:cubicBezTo>
                    <a:pt x="188" y="177"/>
                    <a:pt x="192" y="174"/>
                    <a:pt x="195" y="171"/>
                  </a:cubicBezTo>
                  <a:cubicBezTo>
                    <a:pt x="198" y="168"/>
                    <a:pt x="201" y="165"/>
                    <a:pt x="203" y="162"/>
                  </a:cubicBezTo>
                  <a:cubicBezTo>
                    <a:pt x="203" y="184"/>
                    <a:pt x="203" y="184"/>
                    <a:pt x="203" y="184"/>
                  </a:cubicBezTo>
                  <a:cubicBezTo>
                    <a:pt x="215" y="184"/>
                    <a:pt x="215" y="184"/>
                    <a:pt x="215" y="184"/>
                  </a:cubicBezTo>
                  <a:cubicBezTo>
                    <a:pt x="215" y="104"/>
                    <a:pt x="215" y="104"/>
                    <a:pt x="215" y="104"/>
                  </a:cubicBezTo>
                  <a:cubicBezTo>
                    <a:pt x="215" y="85"/>
                    <a:pt x="208" y="78"/>
                    <a:pt x="199" y="70"/>
                  </a:cubicBezTo>
                  <a:moveTo>
                    <a:pt x="203" y="136"/>
                  </a:moveTo>
                  <a:cubicBezTo>
                    <a:pt x="203" y="142"/>
                    <a:pt x="202" y="147"/>
                    <a:pt x="199" y="152"/>
                  </a:cubicBezTo>
                  <a:cubicBezTo>
                    <a:pt x="197" y="156"/>
                    <a:pt x="193" y="161"/>
                    <a:pt x="189" y="164"/>
                  </a:cubicBezTo>
                  <a:cubicBezTo>
                    <a:pt x="184" y="167"/>
                    <a:pt x="179" y="170"/>
                    <a:pt x="173" y="172"/>
                  </a:cubicBezTo>
                  <a:cubicBezTo>
                    <a:pt x="168" y="174"/>
                    <a:pt x="161" y="175"/>
                    <a:pt x="155" y="175"/>
                  </a:cubicBezTo>
                  <a:cubicBezTo>
                    <a:pt x="150" y="175"/>
                    <a:pt x="145" y="174"/>
                    <a:pt x="141" y="173"/>
                  </a:cubicBezTo>
                  <a:cubicBezTo>
                    <a:pt x="136" y="171"/>
                    <a:pt x="132" y="170"/>
                    <a:pt x="129" y="167"/>
                  </a:cubicBezTo>
                  <a:cubicBezTo>
                    <a:pt x="126" y="165"/>
                    <a:pt x="123" y="162"/>
                    <a:pt x="121" y="158"/>
                  </a:cubicBezTo>
                  <a:cubicBezTo>
                    <a:pt x="119" y="154"/>
                    <a:pt x="118" y="150"/>
                    <a:pt x="118" y="146"/>
                  </a:cubicBezTo>
                  <a:cubicBezTo>
                    <a:pt x="118" y="145"/>
                    <a:pt x="118" y="145"/>
                    <a:pt x="118" y="145"/>
                  </a:cubicBezTo>
                  <a:cubicBezTo>
                    <a:pt x="118" y="136"/>
                    <a:pt x="122" y="129"/>
                    <a:pt x="129" y="124"/>
                  </a:cubicBezTo>
                  <a:cubicBezTo>
                    <a:pt x="136" y="118"/>
                    <a:pt x="146" y="116"/>
                    <a:pt x="160" y="116"/>
                  </a:cubicBezTo>
                  <a:cubicBezTo>
                    <a:pt x="169" y="116"/>
                    <a:pt x="177" y="116"/>
                    <a:pt x="184" y="117"/>
                  </a:cubicBezTo>
                  <a:cubicBezTo>
                    <a:pt x="192" y="119"/>
                    <a:pt x="198" y="120"/>
                    <a:pt x="203" y="121"/>
                  </a:cubicBezTo>
                  <a:lnTo>
                    <a:pt x="203" y="1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chemeClr val="tx1">
                    <a:lumMod val="75000"/>
                    <a:lumOff val="25000"/>
                  </a:schemeClr>
                </a:solidFill>
              </a:endParaRPr>
            </a:p>
          </p:txBody>
        </p:sp>
        <p:sp>
          <p:nvSpPr>
            <p:cNvPr id="40" name="Freeform 11"/>
            <p:cNvSpPr>
              <a:spLocks noEditPoints="1"/>
            </p:cNvSpPr>
            <p:nvPr/>
          </p:nvSpPr>
          <p:spPr bwMode="auto">
            <a:xfrm>
              <a:off x="-782638" y="1931988"/>
              <a:ext cx="57150" cy="60325"/>
            </a:xfrm>
            <a:custGeom>
              <a:avLst/>
              <a:gdLst>
                <a:gd name="T0" fmla="*/ 0 w 15"/>
                <a:gd name="T1" fmla="*/ 8 h 16"/>
                <a:gd name="T2" fmla="*/ 0 w 15"/>
                <a:gd name="T3" fmla="*/ 8 h 16"/>
                <a:gd name="T4" fmla="*/ 8 w 15"/>
                <a:gd name="T5" fmla="*/ 0 h 16"/>
                <a:gd name="T6" fmla="*/ 15 w 15"/>
                <a:gd name="T7" fmla="*/ 8 h 16"/>
                <a:gd name="T8" fmla="*/ 15 w 15"/>
                <a:gd name="T9" fmla="*/ 8 h 16"/>
                <a:gd name="T10" fmla="*/ 8 w 15"/>
                <a:gd name="T11" fmla="*/ 16 h 16"/>
                <a:gd name="T12" fmla="*/ 0 w 15"/>
                <a:gd name="T13" fmla="*/ 8 h 16"/>
                <a:gd name="T14" fmla="*/ 15 w 15"/>
                <a:gd name="T15" fmla="*/ 8 h 16"/>
                <a:gd name="T16" fmla="*/ 15 w 15"/>
                <a:gd name="T17" fmla="*/ 8 h 16"/>
                <a:gd name="T18" fmla="*/ 8 w 15"/>
                <a:gd name="T19" fmla="*/ 1 h 16"/>
                <a:gd name="T20" fmla="*/ 1 w 15"/>
                <a:gd name="T21" fmla="*/ 8 h 16"/>
                <a:gd name="T22" fmla="*/ 1 w 15"/>
                <a:gd name="T23" fmla="*/ 8 h 16"/>
                <a:gd name="T24" fmla="*/ 8 w 15"/>
                <a:gd name="T25" fmla="*/ 15 h 16"/>
                <a:gd name="T26" fmla="*/ 15 w 15"/>
                <a:gd name="T27" fmla="*/ 8 h 16"/>
                <a:gd name="T28" fmla="*/ 5 w 15"/>
                <a:gd name="T29" fmla="*/ 4 h 16"/>
                <a:gd name="T30" fmla="*/ 8 w 15"/>
                <a:gd name="T31" fmla="*/ 4 h 16"/>
                <a:gd name="T32" fmla="*/ 10 w 15"/>
                <a:gd name="T33" fmla="*/ 5 h 16"/>
                <a:gd name="T34" fmla="*/ 11 w 15"/>
                <a:gd name="T35" fmla="*/ 6 h 16"/>
                <a:gd name="T36" fmla="*/ 11 w 15"/>
                <a:gd name="T37" fmla="*/ 6 h 16"/>
                <a:gd name="T38" fmla="*/ 9 w 15"/>
                <a:gd name="T39" fmla="*/ 8 h 16"/>
                <a:gd name="T40" fmla="*/ 11 w 15"/>
                <a:gd name="T41" fmla="*/ 12 h 16"/>
                <a:gd name="T42" fmla="*/ 10 w 15"/>
                <a:gd name="T43" fmla="*/ 12 h 16"/>
                <a:gd name="T44" fmla="*/ 8 w 15"/>
                <a:gd name="T45" fmla="*/ 9 h 16"/>
                <a:gd name="T46" fmla="*/ 8 w 15"/>
                <a:gd name="T47" fmla="*/ 9 h 16"/>
                <a:gd name="T48" fmla="*/ 6 w 15"/>
                <a:gd name="T49" fmla="*/ 9 h 16"/>
                <a:gd name="T50" fmla="*/ 6 w 15"/>
                <a:gd name="T51" fmla="*/ 12 h 16"/>
                <a:gd name="T52" fmla="*/ 5 w 15"/>
                <a:gd name="T53" fmla="*/ 12 h 16"/>
                <a:gd name="T54" fmla="*/ 5 w 15"/>
                <a:gd name="T55" fmla="*/ 4 h 16"/>
                <a:gd name="T56" fmla="*/ 8 w 15"/>
                <a:gd name="T57" fmla="*/ 8 h 16"/>
                <a:gd name="T58" fmla="*/ 10 w 15"/>
                <a:gd name="T59" fmla="*/ 6 h 16"/>
                <a:gd name="T60" fmla="*/ 10 w 15"/>
                <a:gd name="T61" fmla="*/ 6 h 16"/>
                <a:gd name="T62" fmla="*/ 8 w 15"/>
                <a:gd name="T63" fmla="*/ 5 h 16"/>
                <a:gd name="T64" fmla="*/ 6 w 15"/>
                <a:gd name="T65" fmla="*/ 5 h 16"/>
                <a:gd name="T66" fmla="*/ 6 w 15"/>
                <a:gd name="T67" fmla="*/ 8 h 16"/>
                <a:gd name="T68" fmla="*/ 8 w 15"/>
                <a:gd name="T6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 h="16">
                  <a:moveTo>
                    <a:pt x="0" y="8"/>
                  </a:moveTo>
                  <a:cubicBezTo>
                    <a:pt x="0" y="8"/>
                    <a:pt x="0" y="8"/>
                    <a:pt x="0" y="8"/>
                  </a:cubicBezTo>
                  <a:cubicBezTo>
                    <a:pt x="0" y="4"/>
                    <a:pt x="3" y="0"/>
                    <a:pt x="8" y="0"/>
                  </a:cubicBezTo>
                  <a:cubicBezTo>
                    <a:pt x="12" y="0"/>
                    <a:pt x="15" y="4"/>
                    <a:pt x="15" y="8"/>
                  </a:cubicBezTo>
                  <a:cubicBezTo>
                    <a:pt x="15" y="8"/>
                    <a:pt x="15" y="8"/>
                    <a:pt x="15" y="8"/>
                  </a:cubicBezTo>
                  <a:cubicBezTo>
                    <a:pt x="15" y="12"/>
                    <a:pt x="12" y="16"/>
                    <a:pt x="8" y="16"/>
                  </a:cubicBezTo>
                  <a:cubicBezTo>
                    <a:pt x="3" y="16"/>
                    <a:pt x="0" y="12"/>
                    <a:pt x="0" y="8"/>
                  </a:cubicBezTo>
                  <a:moveTo>
                    <a:pt x="15" y="8"/>
                  </a:moveTo>
                  <a:cubicBezTo>
                    <a:pt x="15" y="8"/>
                    <a:pt x="15" y="8"/>
                    <a:pt x="15" y="8"/>
                  </a:cubicBezTo>
                  <a:cubicBezTo>
                    <a:pt x="15" y="4"/>
                    <a:pt x="12" y="1"/>
                    <a:pt x="8" y="1"/>
                  </a:cubicBezTo>
                  <a:cubicBezTo>
                    <a:pt x="4" y="1"/>
                    <a:pt x="1" y="4"/>
                    <a:pt x="1" y="8"/>
                  </a:cubicBezTo>
                  <a:cubicBezTo>
                    <a:pt x="1" y="8"/>
                    <a:pt x="1" y="8"/>
                    <a:pt x="1" y="8"/>
                  </a:cubicBezTo>
                  <a:cubicBezTo>
                    <a:pt x="1" y="12"/>
                    <a:pt x="4" y="15"/>
                    <a:pt x="8" y="15"/>
                  </a:cubicBezTo>
                  <a:cubicBezTo>
                    <a:pt x="12" y="15"/>
                    <a:pt x="15" y="12"/>
                    <a:pt x="15" y="8"/>
                  </a:cubicBezTo>
                  <a:moveTo>
                    <a:pt x="5" y="4"/>
                  </a:moveTo>
                  <a:cubicBezTo>
                    <a:pt x="8" y="4"/>
                    <a:pt x="8" y="4"/>
                    <a:pt x="8" y="4"/>
                  </a:cubicBezTo>
                  <a:cubicBezTo>
                    <a:pt x="9" y="4"/>
                    <a:pt x="10" y="4"/>
                    <a:pt x="10" y="5"/>
                  </a:cubicBezTo>
                  <a:cubicBezTo>
                    <a:pt x="11" y="5"/>
                    <a:pt x="11" y="5"/>
                    <a:pt x="11" y="6"/>
                  </a:cubicBezTo>
                  <a:cubicBezTo>
                    <a:pt x="11" y="6"/>
                    <a:pt x="11" y="6"/>
                    <a:pt x="11" y="6"/>
                  </a:cubicBezTo>
                  <a:cubicBezTo>
                    <a:pt x="11" y="7"/>
                    <a:pt x="10" y="8"/>
                    <a:pt x="9" y="8"/>
                  </a:cubicBezTo>
                  <a:cubicBezTo>
                    <a:pt x="11" y="12"/>
                    <a:pt x="11" y="12"/>
                    <a:pt x="11" y="12"/>
                  </a:cubicBezTo>
                  <a:cubicBezTo>
                    <a:pt x="10" y="12"/>
                    <a:pt x="10" y="12"/>
                    <a:pt x="10" y="12"/>
                  </a:cubicBezTo>
                  <a:cubicBezTo>
                    <a:pt x="8" y="9"/>
                    <a:pt x="8" y="9"/>
                    <a:pt x="8" y="9"/>
                  </a:cubicBezTo>
                  <a:cubicBezTo>
                    <a:pt x="8" y="9"/>
                    <a:pt x="8" y="9"/>
                    <a:pt x="8" y="9"/>
                  </a:cubicBezTo>
                  <a:cubicBezTo>
                    <a:pt x="6" y="9"/>
                    <a:pt x="6" y="9"/>
                    <a:pt x="6" y="9"/>
                  </a:cubicBezTo>
                  <a:cubicBezTo>
                    <a:pt x="6" y="12"/>
                    <a:pt x="6" y="12"/>
                    <a:pt x="6" y="12"/>
                  </a:cubicBezTo>
                  <a:cubicBezTo>
                    <a:pt x="5" y="12"/>
                    <a:pt x="5" y="12"/>
                    <a:pt x="5" y="12"/>
                  </a:cubicBezTo>
                  <a:lnTo>
                    <a:pt x="5" y="4"/>
                  </a:lnTo>
                  <a:close/>
                  <a:moveTo>
                    <a:pt x="8" y="8"/>
                  </a:moveTo>
                  <a:cubicBezTo>
                    <a:pt x="9" y="8"/>
                    <a:pt x="10" y="7"/>
                    <a:pt x="10" y="6"/>
                  </a:cubicBezTo>
                  <a:cubicBezTo>
                    <a:pt x="10" y="6"/>
                    <a:pt x="10" y="6"/>
                    <a:pt x="10" y="6"/>
                  </a:cubicBezTo>
                  <a:cubicBezTo>
                    <a:pt x="10" y="5"/>
                    <a:pt x="9" y="5"/>
                    <a:pt x="8" y="5"/>
                  </a:cubicBezTo>
                  <a:cubicBezTo>
                    <a:pt x="6" y="5"/>
                    <a:pt x="6" y="5"/>
                    <a:pt x="6" y="5"/>
                  </a:cubicBezTo>
                  <a:cubicBezTo>
                    <a:pt x="6" y="8"/>
                    <a:pt x="6" y="8"/>
                    <a:pt x="6" y="8"/>
                  </a:cubicBezTo>
                  <a:lnTo>
                    <a:pt x="8"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chemeClr val="tx1">
                    <a:lumMod val="75000"/>
                    <a:lumOff val="25000"/>
                  </a:schemeClr>
                </a:solidFill>
              </a:endParaRPr>
            </a:p>
          </p:txBody>
        </p:sp>
      </p:grpSp>
      <p:grpSp>
        <p:nvGrpSpPr>
          <p:cNvPr id="16" name="Group 84"/>
          <p:cNvGrpSpPr/>
          <p:nvPr/>
        </p:nvGrpSpPr>
        <p:grpSpPr>
          <a:xfrm>
            <a:off x="1817254" y="3635151"/>
            <a:ext cx="1336361" cy="946324"/>
            <a:chOff x="-986824" y="2281475"/>
            <a:chExt cx="5676521" cy="4019739"/>
          </a:xfrm>
        </p:grpSpPr>
        <p:pic>
          <p:nvPicPr>
            <p:cNvPr id="32" name="Picture 31"/>
            <p:cNvPicPr>
              <a:picLocks noChangeAspect="1"/>
            </p:cNvPicPr>
            <p:nvPr/>
          </p:nvPicPr>
          <p:blipFill>
            <a:blip r:embed="rId4" cstate="email">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a:xfrm rot="16200000">
              <a:off x="-158433" y="1453084"/>
              <a:ext cx="4019739" cy="5676521"/>
            </a:xfrm>
            <a:prstGeom prst="rect">
              <a:avLst/>
            </a:prstGeom>
            <a:scene3d>
              <a:camera prst="orthographicFront">
                <a:rot lat="0" lon="21599922" rev="0"/>
              </a:camera>
              <a:lightRig rig="threePt" dir="t"/>
            </a:scene3d>
          </p:spPr>
        </p:pic>
        <p:pic>
          <p:nvPicPr>
            <p:cNvPr id="33" name="Picture 32" descr="flare - iPad - adhoc audio conf - connected.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0195" y="2595080"/>
              <a:ext cx="4782082" cy="3391948"/>
            </a:xfrm>
            <a:prstGeom prst="rect">
              <a:avLst/>
            </a:prstGeom>
          </p:spPr>
        </p:pic>
      </p:grpSp>
      <p:pic>
        <p:nvPicPr>
          <p:cNvPr id="128" name="Picture 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058525" y="4263655"/>
            <a:ext cx="1259418" cy="745726"/>
          </a:xfrm>
          <a:prstGeom prst="rect">
            <a:avLst/>
          </a:prstGeom>
          <a:ln>
            <a:noFill/>
          </a:ln>
          <a:effectLst>
            <a:outerShdw blurRad="292100" dist="139700" dir="2700000" algn="tl" rotWithShape="0">
              <a:srgbClr val="333333">
                <a:alpha val="65000"/>
              </a:srgbClr>
            </a:outerShdw>
          </a:effectLst>
        </p:spPr>
      </p:pic>
      <p:sp>
        <p:nvSpPr>
          <p:cNvPr id="141" name="Rectangle 140"/>
          <p:cNvSpPr/>
          <p:nvPr/>
        </p:nvSpPr>
        <p:spPr>
          <a:xfrm>
            <a:off x="390309" y="1274937"/>
            <a:ext cx="3894473" cy="612475"/>
          </a:xfrm>
          <a:prstGeom prst="rect">
            <a:avLst/>
          </a:prstGeom>
        </p:spPr>
        <p:txBody>
          <a:bodyPr wrap="square">
            <a:spAutoFit/>
          </a:bodyPr>
          <a:lstStyle/>
          <a:p>
            <a:pPr algn="ctr">
              <a:lnSpc>
                <a:spcPct val="90000"/>
              </a:lnSpc>
              <a:spcBef>
                <a:spcPts val="600"/>
              </a:spcBef>
            </a:pPr>
            <a:r>
              <a:rPr lang="en-US" sz="1600" b="1" dirty="0" smtClean="0">
                <a:solidFill>
                  <a:srgbClr val="323232"/>
                </a:solidFill>
              </a:rPr>
              <a:t>Multi-modal collaboration experience</a:t>
            </a:r>
          </a:p>
          <a:p>
            <a:pPr algn="ctr">
              <a:lnSpc>
                <a:spcPct val="90000"/>
              </a:lnSpc>
              <a:spcBef>
                <a:spcPts val="600"/>
              </a:spcBef>
            </a:pPr>
            <a:r>
              <a:rPr lang="en-US" sz="1600" b="1" dirty="0" smtClean="0">
                <a:solidFill>
                  <a:srgbClr val="323232"/>
                </a:solidFill>
              </a:rPr>
              <a:t>Very high scale (tens of thousands)</a:t>
            </a:r>
            <a:endParaRPr lang="en-US" sz="1600" b="1" dirty="0"/>
          </a:p>
        </p:txBody>
      </p:sp>
      <p:grpSp>
        <p:nvGrpSpPr>
          <p:cNvPr id="17" name="Group 47"/>
          <p:cNvGrpSpPr>
            <a:grpSpLocks/>
          </p:cNvGrpSpPr>
          <p:nvPr/>
        </p:nvGrpSpPr>
        <p:grpSpPr bwMode="auto">
          <a:xfrm>
            <a:off x="8215321" y="4965666"/>
            <a:ext cx="658813" cy="956041"/>
            <a:chOff x="3286125" y="5351145"/>
            <a:chExt cx="658526" cy="1111537"/>
          </a:xfrm>
        </p:grpSpPr>
        <p:pic>
          <p:nvPicPr>
            <p:cNvPr id="180" name="Picture 48" descr="ibmLogo.gif"/>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86125" y="6217920"/>
              <a:ext cx="658526" cy="244762"/>
            </a:xfrm>
            <a:prstGeom prst="rect">
              <a:avLst/>
            </a:prstGeom>
            <a:noFill/>
            <a:ln w="9525">
              <a:noFill/>
              <a:miter lim="800000"/>
              <a:headEnd/>
              <a:tailEnd/>
            </a:ln>
          </p:spPr>
        </p:pic>
        <p:pic>
          <p:nvPicPr>
            <p:cNvPr id="181" name="Picture 49" descr="ibm.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324613" y="5351145"/>
              <a:ext cx="537054" cy="754380"/>
            </a:xfrm>
            <a:prstGeom prst="rect">
              <a:avLst/>
            </a:prstGeom>
            <a:noFill/>
            <a:ln w="9525">
              <a:noFill/>
              <a:miter lim="800000"/>
              <a:headEnd/>
              <a:tailEnd/>
            </a:ln>
          </p:spPr>
        </p:pic>
      </p:grpSp>
      <p:grpSp>
        <p:nvGrpSpPr>
          <p:cNvPr id="18" name="Group 184"/>
          <p:cNvGrpSpPr/>
          <p:nvPr/>
        </p:nvGrpSpPr>
        <p:grpSpPr>
          <a:xfrm>
            <a:off x="8090155" y="3840250"/>
            <a:ext cx="750888" cy="1082624"/>
            <a:chOff x="7432222" y="6024009"/>
            <a:chExt cx="750888" cy="1082624"/>
          </a:xfrm>
        </p:grpSpPr>
        <p:pic>
          <p:nvPicPr>
            <p:cNvPr id="186" name="Picture 52" descr="ocs.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7506835" y="6024009"/>
              <a:ext cx="676275" cy="643279"/>
            </a:xfrm>
            <a:prstGeom prst="rect">
              <a:avLst/>
            </a:prstGeom>
            <a:noFill/>
            <a:ln w="9525">
              <a:noFill/>
              <a:miter lim="800000"/>
              <a:headEnd/>
              <a:tailEnd/>
            </a:ln>
          </p:spPr>
        </p:pic>
        <p:pic>
          <p:nvPicPr>
            <p:cNvPr id="187" name="Picture 18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432222" y="6563832"/>
              <a:ext cx="685800" cy="542801"/>
            </a:xfrm>
            <a:prstGeom prst="rect">
              <a:avLst/>
            </a:prstGeom>
          </p:spPr>
        </p:pic>
      </p:grpSp>
      <p:sp>
        <p:nvSpPr>
          <p:cNvPr id="189" name="Rectangle 188"/>
          <p:cNvSpPr/>
          <p:nvPr/>
        </p:nvSpPr>
        <p:spPr>
          <a:xfrm>
            <a:off x="4421656" y="1274937"/>
            <a:ext cx="3902528" cy="612475"/>
          </a:xfrm>
          <a:prstGeom prst="rect">
            <a:avLst/>
          </a:prstGeom>
        </p:spPr>
        <p:txBody>
          <a:bodyPr wrap="square">
            <a:spAutoFit/>
          </a:bodyPr>
          <a:lstStyle/>
          <a:p>
            <a:pPr algn="ctr">
              <a:lnSpc>
                <a:spcPct val="90000"/>
              </a:lnSpc>
              <a:spcBef>
                <a:spcPts val="600"/>
              </a:spcBef>
            </a:pPr>
            <a:r>
              <a:rPr lang="en-US" sz="1600" b="1" dirty="0" smtClean="0">
                <a:solidFill>
                  <a:srgbClr val="323232"/>
                </a:solidFill>
              </a:rPr>
              <a:t>Rich video conferencing</a:t>
            </a:r>
          </a:p>
          <a:p>
            <a:pPr algn="ctr">
              <a:lnSpc>
                <a:spcPct val="90000"/>
              </a:lnSpc>
              <a:spcBef>
                <a:spcPts val="600"/>
              </a:spcBef>
            </a:pPr>
            <a:r>
              <a:rPr lang="en-US" sz="1600" b="1" dirty="0" smtClean="0">
                <a:solidFill>
                  <a:srgbClr val="323232"/>
                </a:solidFill>
              </a:rPr>
              <a:t>Comprehensive interoperability</a:t>
            </a:r>
            <a:endParaRPr lang="en-US" sz="1600" b="1" dirty="0"/>
          </a:p>
        </p:txBody>
      </p:sp>
      <p:grpSp>
        <p:nvGrpSpPr>
          <p:cNvPr id="19" name="Group 199"/>
          <p:cNvGrpSpPr/>
          <p:nvPr/>
        </p:nvGrpSpPr>
        <p:grpSpPr>
          <a:xfrm>
            <a:off x="3526969" y="2494520"/>
            <a:ext cx="506186" cy="584348"/>
            <a:chOff x="3469821" y="2330302"/>
            <a:chExt cx="506186" cy="584348"/>
          </a:xfrm>
        </p:grpSpPr>
        <p:sp>
          <p:nvSpPr>
            <p:cNvPr id="192" name="Left-Right Arrow 191"/>
            <p:cNvSpPr/>
            <p:nvPr/>
          </p:nvSpPr>
          <p:spPr>
            <a:xfrm>
              <a:off x="3469821" y="2588079"/>
              <a:ext cx="506186" cy="326571"/>
            </a:xfrm>
            <a:prstGeom prst="leftRightArrow">
              <a:avLst>
                <a:gd name="adj1" fmla="val 40000"/>
                <a:gd name="adj2" fmla="val 35000"/>
              </a:avLst>
            </a:prstGeom>
            <a:solidFill>
              <a:schemeClr val="accent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600" dirty="0" smtClean="0"/>
            </a:p>
          </p:txBody>
        </p:sp>
        <p:sp>
          <p:nvSpPr>
            <p:cNvPr id="193" name="Rectangle 192"/>
            <p:cNvSpPr/>
            <p:nvPr/>
          </p:nvSpPr>
          <p:spPr>
            <a:xfrm>
              <a:off x="3503069" y="2330302"/>
              <a:ext cx="458780" cy="276999"/>
            </a:xfrm>
            <a:prstGeom prst="rect">
              <a:avLst/>
            </a:prstGeom>
          </p:spPr>
          <p:txBody>
            <a:bodyPr wrap="none">
              <a:spAutoFit/>
            </a:bodyPr>
            <a:lstStyle/>
            <a:p>
              <a:pPr algn="ctr"/>
              <a:r>
                <a:rPr lang="en-US" sz="1200" b="1" dirty="0" smtClean="0">
                  <a:solidFill>
                    <a:schemeClr val="accent1"/>
                  </a:solidFill>
                </a:rPr>
                <a:t>p2p</a:t>
              </a:r>
              <a:endParaRPr lang="en-US" sz="1200" dirty="0">
                <a:solidFill>
                  <a:schemeClr val="accent1"/>
                </a:solidFill>
              </a:endParaRPr>
            </a:p>
          </p:txBody>
        </p:sp>
      </p:grpSp>
      <p:grpSp>
        <p:nvGrpSpPr>
          <p:cNvPr id="22" name="Group 204"/>
          <p:cNvGrpSpPr/>
          <p:nvPr/>
        </p:nvGrpSpPr>
        <p:grpSpPr>
          <a:xfrm>
            <a:off x="3502477" y="3467721"/>
            <a:ext cx="746057" cy="470340"/>
            <a:chOff x="3502477" y="3554652"/>
            <a:chExt cx="746057" cy="470340"/>
          </a:xfrm>
        </p:grpSpPr>
        <p:sp>
          <p:nvSpPr>
            <p:cNvPr id="202" name="Left-Right Arrow 201"/>
            <p:cNvSpPr/>
            <p:nvPr/>
          </p:nvSpPr>
          <p:spPr>
            <a:xfrm rot="2634684">
              <a:off x="3502477" y="3698421"/>
              <a:ext cx="506186" cy="326571"/>
            </a:xfrm>
            <a:prstGeom prst="leftRightArrow">
              <a:avLst>
                <a:gd name="adj1" fmla="val 40000"/>
                <a:gd name="adj2" fmla="val 35000"/>
              </a:avLst>
            </a:prstGeom>
            <a:solidFill>
              <a:schemeClr val="accent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600" dirty="0" smtClean="0"/>
            </a:p>
          </p:txBody>
        </p:sp>
        <p:sp>
          <p:nvSpPr>
            <p:cNvPr id="203" name="Rectangle 202"/>
            <p:cNvSpPr/>
            <p:nvPr/>
          </p:nvSpPr>
          <p:spPr>
            <a:xfrm>
              <a:off x="3738459" y="3554652"/>
              <a:ext cx="510075" cy="276999"/>
            </a:xfrm>
            <a:prstGeom prst="rect">
              <a:avLst/>
            </a:prstGeom>
          </p:spPr>
          <p:txBody>
            <a:bodyPr wrap="none">
              <a:spAutoFit/>
            </a:bodyPr>
            <a:lstStyle/>
            <a:p>
              <a:pPr algn="ctr"/>
              <a:r>
                <a:rPr lang="en-US" sz="1200" b="1" dirty="0" smtClean="0">
                  <a:solidFill>
                    <a:schemeClr val="accent1"/>
                  </a:solidFill>
                </a:rPr>
                <a:t>conf</a:t>
              </a:r>
              <a:endParaRPr lang="en-US" sz="1200" dirty="0">
                <a:solidFill>
                  <a:schemeClr val="accent1"/>
                </a:solidFill>
              </a:endParaRPr>
            </a:p>
          </p:txBody>
        </p:sp>
      </p:grpSp>
      <p:grpSp>
        <p:nvGrpSpPr>
          <p:cNvPr id="23" name="Group 126"/>
          <p:cNvGrpSpPr/>
          <p:nvPr/>
        </p:nvGrpSpPr>
        <p:grpSpPr>
          <a:xfrm>
            <a:off x="1355294" y="2621167"/>
            <a:ext cx="498760" cy="586097"/>
            <a:chOff x="426386" y="2324426"/>
            <a:chExt cx="498760" cy="586097"/>
          </a:xfrm>
        </p:grpSpPr>
        <p:pic>
          <p:nvPicPr>
            <p:cNvPr id="175" name="Picture 2" descr="http://telecomreseller.com/wp-content/uploads/2010/02/21-173x300.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rot="20476975">
              <a:off x="426386" y="2422444"/>
              <a:ext cx="295258" cy="488079"/>
            </a:xfrm>
            <a:prstGeom prst="rect">
              <a:avLst/>
            </a:prstGeom>
            <a:noFill/>
          </p:spPr>
        </p:pic>
        <p:grpSp>
          <p:nvGrpSpPr>
            <p:cNvPr id="24" name="Group 151"/>
            <p:cNvGrpSpPr/>
            <p:nvPr/>
          </p:nvGrpSpPr>
          <p:grpSpPr>
            <a:xfrm rot="891143">
              <a:off x="617837" y="2324426"/>
              <a:ext cx="307309" cy="488079"/>
              <a:chOff x="3810000" y="4038600"/>
              <a:chExt cx="615188" cy="1066800"/>
            </a:xfrm>
          </p:grpSpPr>
          <p:pic>
            <p:nvPicPr>
              <p:cNvPr id="173" name="Picture 2" descr="http://telecomreseller.com/wp-content/uploads/2010/02/21-173x300.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810000" y="4038600"/>
                <a:ext cx="615188" cy="1066800"/>
              </a:xfrm>
              <a:prstGeom prst="rect">
                <a:avLst/>
              </a:prstGeom>
              <a:noFill/>
            </p:spPr>
          </p:pic>
          <p:pic>
            <p:nvPicPr>
              <p:cNvPr id="174" name="Picture 2"/>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875628" y="4254432"/>
                <a:ext cx="457200" cy="609600"/>
              </a:xfrm>
              <a:prstGeom prst="rect">
                <a:avLst/>
              </a:prstGeom>
              <a:noFill/>
              <a:ln w="9525">
                <a:noFill/>
                <a:miter lim="800000"/>
                <a:headEnd/>
                <a:tailEnd/>
              </a:ln>
            </p:spPr>
          </p:pic>
        </p:grpSp>
      </p:grpSp>
      <p:grpSp>
        <p:nvGrpSpPr>
          <p:cNvPr id="25" name="Group 207"/>
          <p:cNvGrpSpPr/>
          <p:nvPr/>
        </p:nvGrpSpPr>
        <p:grpSpPr>
          <a:xfrm>
            <a:off x="1732237" y="2143171"/>
            <a:ext cx="1305683" cy="1217042"/>
            <a:chOff x="1476859" y="2057446"/>
            <a:chExt cx="1305683" cy="1217042"/>
          </a:xfrm>
        </p:grpSpPr>
        <p:grpSp>
          <p:nvGrpSpPr>
            <p:cNvPr id="26" name="Group 84"/>
            <p:cNvGrpSpPr/>
            <p:nvPr/>
          </p:nvGrpSpPr>
          <p:grpSpPr>
            <a:xfrm>
              <a:off x="1476859" y="2057446"/>
              <a:ext cx="444833" cy="315002"/>
              <a:chOff x="-986824" y="2281475"/>
              <a:chExt cx="5676521" cy="4019739"/>
            </a:xfrm>
          </p:grpSpPr>
          <p:pic>
            <p:nvPicPr>
              <p:cNvPr id="146" name="Picture 145"/>
              <p:cNvPicPr>
                <a:picLocks noChangeAspect="1"/>
              </p:cNvPicPr>
              <p:nvPr/>
            </p:nvPicPr>
            <p:blipFill>
              <a:blip r:embed="rId14" cstate="email">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a:xfrm rot="16200000">
                <a:off x="-158433" y="1453084"/>
                <a:ext cx="4019739" cy="5676521"/>
              </a:xfrm>
              <a:prstGeom prst="rect">
                <a:avLst/>
              </a:prstGeom>
              <a:scene3d>
                <a:camera prst="orthographicFront">
                  <a:rot lat="0" lon="21599922" rev="0"/>
                </a:camera>
                <a:lightRig rig="threePt" dir="t"/>
              </a:scene3d>
            </p:spPr>
          </p:pic>
          <p:pic>
            <p:nvPicPr>
              <p:cNvPr id="147" name="Picture 146" descr="flare - iPad - adhoc audio conf - connected.jp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10195" y="2595080"/>
                <a:ext cx="4782082" cy="3391948"/>
              </a:xfrm>
              <a:prstGeom prst="rect">
                <a:avLst/>
              </a:prstGeom>
            </p:spPr>
          </p:pic>
        </p:grpSp>
        <p:grpSp>
          <p:nvGrpSpPr>
            <p:cNvPr id="27" name="Group 84"/>
            <p:cNvGrpSpPr/>
            <p:nvPr/>
          </p:nvGrpSpPr>
          <p:grpSpPr>
            <a:xfrm>
              <a:off x="1599838" y="2186309"/>
              <a:ext cx="444833" cy="315002"/>
              <a:chOff x="-986824" y="2281475"/>
              <a:chExt cx="5676521" cy="4019739"/>
            </a:xfrm>
          </p:grpSpPr>
          <p:pic>
            <p:nvPicPr>
              <p:cNvPr id="122" name="Picture 121"/>
              <p:cNvPicPr>
                <a:picLocks noChangeAspect="1"/>
              </p:cNvPicPr>
              <p:nvPr/>
            </p:nvPicPr>
            <p:blipFill>
              <a:blip r:embed="rId14" cstate="email">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a:xfrm rot="16200000">
                <a:off x="-158433" y="1453084"/>
                <a:ext cx="4019739" cy="5676521"/>
              </a:xfrm>
              <a:prstGeom prst="rect">
                <a:avLst/>
              </a:prstGeom>
              <a:scene3d>
                <a:camera prst="orthographicFront">
                  <a:rot lat="0" lon="21599922" rev="0"/>
                </a:camera>
                <a:lightRig rig="threePt" dir="t"/>
              </a:scene3d>
            </p:spPr>
          </p:pic>
          <p:pic>
            <p:nvPicPr>
              <p:cNvPr id="123" name="Picture 122" descr="flare - iPad - adhoc audio conf - connected.jp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10195" y="2595080"/>
                <a:ext cx="4782082" cy="3391948"/>
              </a:xfrm>
              <a:prstGeom prst="rect">
                <a:avLst/>
              </a:prstGeom>
            </p:spPr>
          </p:pic>
        </p:grpSp>
        <p:grpSp>
          <p:nvGrpSpPr>
            <p:cNvPr id="28" name="Group 84"/>
            <p:cNvGrpSpPr/>
            <p:nvPr/>
          </p:nvGrpSpPr>
          <p:grpSpPr>
            <a:xfrm>
              <a:off x="1722817" y="2315172"/>
              <a:ext cx="444833" cy="315002"/>
              <a:chOff x="-986824" y="2281475"/>
              <a:chExt cx="5676521" cy="4019739"/>
            </a:xfrm>
          </p:grpSpPr>
          <p:pic>
            <p:nvPicPr>
              <p:cNvPr id="126" name="Picture 125"/>
              <p:cNvPicPr>
                <a:picLocks noChangeAspect="1"/>
              </p:cNvPicPr>
              <p:nvPr/>
            </p:nvPicPr>
            <p:blipFill>
              <a:blip r:embed="rId14" cstate="email">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a:xfrm rot="16200000">
                <a:off x="-158433" y="1453084"/>
                <a:ext cx="4019739" cy="5676521"/>
              </a:xfrm>
              <a:prstGeom prst="rect">
                <a:avLst/>
              </a:prstGeom>
              <a:scene3d>
                <a:camera prst="orthographicFront">
                  <a:rot lat="0" lon="21599922" rev="0"/>
                </a:camera>
                <a:lightRig rig="threePt" dir="t"/>
              </a:scene3d>
            </p:spPr>
          </p:pic>
          <p:pic>
            <p:nvPicPr>
              <p:cNvPr id="130" name="Picture 129" descr="flare - iPad - adhoc audio conf - connected.jp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10195" y="2595080"/>
                <a:ext cx="4782082" cy="3391948"/>
              </a:xfrm>
              <a:prstGeom prst="rect">
                <a:avLst/>
              </a:prstGeom>
            </p:spPr>
          </p:pic>
        </p:grpSp>
        <p:grpSp>
          <p:nvGrpSpPr>
            <p:cNvPr id="29" name="Group 84"/>
            <p:cNvGrpSpPr/>
            <p:nvPr/>
          </p:nvGrpSpPr>
          <p:grpSpPr>
            <a:xfrm>
              <a:off x="1845796" y="2444035"/>
              <a:ext cx="444833" cy="315002"/>
              <a:chOff x="-986824" y="2281475"/>
              <a:chExt cx="5676521" cy="4019739"/>
            </a:xfrm>
          </p:grpSpPr>
          <p:pic>
            <p:nvPicPr>
              <p:cNvPr id="133" name="Picture 132"/>
              <p:cNvPicPr>
                <a:picLocks noChangeAspect="1"/>
              </p:cNvPicPr>
              <p:nvPr/>
            </p:nvPicPr>
            <p:blipFill>
              <a:blip r:embed="rId14" cstate="email">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a:xfrm rot="16200000">
                <a:off x="-158433" y="1453084"/>
                <a:ext cx="4019739" cy="5676521"/>
              </a:xfrm>
              <a:prstGeom prst="rect">
                <a:avLst/>
              </a:prstGeom>
              <a:scene3d>
                <a:camera prst="orthographicFront">
                  <a:rot lat="0" lon="21599922" rev="0"/>
                </a:camera>
                <a:lightRig rig="threePt" dir="t"/>
              </a:scene3d>
            </p:spPr>
          </p:pic>
          <p:pic>
            <p:nvPicPr>
              <p:cNvPr id="134" name="Picture 133" descr="flare - iPad - adhoc audio conf - connected.jp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10195" y="2595080"/>
                <a:ext cx="4782082" cy="3391948"/>
              </a:xfrm>
              <a:prstGeom prst="rect">
                <a:avLst/>
              </a:prstGeom>
            </p:spPr>
          </p:pic>
        </p:grpSp>
        <p:grpSp>
          <p:nvGrpSpPr>
            <p:cNvPr id="30" name="Group 84"/>
            <p:cNvGrpSpPr/>
            <p:nvPr/>
          </p:nvGrpSpPr>
          <p:grpSpPr>
            <a:xfrm>
              <a:off x="1968775" y="2572898"/>
              <a:ext cx="444833" cy="315002"/>
              <a:chOff x="-986824" y="2281475"/>
              <a:chExt cx="5676521" cy="4019739"/>
            </a:xfrm>
          </p:grpSpPr>
          <p:pic>
            <p:nvPicPr>
              <p:cNvPr id="137" name="Picture 136"/>
              <p:cNvPicPr>
                <a:picLocks noChangeAspect="1"/>
              </p:cNvPicPr>
              <p:nvPr/>
            </p:nvPicPr>
            <p:blipFill>
              <a:blip r:embed="rId14" cstate="email">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a:xfrm rot="16200000">
                <a:off x="-158433" y="1453084"/>
                <a:ext cx="4019739" cy="5676521"/>
              </a:xfrm>
              <a:prstGeom prst="rect">
                <a:avLst/>
              </a:prstGeom>
              <a:scene3d>
                <a:camera prst="orthographicFront">
                  <a:rot lat="0" lon="21599922" rev="0"/>
                </a:camera>
                <a:lightRig rig="threePt" dir="t"/>
              </a:scene3d>
            </p:spPr>
          </p:pic>
          <p:pic>
            <p:nvPicPr>
              <p:cNvPr id="138" name="Picture 137" descr="flare - iPad - adhoc audio conf - connected.jp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10195" y="2595080"/>
                <a:ext cx="4782082" cy="3391948"/>
              </a:xfrm>
              <a:prstGeom prst="rect">
                <a:avLst/>
              </a:prstGeom>
            </p:spPr>
          </p:pic>
        </p:grpSp>
        <p:grpSp>
          <p:nvGrpSpPr>
            <p:cNvPr id="31" name="Group 84"/>
            <p:cNvGrpSpPr/>
            <p:nvPr/>
          </p:nvGrpSpPr>
          <p:grpSpPr>
            <a:xfrm>
              <a:off x="2091754" y="2701761"/>
              <a:ext cx="444833" cy="315002"/>
              <a:chOff x="-986824" y="2281475"/>
              <a:chExt cx="5676521" cy="4019739"/>
            </a:xfrm>
          </p:grpSpPr>
          <p:pic>
            <p:nvPicPr>
              <p:cNvPr id="182" name="Picture 181"/>
              <p:cNvPicPr>
                <a:picLocks noChangeAspect="1"/>
              </p:cNvPicPr>
              <p:nvPr/>
            </p:nvPicPr>
            <p:blipFill>
              <a:blip r:embed="rId14" cstate="email">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a:xfrm rot="16200000">
                <a:off x="-158433" y="1453084"/>
                <a:ext cx="4019739" cy="5676521"/>
              </a:xfrm>
              <a:prstGeom prst="rect">
                <a:avLst/>
              </a:prstGeom>
              <a:scene3d>
                <a:camera prst="orthographicFront">
                  <a:rot lat="0" lon="21599922" rev="0"/>
                </a:camera>
                <a:lightRig rig="threePt" dir="t"/>
              </a:scene3d>
            </p:spPr>
          </p:pic>
          <p:pic>
            <p:nvPicPr>
              <p:cNvPr id="183" name="Picture 182" descr="flare - iPad - adhoc audio conf - connected.jp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10195" y="2595080"/>
                <a:ext cx="4782082" cy="3391948"/>
              </a:xfrm>
              <a:prstGeom prst="rect">
                <a:avLst/>
              </a:prstGeom>
            </p:spPr>
          </p:pic>
        </p:grpSp>
        <p:grpSp>
          <p:nvGrpSpPr>
            <p:cNvPr id="41" name="Group 84"/>
            <p:cNvGrpSpPr/>
            <p:nvPr/>
          </p:nvGrpSpPr>
          <p:grpSpPr>
            <a:xfrm>
              <a:off x="2214733" y="2830624"/>
              <a:ext cx="444833" cy="315002"/>
              <a:chOff x="-986824" y="2281475"/>
              <a:chExt cx="5676521" cy="4019739"/>
            </a:xfrm>
          </p:grpSpPr>
          <p:pic>
            <p:nvPicPr>
              <p:cNvPr id="188" name="Picture 187"/>
              <p:cNvPicPr>
                <a:picLocks noChangeAspect="1"/>
              </p:cNvPicPr>
              <p:nvPr/>
            </p:nvPicPr>
            <p:blipFill>
              <a:blip r:embed="rId14" cstate="email">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a:xfrm rot="16200000">
                <a:off x="-158433" y="1453084"/>
                <a:ext cx="4019739" cy="5676521"/>
              </a:xfrm>
              <a:prstGeom prst="rect">
                <a:avLst/>
              </a:prstGeom>
              <a:scene3d>
                <a:camera prst="orthographicFront">
                  <a:rot lat="0" lon="21599922" rev="0"/>
                </a:camera>
                <a:lightRig rig="threePt" dir="t"/>
              </a:scene3d>
            </p:spPr>
          </p:pic>
          <p:pic>
            <p:nvPicPr>
              <p:cNvPr id="190" name="Picture 189" descr="flare - iPad - adhoc audio conf - connected.jp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10195" y="2595080"/>
                <a:ext cx="4782082" cy="3391948"/>
              </a:xfrm>
              <a:prstGeom prst="rect">
                <a:avLst/>
              </a:prstGeom>
            </p:spPr>
          </p:pic>
        </p:grpSp>
        <p:grpSp>
          <p:nvGrpSpPr>
            <p:cNvPr id="42" name="Group 84"/>
            <p:cNvGrpSpPr/>
            <p:nvPr/>
          </p:nvGrpSpPr>
          <p:grpSpPr>
            <a:xfrm>
              <a:off x="2337709" y="2959486"/>
              <a:ext cx="444833" cy="315002"/>
              <a:chOff x="-986824" y="2281475"/>
              <a:chExt cx="5676521" cy="4019739"/>
            </a:xfrm>
          </p:grpSpPr>
          <p:pic>
            <p:nvPicPr>
              <p:cNvPr id="206" name="Picture 205"/>
              <p:cNvPicPr>
                <a:picLocks noChangeAspect="1"/>
              </p:cNvPicPr>
              <p:nvPr/>
            </p:nvPicPr>
            <p:blipFill>
              <a:blip r:embed="rId14" cstate="email">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a:xfrm rot="16200000">
                <a:off x="-158433" y="1453084"/>
                <a:ext cx="4019739" cy="5676521"/>
              </a:xfrm>
              <a:prstGeom prst="rect">
                <a:avLst/>
              </a:prstGeom>
              <a:scene3d>
                <a:camera prst="orthographicFront">
                  <a:rot lat="0" lon="21599922" rev="0"/>
                </a:camera>
                <a:lightRig rig="threePt" dir="t"/>
              </a:scene3d>
            </p:spPr>
          </p:pic>
          <p:pic>
            <p:nvPicPr>
              <p:cNvPr id="207" name="Picture 206" descr="flare - iPad - adhoc audio conf - connected.jp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10195" y="2595080"/>
                <a:ext cx="4782082" cy="3391948"/>
              </a:xfrm>
              <a:prstGeom prst="rect">
                <a:avLst/>
              </a:prstGeom>
            </p:spPr>
          </p:pic>
        </p:grpSp>
      </p:grpSp>
      <p:grpSp>
        <p:nvGrpSpPr>
          <p:cNvPr id="45" name="Group 44"/>
          <p:cNvGrpSpPr/>
          <p:nvPr/>
        </p:nvGrpSpPr>
        <p:grpSpPr>
          <a:xfrm>
            <a:off x="8122220" y="2255305"/>
            <a:ext cx="762175" cy="1357898"/>
            <a:chOff x="8122220" y="2255305"/>
            <a:chExt cx="762175" cy="1357898"/>
          </a:xfrm>
        </p:grpSpPr>
        <p:pic>
          <p:nvPicPr>
            <p:cNvPr id="199" name="Picture 106" descr="telepresence.png"/>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bwMode="auto">
            <a:xfrm>
              <a:off x="8122220" y="2255305"/>
              <a:ext cx="705962" cy="515939"/>
            </a:xfrm>
            <a:prstGeom prst="rect">
              <a:avLst/>
            </a:prstGeom>
            <a:noFill/>
            <a:ln w="9525">
              <a:noFill/>
              <a:miter lim="800000"/>
              <a:headEnd/>
              <a:tailEnd/>
            </a:ln>
          </p:spPr>
        </p:pic>
        <p:grpSp>
          <p:nvGrpSpPr>
            <p:cNvPr id="43" name="Group 42"/>
            <p:cNvGrpSpPr/>
            <p:nvPr/>
          </p:nvGrpSpPr>
          <p:grpSpPr>
            <a:xfrm>
              <a:off x="8131238" y="2802996"/>
              <a:ext cx="753157" cy="810207"/>
              <a:chOff x="8131238" y="2882508"/>
              <a:chExt cx="753157" cy="810207"/>
            </a:xfrm>
          </p:grpSpPr>
          <p:pic>
            <p:nvPicPr>
              <p:cNvPr id="195" name="Picture 58" descr="lifesizeLogo.gif"/>
              <p:cNvPicPr>
                <a:picLocks noChangeAspect="1"/>
              </p:cNvPicPr>
              <p:nvPr/>
            </p:nvPicPr>
            <p:blipFill>
              <a:blip r:embed="rId17" cstate="email">
                <a:extLst>
                  <a:ext uri="{28A0092B-C50C-407E-A947-70E740481C1C}">
                    <a14:useLocalDpi xmlns:a14="http://schemas.microsoft.com/office/drawing/2010/main"/>
                  </a:ext>
                </a:extLst>
              </a:blip>
              <a:srcRect/>
              <a:stretch>
                <a:fillRect/>
              </a:stretch>
            </p:blipFill>
            <p:spPr bwMode="auto">
              <a:xfrm>
                <a:off x="8179457" y="3560468"/>
                <a:ext cx="682708" cy="132247"/>
              </a:xfrm>
              <a:prstGeom prst="rect">
                <a:avLst/>
              </a:prstGeom>
              <a:noFill/>
              <a:ln w="9525">
                <a:noFill/>
                <a:miter lim="800000"/>
                <a:headEnd/>
                <a:tailEnd/>
              </a:ln>
            </p:spPr>
          </p:pic>
          <p:pic>
            <p:nvPicPr>
              <p:cNvPr id="197" name="Picture 61" descr="ciscoLogo.gif"/>
              <p:cNvPicPr>
                <a:picLocks noChangeAspect="1"/>
              </p:cNvPicPr>
              <p:nvPr/>
            </p:nvPicPr>
            <p:blipFill>
              <a:blip r:embed="rId18" cstate="email">
                <a:extLst>
                  <a:ext uri="{28A0092B-C50C-407E-A947-70E740481C1C}">
                    <a14:useLocalDpi xmlns:a14="http://schemas.microsoft.com/office/drawing/2010/main"/>
                  </a:ext>
                </a:extLst>
              </a:blip>
              <a:srcRect/>
              <a:stretch>
                <a:fillRect/>
              </a:stretch>
            </p:blipFill>
            <p:spPr bwMode="auto">
              <a:xfrm>
                <a:off x="8263286" y="2882508"/>
                <a:ext cx="515050" cy="234537"/>
              </a:xfrm>
              <a:prstGeom prst="rect">
                <a:avLst/>
              </a:prstGeom>
              <a:noFill/>
              <a:ln w="9525">
                <a:noFill/>
                <a:miter lim="800000"/>
                <a:headEnd/>
                <a:tailEnd/>
              </a:ln>
            </p:spPr>
          </p:pic>
          <p:pic>
            <p:nvPicPr>
              <p:cNvPr id="198" name="Picture 66" descr="tandberg.png"/>
              <p:cNvPicPr>
                <a:picLocks noChangeAspect="1"/>
              </p:cNvPicPr>
              <p:nvPr/>
            </p:nvPicPr>
            <p:blipFill>
              <a:blip r:embed="rId19" cstate="email">
                <a:extLst>
                  <a:ext uri="{28A0092B-C50C-407E-A947-70E740481C1C}">
                    <a14:useLocalDpi xmlns:a14="http://schemas.microsoft.com/office/drawing/2010/main"/>
                  </a:ext>
                </a:extLst>
              </a:blip>
              <a:srcRect/>
              <a:stretch>
                <a:fillRect/>
              </a:stretch>
            </p:blipFill>
            <p:spPr bwMode="auto">
              <a:xfrm>
                <a:off x="8157227" y="3394185"/>
                <a:ext cx="727168" cy="89434"/>
              </a:xfrm>
              <a:prstGeom prst="rect">
                <a:avLst/>
              </a:prstGeom>
              <a:noFill/>
              <a:ln w="9525">
                <a:noFill/>
                <a:miter lim="800000"/>
                <a:headEnd/>
                <a:tailEnd/>
              </a:ln>
            </p:spPr>
          </p:pic>
          <p:pic>
            <p:nvPicPr>
              <p:cNvPr id="117" name="Picture 116" descr="Polycom_logo_2012.png"/>
              <p:cNvPicPr>
                <a:picLocks noChangeAspect="1"/>
              </p:cNvPicPr>
              <p:nvPr/>
            </p:nvPicPr>
            <p:blipFill>
              <a:blip r:embed="rId20" cstate="print"/>
              <a:stretch>
                <a:fillRect/>
              </a:stretch>
            </p:blipFill>
            <p:spPr>
              <a:xfrm>
                <a:off x="8131238" y="3140570"/>
                <a:ext cx="660318" cy="189206"/>
              </a:xfrm>
              <a:prstGeom prst="rect">
                <a:avLst/>
              </a:prstGeom>
            </p:spPr>
          </p:pic>
        </p:grpSp>
      </p:grpSp>
      <p:pic>
        <p:nvPicPr>
          <p:cNvPr id="119" name="Picture 118"/>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834249" y="4328923"/>
            <a:ext cx="1786815" cy="806601"/>
          </a:xfrm>
          <a:prstGeom prst="rect">
            <a:avLst/>
          </a:prstGeom>
        </p:spPr>
      </p:pic>
      <p:pic>
        <p:nvPicPr>
          <p:cNvPr id="121" name="Picture 5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bwMode="auto">
          <a:xfrm>
            <a:off x="6263596" y="4184385"/>
            <a:ext cx="1285522" cy="857015"/>
          </a:xfrm>
          <a:prstGeom prst="rect">
            <a:avLst/>
          </a:prstGeom>
          <a:noFill/>
          <a:ln w="9525">
            <a:noFill/>
            <a:miter lim="800000"/>
            <a:headEnd/>
            <a:tailEnd/>
          </a:ln>
        </p:spPr>
      </p:pic>
      <p:pic>
        <p:nvPicPr>
          <p:cNvPr id="127" name="Picture 12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359230" y="3327991"/>
            <a:ext cx="1174549" cy="1297172"/>
          </a:xfrm>
          <a:prstGeom prst="rect">
            <a:avLst/>
          </a:prstGeom>
        </p:spPr>
      </p:pic>
      <p:pic>
        <p:nvPicPr>
          <p:cNvPr id="140" name="Picture 13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220586" y="3475138"/>
            <a:ext cx="1787224" cy="873058"/>
          </a:xfrm>
          <a:prstGeom prst="rect">
            <a:avLst/>
          </a:prstGeom>
        </p:spPr>
      </p:pic>
    </p:spTree>
    <p:extLst>
      <p:ext uri="{BB962C8B-B14F-4D97-AF65-F5344CB8AC3E}">
        <p14:creationId xmlns:p14="http://schemas.microsoft.com/office/powerpoint/2010/main" val="3857147200"/>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8223" y="6319521"/>
            <a:ext cx="8888819" cy="453419"/>
          </a:xfrm>
          <a:prstGeom prst="rect">
            <a:avLst/>
          </a:prstGeom>
          <a:solidFill>
            <a:schemeClr val="bg1"/>
          </a:solid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90000"/>
              </a:lnSpc>
            </a:pP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2244048059"/>
              </p:ext>
            </p:extLst>
          </p:nvPr>
        </p:nvGraphicFramePr>
        <p:xfrm>
          <a:off x="68242" y="1127359"/>
          <a:ext cx="8950235" cy="5210926"/>
        </p:xfrm>
        <a:graphic>
          <a:graphicData uri="http://schemas.openxmlformats.org/drawingml/2006/table">
            <a:tbl>
              <a:tblPr>
                <a:effectLst>
                  <a:outerShdw blurRad="50800" dist="38100" dir="2700000" algn="tl" rotWithShape="0">
                    <a:prstClr val="black">
                      <a:alpha val="40000"/>
                    </a:prstClr>
                  </a:outerShdw>
                </a:effectLst>
              </a:tblPr>
              <a:tblGrid>
                <a:gridCol w="3351852"/>
                <a:gridCol w="1353787"/>
                <a:gridCol w="1472540"/>
                <a:gridCol w="1328497"/>
                <a:gridCol w="1443559"/>
              </a:tblGrid>
              <a:tr h="734496">
                <a:tc>
                  <a:txBody>
                    <a:bodyPr/>
                    <a:lstStyle/>
                    <a:p>
                      <a:pPr algn="l" rtl="0">
                        <a:lnSpc>
                          <a:spcPct val="115000"/>
                        </a:lnSpc>
                        <a:spcAft>
                          <a:spcPts val="0"/>
                        </a:spcAft>
                      </a:pPr>
                      <a:endParaRPr lang="it-IT" sz="1700" dirty="0">
                        <a:latin typeface="Calibri"/>
                        <a:ea typeface="Times New Roman"/>
                        <a:cs typeface="Arial"/>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bg1">
                            <a:lumMod val="95000"/>
                          </a:schemeClr>
                        </a:gs>
                        <a:gs pos="50000">
                          <a:schemeClr val="bg1"/>
                        </a:gs>
                        <a:gs pos="100000">
                          <a:schemeClr val="bg2"/>
                        </a:gs>
                      </a:gsLst>
                      <a:lin ang="16200000" scaled="1"/>
                      <a:tileRect/>
                    </a:gradFill>
                  </a:tcPr>
                </a:tc>
                <a:tc>
                  <a:txBody>
                    <a:bodyPr/>
                    <a:lstStyle/>
                    <a:p>
                      <a:pPr algn="ctr" rtl="0">
                        <a:lnSpc>
                          <a:spcPct val="115000"/>
                        </a:lnSpc>
                        <a:spcAft>
                          <a:spcPts val="0"/>
                        </a:spcAft>
                      </a:pPr>
                      <a:endParaRPr lang="it-IT" sz="1700" dirty="0">
                        <a:solidFill>
                          <a:srgbClr val="FF0000"/>
                        </a:solidFill>
                        <a:latin typeface="Calibri"/>
                        <a:ea typeface="Times New Roman"/>
                        <a:cs typeface="Arial"/>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bg1">
                            <a:lumMod val="95000"/>
                          </a:schemeClr>
                        </a:gs>
                        <a:gs pos="50000">
                          <a:schemeClr val="bg1"/>
                        </a:gs>
                        <a:gs pos="100000">
                          <a:schemeClr val="bg2"/>
                        </a:gs>
                      </a:gsLst>
                      <a:lin ang="16200000" scaled="1"/>
                      <a:tileRect/>
                    </a:gradFill>
                  </a:tcPr>
                </a:tc>
                <a:tc>
                  <a:txBody>
                    <a:bodyPr/>
                    <a:lstStyle/>
                    <a:p>
                      <a:pPr algn="ctr" rtl="0">
                        <a:lnSpc>
                          <a:spcPct val="115000"/>
                        </a:lnSpc>
                        <a:spcAft>
                          <a:spcPts val="0"/>
                        </a:spcAft>
                      </a:pPr>
                      <a:endParaRPr lang="it-IT" sz="1700" dirty="0">
                        <a:solidFill>
                          <a:srgbClr val="FF0000"/>
                        </a:solidFill>
                        <a:latin typeface="Calibri"/>
                        <a:ea typeface="Times New Roman"/>
                        <a:cs typeface="Arial"/>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bg1">
                            <a:lumMod val="95000"/>
                          </a:schemeClr>
                        </a:gs>
                        <a:gs pos="50000">
                          <a:schemeClr val="bg1"/>
                        </a:gs>
                        <a:gs pos="100000">
                          <a:schemeClr val="bg2"/>
                        </a:gs>
                      </a:gsLst>
                      <a:lin ang="16200000" scaled="1"/>
                      <a:tileRect/>
                    </a:gradFill>
                  </a:tcPr>
                </a:tc>
                <a:tc>
                  <a:txBody>
                    <a:bodyPr/>
                    <a:lstStyle/>
                    <a:p>
                      <a:pPr algn="ctr" rtl="0">
                        <a:lnSpc>
                          <a:spcPct val="115000"/>
                        </a:lnSpc>
                        <a:spcAft>
                          <a:spcPts val="0"/>
                        </a:spcAft>
                      </a:pPr>
                      <a:endParaRPr lang="en-US" sz="1700" dirty="0">
                        <a:solidFill>
                          <a:srgbClr val="FF0000"/>
                        </a:solidFill>
                        <a:latin typeface="Calibri"/>
                        <a:ea typeface="Times New Roman"/>
                        <a:cs typeface="Arial"/>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bg1">
                            <a:lumMod val="95000"/>
                          </a:schemeClr>
                        </a:gs>
                        <a:gs pos="50000">
                          <a:schemeClr val="bg1"/>
                        </a:gs>
                        <a:gs pos="100000">
                          <a:schemeClr val="bg2"/>
                        </a:gs>
                      </a:gsLst>
                      <a:lin ang="16200000" scaled="1"/>
                      <a:tileRect/>
                    </a:gradFill>
                  </a:tcPr>
                </a:tc>
                <a:tc>
                  <a:txBody>
                    <a:bodyPr/>
                    <a:lstStyle/>
                    <a:p>
                      <a:pPr algn="ctr" rtl="0">
                        <a:lnSpc>
                          <a:spcPct val="115000"/>
                        </a:lnSpc>
                        <a:spcAft>
                          <a:spcPts val="0"/>
                        </a:spcAft>
                      </a:pPr>
                      <a:endParaRPr lang="it-IT" sz="2300" dirty="0">
                        <a:solidFill>
                          <a:srgbClr val="FF0000"/>
                        </a:solidFill>
                        <a:latin typeface="Calibri"/>
                        <a:ea typeface="Times New Roman"/>
                        <a:cs typeface="Arial"/>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chemeClr val="bg1">
                            <a:lumMod val="95000"/>
                          </a:schemeClr>
                        </a:gs>
                        <a:gs pos="50000">
                          <a:schemeClr val="bg1"/>
                        </a:gs>
                        <a:gs pos="100000">
                          <a:schemeClr val="bg2"/>
                        </a:gs>
                      </a:gsLst>
                      <a:lin ang="16200000" scaled="1"/>
                      <a:tileRect/>
                    </a:gradFill>
                  </a:tcPr>
                </a:tc>
              </a:tr>
              <a:tr h="304480">
                <a:tc>
                  <a:txBody>
                    <a:bodyPr/>
                    <a:lstStyle/>
                    <a:p>
                      <a:pPr algn="l" rtl="0">
                        <a:lnSpc>
                          <a:spcPct val="115000"/>
                        </a:lnSpc>
                        <a:spcAft>
                          <a:spcPts val="0"/>
                        </a:spcAft>
                      </a:pPr>
                      <a:r>
                        <a:rPr lang="en-US" sz="1600" b="1" dirty="0">
                          <a:solidFill>
                            <a:srgbClr val="FFFFFF"/>
                          </a:solidFill>
                          <a:latin typeface="Arial" pitchFamily="34" charset="0"/>
                          <a:ea typeface="Times New Roman"/>
                          <a:cs typeface="Arial" pitchFamily="34" charset="0"/>
                        </a:rPr>
                        <a:t>Dual 1080p</a:t>
                      </a:r>
                      <a:r>
                        <a:rPr lang="en-US" sz="1600" b="1" baseline="0" dirty="0">
                          <a:solidFill>
                            <a:srgbClr val="FFFFFF"/>
                          </a:solidFill>
                          <a:latin typeface="Arial" pitchFamily="34" charset="0"/>
                          <a:ea typeface="Times New Roman"/>
                          <a:cs typeface="Arial" pitchFamily="34" charset="0"/>
                        </a:rPr>
                        <a:t> </a:t>
                      </a:r>
                      <a:r>
                        <a:rPr lang="en-US" sz="1600" b="1" dirty="0">
                          <a:solidFill>
                            <a:srgbClr val="FFFFFF"/>
                          </a:solidFill>
                          <a:latin typeface="Arial" pitchFamily="34" charset="0"/>
                          <a:ea typeface="Times New Roman"/>
                          <a:cs typeface="Arial" pitchFamily="34" charset="0"/>
                        </a:rPr>
                        <a:t>60fps Room</a:t>
                      </a:r>
                      <a:endParaRPr lang="it-IT" sz="1600" b="1" dirty="0">
                        <a:latin typeface="Arial" pitchFamily="34" charset="0"/>
                        <a:ea typeface="Times New Roman"/>
                        <a:cs typeface="Arial" pitchFamily="34" charset="0"/>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algn="ctr" rtl="0">
                        <a:lnSpc>
                          <a:spcPct val="115000"/>
                        </a:lnSpc>
                        <a:spcAft>
                          <a:spcPts val="0"/>
                        </a:spcAft>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600" b="1" kern="1200" dirty="0" smtClean="0">
                          <a:solidFill>
                            <a:srgbClr val="87A239"/>
                          </a:solidFill>
                          <a:latin typeface="Calibri"/>
                          <a:ea typeface="Times New Roman"/>
                          <a:cs typeface="Arial"/>
                          <a:sym typeface="Wingdings"/>
                        </a:rPr>
                        <a:t></a:t>
                      </a:r>
                      <a:endParaRPr lang="it-IT" sz="1600" b="1" kern="1200" dirty="0">
                        <a:solidFill>
                          <a:srgbClr val="87A239"/>
                        </a:solidFill>
                        <a:latin typeface="Calibri"/>
                        <a:ea typeface="Times New Roman"/>
                        <a:cs typeface="Arial"/>
                        <a:sym typeface="Wingdings"/>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algn="ctr" rtl="0">
                        <a:lnSpc>
                          <a:spcPct val="115000"/>
                        </a:lnSpc>
                        <a:spcAft>
                          <a:spcPts val="0"/>
                        </a:spcAft>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algn="ctr" defTabSz="914400" rtl="0" eaLnBrk="1" latinLnBrk="0" hangingPunct="1">
                        <a:lnSpc>
                          <a:spcPct val="115000"/>
                        </a:lnSpc>
                        <a:spcAft>
                          <a:spcPts val="0"/>
                        </a:spcAft>
                      </a:pPr>
                      <a:r>
                        <a:rPr lang="it-IT" sz="1600" b="1" kern="1200" dirty="0">
                          <a:solidFill>
                            <a:srgbClr val="87A239"/>
                          </a:solidFill>
                          <a:latin typeface="Calibri"/>
                          <a:ea typeface="Times New Roman"/>
                          <a:cs typeface="Arial"/>
                          <a:sym typeface="Wingdings"/>
                        </a:rPr>
                        <a:t></a:t>
                      </a:r>
                      <a:endParaRPr lang="it-IT" sz="1600" b="1" kern="1200" dirty="0">
                        <a:solidFill>
                          <a:srgbClr val="87A239"/>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r>
              <a:tr h="304480">
                <a:tc>
                  <a:txBody>
                    <a:bodyPr/>
                    <a:lstStyle/>
                    <a:p>
                      <a:pPr algn="l" rtl="0">
                        <a:lnSpc>
                          <a:spcPct val="115000"/>
                        </a:lnSpc>
                        <a:spcAft>
                          <a:spcPts val="0"/>
                        </a:spcAft>
                      </a:pPr>
                      <a:r>
                        <a:rPr lang="it-IT" sz="1600" b="1" dirty="0">
                          <a:solidFill>
                            <a:schemeClr val="bg1"/>
                          </a:solidFill>
                          <a:latin typeface="Arial" pitchFamily="34" charset="0"/>
                          <a:ea typeface="Times New Roman"/>
                          <a:cs typeface="Arial" pitchFamily="34" charset="0"/>
                        </a:rPr>
                        <a:t>H.264 High Profile / </a:t>
                      </a:r>
                      <a:r>
                        <a:rPr lang="it-IT" sz="1600" b="1" dirty="0" smtClean="0">
                          <a:solidFill>
                            <a:schemeClr val="bg1"/>
                          </a:solidFill>
                          <a:latin typeface="Arial" pitchFamily="34" charset="0"/>
                          <a:ea typeface="Times New Roman"/>
                          <a:cs typeface="Arial" pitchFamily="34" charset="0"/>
                        </a:rPr>
                        <a:t>H.264 SVC</a:t>
                      </a:r>
                      <a:endParaRPr lang="it-IT" sz="1600" b="1" dirty="0">
                        <a:solidFill>
                          <a:schemeClr val="bg1"/>
                        </a:solidFill>
                        <a:latin typeface="Arial" pitchFamily="34" charset="0"/>
                        <a:ea typeface="Times New Roman"/>
                        <a:cs typeface="Arial" pitchFamily="34" charset="0"/>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 / </a:t>
                      </a:r>
                      <a:r>
                        <a:rPr lang="it-IT" sz="1600" b="1" kern="1200" dirty="0" smtClean="0">
                          <a:solidFill>
                            <a:schemeClr val="tx1"/>
                          </a:solidFill>
                          <a:latin typeface="Calibri" pitchFamily="34" charset="0"/>
                          <a:ea typeface="Times New Roman"/>
                          <a:cs typeface="Calibri" pitchFamily="34" charset="0"/>
                          <a:sym typeface="Wingdings"/>
                        </a:rPr>
                        <a:t>Incomplete</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algn="ctr" defTabSz="914400" rtl="0" eaLnBrk="1" latinLnBrk="0" hangingPunct="1">
                        <a:lnSpc>
                          <a:spcPct val="115000"/>
                        </a:lnSpc>
                        <a:spcAft>
                          <a:spcPts val="0"/>
                        </a:spcAft>
                      </a:pPr>
                      <a:r>
                        <a:rPr lang="it-IT" sz="1600" b="1" kern="1200" dirty="0">
                          <a:solidFill>
                            <a:srgbClr val="87A239"/>
                          </a:solidFill>
                          <a:latin typeface="Calibri"/>
                          <a:ea typeface="Times New Roman"/>
                          <a:cs typeface="Arial"/>
                          <a:sym typeface="Wingdings"/>
                        </a:rPr>
                        <a:t> </a:t>
                      </a:r>
                      <a:r>
                        <a:rPr lang="it-IT" sz="1600" b="1" kern="1200" dirty="0" smtClean="0">
                          <a:solidFill>
                            <a:schemeClr val="tx1"/>
                          </a:solidFill>
                          <a:latin typeface="+mn-lt"/>
                          <a:ea typeface="Times New Roman"/>
                          <a:cs typeface="Arial"/>
                          <a:sym typeface="Wingdings"/>
                        </a:rPr>
                        <a:t>/</a:t>
                      </a:r>
                      <a:r>
                        <a:rPr lang="it-IT" sz="1600" b="1" kern="1200" baseline="0" dirty="0">
                          <a:solidFill>
                            <a:schemeClr val="accent3">
                              <a:lumMod val="50000"/>
                            </a:schemeClr>
                          </a:solidFill>
                          <a:latin typeface="Calibri"/>
                          <a:ea typeface="Times New Roman"/>
                          <a:cs typeface="Arial"/>
                          <a:sym typeface="Wingdings"/>
                        </a:rPr>
                        <a:t> </a:t>
                      </a:r>
                      <a:r>
                        <a:rPr lang="it-IT" sz="1600" b="1" kern="1200" dirty="0" smtClean="0">
                          <a:solidFill>
                            <a:schemeClr val="tx1"/>
                          </a:solidFill>
                          <a:latin typeface="Calibri" pitchFamily="34" charset="0"/>
                          <a:ea typeface="Times New Roman"/>
                          <a:cs typeface="Calibri" pitchFamily="34" charset="0"/>
                          <a:sym typeface="Wingdings"/>
                        </a:rPr>
                        <a:t>Incomplete</a:t>
                      </a:r>
                      <a:endParaRPr lang="it-IT" sz="1600" b="1" kern="1200" dirty="0">
                        <a:solidFill>
                          <a:schemeClr val="tx1"/>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 / </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87A239"/>
                          </a:solidFill>
                          <a:latin typeface="Calibri"/>
                          <a:ea typeface="Times New Roman"/>
                          <a:cs typeface="Arial"/>
                          <a:sym typeface="Wingdings"/>
                        </a:rPr>
                        <a:t></a:t>
                      </a:r>
                      <a:r>
                        <a:rPr lang="it-IT" sz="1600" b="1" kern="1200" baseline="0" dirty="0">
                          <a:solidFill>
                            <a:srgbClr val="87A239"/>
                          </a:solidFill>
                          <a:latin typeface="Calibri"/>
                          <a:ea typeface="Times New Roman"/>
                          <a:cs typeface="Arial"/>
                          <a:sym typeface="Wingdings"/>
                        </a:rPr>
                        <a:t> </a:t>
                      </a:r>
                      <a:r>
                        <a:rPr lang="it-IT" sz="1600" b="1" kern="1200" dirty="0">
                          <a:solidFill>
                            <a:srgbClr val="87A239"/>
                          </a:solidFill>
                          <a:latin typeface="+mn-lt"/>
                          <a:ea typeface="Times New Roman"/>
                          <a:cs typeface="Arial"/>
                          <a:sym typeface="Wingdings"/>
                        </a:rPr>
                        <a:t>/</a:t>
                      </a:r>
                      <a:r>
                        <a:rPr lang="it-IT" sz="1600" b="1" kern="1200" baseline="0" dirty="0">
                          <a:solidFill>
                            <a:srgbClr val="87A239"/>
                          </a:solidFill>
                          <a:latin typeface="Calibri"/>
                          <a:ea typeface="Times New Roman"/>
                          <a:cs typeface="Arial"/>
                          <a:sym typeface="Wingdings"/>
                        </a:rPr>
                        <a:t> </a:t>
                      </a:r>
                      <a:r>
                        <a:rPr lang="it-IT" sz="1600" b="1" kern="1200" dirty="0">
                          <a:solidFill>
                            <a:srgbClr val="87A239"/>
                          </a:solidFill>
                          <a:latin typeface="Calibri"/>
                          <a:ea typeface="Times New Roman"/>
                          <a:cs typeface="Arial"/>
                          <a:sym typeface="Wingdings"/>
                        </a:rPr>
                        <a:t></a:t>
                      </a:r>
                      <a:endParaRPr lang="it-IT" sz="1600" b="1" kern="1200" dirty="0">
                        <a:solidFill>
                          <a:srgbClr val="87A239"/>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r>
              <a:tr h="304480">
                <a:tc>
                  <a:txBody>
                    <a:bodyPr/>
                    <a:lstStyle/>
                    <a:p>
                      <a:pPr algn="l" rtl="0">
                        <a:lnSpc>
                          <a:spcPct val="115000"/>
                        </a:lnSpc>
                        <a:spcAft>
                          <a:spcPts val="0"/>
                        </a:spcAft>
                      </a:pPr>
                      <a:r>
                        <a:rPr lang="it-IT" sz="1600" b="1" dirty="0">
                          <a:solidFill>
                            <a:schemeClr val="bg1"/>
                          </a:solidFill>
                          <a:latin typeface="Arial" pitchFamily="34" charset="0"/>
                          <a:ea typeface="Times New Roman"/>
                          <a:cs typeface="Arial" pitchFamily="34" charset="0"/>
                        </a:rPr>
                        <a:t>iPad</a:t>
                      </a:r>
                      <a:r>
                        <a:rPr lang="it-IT" sz="1600" b="1" baseline="0" dirty="0">
                          <a:solidFill>
                            <a:schemeClr val="bg1"/>
                          </a:solidFill>
                          <a:latin typeface="Arial" pitchFamily="34" charset="0"/>
                          <a:ea typeface="Times New Roman"/>
                          <a:cs typeface="Arial" pitchFamily="34" charset="0"/>
                        </a:rPr>
                        <a:t> Control of Conference</a:t>
                      </a:r>
                      <a:endParaRPr lang="it-IT" sz="1600" b="1" dirty="0">
                        <a:solidFill>
                          <a:schemeClr val="bg1"/>
                        </a:solidFill>
                        <a:latin typeface="Arial" pitchFamily="34" charset="0"/>
                        <a:ea typeface="Times New Roman"/>
                        <a:cs typeface="Arial" pitchFamily="34" charset="0"/>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algn="ctr" rtl="0">
                        <a:lnSpc>
                          <a:spcPct val="115000"/>
                        </a:lnSpc>
                        <a:spcAft>
                          <a:spcPts val="0"/>
                        </a:spcAft>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algn="ctr" defTabSz="914400" rtl="0" eaLnBrk="1" latinLnBrk="0" hangingPunct="1">
                        <a:lnSpc>
                          <a:spcPct val="115000"/>
                        </a:lnSpc>
                        <a:spcAft>
                          <a:spcPts val="0"/>
                        </a:spcAft>
                      </a:pPr>
                      <a:r>
                        <a:rPr lang="it-IT" sz="1600" b="1" kern="1200" dirty="0" smtClean="0">
                          <a:solidFill>
                            <a:srgbClr val="87A239"/>
                          </a:solidFill>
                          <a:latin typeface="Calibri"/>
                          <a:ea typeface="Times New Roman"/>
                          <a:cs typeface="Arial"/>
                          <a:sym typeface="Wingdings"/>
                        </a:rPr>
                        <a:t></a:t>
                      </a:r>
                      <a:endParaRPr lang="it-IT" sz="1600" b="1" kern="1200" dirty="0">
                        <a:solidFill>
                          <a:srgbClr val="87A239"/>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algn="ctr" rtl="0">
                        <a:lnSpc>
                          <a:spcPct val="115000"/>
                        </a:lnSpc>
                        <a:spcAft>
                          <a:spcPts val="0"/>
                        </a:spcAft>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algn="ctr" defTabSz="914400" rtl="0" eaLnBrk="1" latinLnBrk="0" hangingPunct="1">
                        <a:lnSpc>
                          <a:spcPct val="115000"/>
                        </a:lnSpc>
                        <a:spcAft>
                          <a:spcPts val="0"/>
                        </a:spcAft>
                      </a:pPr>
                      <a:r>
                        <a:rPr lang="it-IT" sz="1600" b="1" kern="1200" dirty="0">
                          <a:solidFill>
                            <a:srgbClr val="87A239"/>
                          </a:solidFill>
                          <a:latin typeface="Calibri"/>
                          <a:ea typeface="Times New Roman"/>
                          <a:cs typeface="Arial"/>
                          <a:sym typeface="Wingdings"/>
                        </a:rPr>
                        <a:t></a:t>
                      </a:r>
                      <a:endParaRPr lang="it-IT" sz="1600" b="1" kern="1200" dirty="0">
                        <a:solidFill>
                          <a:srgbClr val="87A239"/>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r>
              <a:tr h="304480">
                <a:tc>
                  <a:txBody>
                    <a:bodyPr/>
                    <a:lstStyle/>
                    <a:p>
                      <a:pPr algn="l" rtl="0">
                        <a:lnSpc>
                          <a:spcPct val="115000"/>
                        </a:lnSpc>
                        <a:spcAft>
                          <a:spcPts val="0"/>
                        </a:spcAft>
                      </a:pPr>
                      <a:r>
                        <a:rPr lang="it-IT" sz="1600" b="1" dirty="0">
                          <a:solidFill>
                            <a:schemeClr val="bg1"/>
                          </a:solidFill>
                          <a:latin typeface="Arial" pitchFamily="34" charset="0"/>
                          <a:ea typeface="Times New Roman"/>
                          <a:cs typeface="Arial" pitchFamily="34" charset="0"/>
                        </a:rPr>
                        <a:t>Embedded</a:t>
                      </a:r>
                      <a:r>
                        <a:rPr lang="it-IT" sz="1600" b="1" baseline="0" dirty="0">
                          <a:solidFill>
                            <a:schemeClr val="bg1"/>
                          </a:solidFill>
                          <a:latin typeface="Arial" pitchFamily="34" charset="0"/>
                          <a:ea typeface="Times New Roman"/>
                          <a:cs typeface="Arial" pitchFamily="34" charset="0"/>
                        </a:rPr>
                        <a:t> Room </a:t>
                      </a:r>
                      <a:r>
                        <a:rPr lang="it-IT" sz="1600" b="1" baseline="0" dirty="0" smtClean="0">
                          <a:solidFill>
                            <a:schemeClr val="bg1"/>
                          </a:solidFill>
                          <a:latin typeface="Arial" pitchFamily="34" charset="0"/>
                          <a:ea typeface="Times New Roman"/>
                          <a:cs typeface="Arial" pitchFamily="34" charset="0"/>
                        </a:rPr>
                        <a:t>HD MCU</a:t>
                      </a:r>
                      <a:endParaRPr lang="it-IT" sz="1600" b="1" dirty="0">
                        <a:solidFill>
                          <a:schemeClr val="bg1"/>
                        </a:solidFill>
                        <a:latin typeface="Arial" pitchFamily="34" charset="0"/>
                        <a:ea typeface="Times New Roman"/>
                        <a:cs typeface="Arial" pitchFamily="34" charset="0"/>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chemeClr val="tx1"/>
                          </a:solidFill>
                          <a:latin typeface="+mn-lt"/>
                          <a:ea typeface="Times New Roman"/>
                          <a:cs typeface="Arial"/>
                        </a:rPr>
                        <a:t>4 Sites</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algn="ctr" rtl="0">
                        <a:lnSpc>
                          <a:spcPct val="115000"/>
                        </a:lnSpc>
                        <a:spcAft>
                          <a:spcPts val="0"/>
                        </a:spcAft>
                      </a:pPr>
                      <a:r>
                        <a:rPr lang="it-IT" sz="1600" b="1" dirty="0">
                          <a:solidFill>
                            <a:schemeClr val="tx1"/>
                          </a:solidFill>
                          <a:latin typeface="+mn-lt"/>
                          <a:ea typeface="Times New Roman"/>
                          <a:cs typeface="Arial"/>
                        </a:rPr>
                        <a:t>4</a:t>
                      </a:r>
                      <a:r>
                        <a:rPr lang="it-IT" sz="1600" b="1" dirty="0" smtClean="0">
                          <a:solidFill>
                            <a:schemeClr val="tx1"/>
                          </a:solidFill>
                          <a:latin typeface="+mn-lt"/>
                          <a:ea typeface="Times New Roman"/>
                          <a:cs typeface="Arial"/>
                        </a:rPr>
                        <a:t> </a:t>
                      </a:r>
                      <a:r>
                        <a:rPr lang="it-IT" sz="1600" b="1" dirty="0">
                          <a:solidFill>
                            <a:schemeClr val="tx1"/>
                          </a:solidFill>
                          <a:latin typeface="+mn-lt"/>
                          <a:ea typeface="Times New Roman"/>
                          <a:cs typeface="Arial"/>
                        </a:rPr>
                        <a:t>Sites</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chemeClr val="tx1"/>
                          </a:solidFill>
                          <a:latin typeface="+mn-lt"/>
                          <a:ea typeface="Times New Roman"/>
                          <a:cs typeface="Arial"/>
                        </a:rPr>
                        <a:t>8 Sites</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algn="ctr" rtl="0">
                        <a:lnSpc>
                          <a:spcPct val="115000"/>
                        </a:lnSpc>
                        <a:spcAft>
                          <a:spcPts val="0"/>
                        </a:spcAft>
                      </a:pPr>
                      <a:r>
                        <a:rPr lang="en-US" sz="1600" b="1" dirty="0">
                          <a:solidFill>
                            <a:srgbClr val="4B80B6"/>
                          </a:solidFill>
                          <a:latin typeface="+mn-lt"/>
                          <a:ea typeface="Times New Roman"/>
                          <a:cs typeface="Arial"/>
                          <a:sym typeface="Wingdings"/>
                        </a:rPr>
                        <a:t>9 Sites</a:t>
                      </a:r>
                      <a:endParaRPr lang="it-IT" sz="1600" b="1" dirty="0">
                        <a:solidFill>
                          <a:srgbClr val="4B80B6"/>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r>
              <a:tr h="400929">
                <a:tc>
                  <a:txBody>
                    <a:bodyPr/>
                    <a:lstStyle/>
                    <a:p>
                      <a:pPr algn="l" rtl="0">
                        <a:lnSpc>
                          <a:spcPct val="100000"/>
                        </a:lnSpc>
                        <a:spcAft>
                          <a:spcPts val="0"/>
                        </a:spcAft>
                      </a:pPr>
                      <a:r>
                        <a:rPr lang="it-IT" sz="1600" b="1" dirty="0">
                          <a:solidFill>
                            <a:schemeClr val="bg1"/>
                          </a:solidFill>
                          <a:latin typeface="Arial" pitchFamily="34" charset="0"/>
                          <a:ea typeface="Times New Roman"/>
                          <a:cs typeface="Arial" pitchFamily="34" charset="0"/>
                        </a:rPr>
                        <a:t>Integrated SMB</a:t>
                      </a:r>
                      <a:r>
                        <a:rPr lang="it-IT" sz="1600" b="1" baseline="0" dirty="0">
                          <a:solidFill>
                            <a:schemeClr val="bg1"/>
                          </a:solidFill>
                          <a:latin typeface="Arial" pitchFamily="34" charset="0"/>
                          <a:ea typeface="Times New Roman"/>
                          <a:cs typeface="Arial" pitchFamily="34" charset="0"/>
                        </a:rPr>
                        <a:t> Solution</a:t>
                      </a:r>
                      <a:r>
                        <a:rPr lang="it-IT" sz="1200" b="1" baseline="0" dirty="0">
                          <a:solidFill>
                            <a:schemeClr val="bg1"/>
                          </a:solidFill>
                          <a:latin typeface="Arial" pitchFamily="34" charset="0"/>
                          <a:ea typeface="Times New Roman"/>
                          <a:cs typeface="Arial" pitchFamily="34" charset="0"/>
                        </a:rPr>
                        <a:t> </a:t>
                      </a:r>
                    </a:p>
                    <a:p>
                      <a:pPr algn="l" rtl="0">
                        <a:lnSpc>
                          <a:spcPct val="115000"/>
                        </a:lnSpc>
                        <a:spcAft>
                          <a:spcPts val="0"/>
                        </a:spcAft>
                      </a:pPr>
                      <a:r>
                        <a:rPr lang="it-IT" sz="1100" b="1" baseline="0" dirty="0">
                          <a:solidFill>
                            <a:schemeClr val="bg1"/>
                          </a:solidFill>
                          <a:latin typeface="Arial" pitchFamily="34" charset="0"/>
                          <a:ea typeface="Times New Roman"/>
                          <a:cs typeface="Arial" pitchFamily="34" charset="0"/>
                        </a:rPr>
                        <a:t>(HD Room, MCU, Desktop, </a:t>
                      </a:r>
                      <a:r>
                        <a:rPr lang="it-IT" sz="1100" b="1" baseline="0" dirty="0" smtClean="0">
                          <a:solidFill>
                            <a:schemeClr val="bg1"/>
                          </a:solidFill>
                          <a:latin typeface="Arial" pitchFamily="34" charset="0"/>
                          <a:ea typeface="Times New Roman"/>
                          <a:cs typeface="Arial" pitchFamily="34" charset="0"/>
                        </a:rPr>
                        <a:t>Mobile)</a:t>
                      </a:r>
                      <a:endParaRPr lang="it-IT" sz="1100" b="1" dirty="0">
                        <a:solidFill>
                          <a:schemeClr val="bg1"/>
                        </a:solidFill>
                        <a:latin typeface="Arial" pitchFamily="34" charset="0"/>
                        <a:ea typeface="Times New Roman"/>
                        <a:cs typeface="Arial" pitchFamily="34" charset="0"/>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algn="ctr" rtl="0">
                        <a:lnSpc>
                          <a:spcPct val="115000"/>
                        </a:lnSpc>
                        <a:spcAft>
                          <a:spcPts val="0"/>
                        </a:spcAft>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algn="ctr" rtl="0">
                        <a:lnSpc>
                          <a:spcPct val="115000"/>
                        </a:lnSpc>
                        <a:spcAft>
                          <a:spcPts val="0"/>
                        </a:spcAft>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algn="ctr" rtl="0">
                        <a:lnSpc>
                          <a:spcPct val="115000"/>
                        </a:lnSpc>
                        <a:spcAft>
                          <a:spcPts val="0"/>
                        </a:spcAft>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algn="ctr" defTabSz="914400" rtl="0" eaLnBrk="1" latinLnBrk="0" hangingPunct="1">
                        <a:lnSpc>
                          <a:spcPct val="115000"/>
                        </a:lnSpc>
                        <a:spcAft>
                          <a:spcPts val="0"/>
                        </a:spcAft>
                      </a:pPr>
                      <a:r>
                        <a:rPr lang="it-IT" sz="1600" b="1" kern="1200" dirty="0">
                          <a:solidFill>
                            <a:srgbClr val="87A239"/>
                          </a:solidFill>
                          <a:latin typeface="Calibri"/>
                          <a:ea typeface="Times New Roman"/>
                          <a:cs typeface="Arial"/>
                          <a:sym typeface="Wingdings"/>
                        </a:rPr>
                        <a:t></a:t>
                      </a:r>
                      <a:endParaRPr lang="it-IT" sz="1600" b="1" kern="1200" dirty="0">
                        <a:solidFill>
                          <a:srgbClr val="87A239"/>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r>
              <a:tr h="445724">
                <a:tc>
                  <a:txBody>
                    <a:bodyPr/>
                    <a:lstStyle/>
                    <a:p>
                      <a:pPr algn="l" rtl="0">
                        <a:lnSpc>
                          <a:spcPct val="100000"/>
                        </a:lnSpc>
                        <a:spcAft>
                          <a:spcPts val="0"/>
                        </a:spcAft>
                      </a:pPr>
                      <a:r>
                        <a:rPr lang="it-IT" sz="1600" b="1" dirty="0" smtClean="0">
                          <a:solidFill>
                            <a:schemeClr val="bg1"/>
                          </a:solidFill>
                          <a:latin typeface="Arial" pitchFamily="34" charset="0"/>
                          <a:ea typeface="Times New Roman"/>
                          <a:cs typeface="Arial" pitchFamily="34" charset="0"/>
                        </a:rPr>
                        <a:t>PC</a:t>
                      </a:r>
                      <a:r>
                        <a:rPr lang="it-IT" sz="1600" b="1" baseline="0" dirty="0" smtClean="0">
                          <a:solidFill>
                            <a:schemeClr val="bg1"/>
                          </a:solidFill>
                          <a:latin typeface="Arial" pitchFamily="34" charset="0"/>
                          <a:ea typeface="Times New Roman"/>
                          <a:cs typeface="Arial" pitchFamily="34" charset="0"/>
                        </a:rPr>
                        <a:t> &amp; </a:t>
                      </a:r>
                      <a:r>
                        <a:rPr lang="it-IT" sz="1600" b="1" dirty="0" smtClean="0">
                          <a:solidFill>
                            <a:schemeClr val="bg1"/>
                          </a:solidFill>
                          <a:latin typeface="Arial" pitchFamily="34" charset="0"/>
                          <a:ea typeface="Times New Roman"/>
                          <a:cs typeface="Arial" pitchFamily="34" charset="0"/>
                        </a:rPr>
                        <a:t>Mac Application</a:t>
                      </a:r>
                      <a:r>
                        <a:rPr lang="it-IT" sz="1600" b="1" baseline="0" dirty="0" smtClean="0">
                          <a:solidFill>
                            <a:schemeClr val="bg1"/>
                          </a:solidFill>
                          <a:latin typeface="Arial" pitchFamily="34" charset="0"/>
                          <a:ea typeface="Times New Roman"/>
                          <a:cs typeface="Arial" pitchFamily="34" charset="0"/>
                        </a:rPr>
                        <a:t> with:</a:t>
                      </a:r>
                      <a:endParaRPr lang="it-IT" sz="1600" b="1" dirty="0">
                        <a:solidFill>
                          <a:schemeClr val="bg1"/>
                        </a:solidFill>
                        <a:latin typeface="Arial" pitchFamily="34" charset="0"/>
                        <a:ea typeface="Times New Roman"/>
                        <a:cs typeface="Arial" pitchFamily="34" charset="0"/>
                      </a:endParaRPr>
                    </a:p>
                    <a:p>
                      <a:pPr algn="l" rtl="0">
                        <a:lnSpc>
                          <a:spcPct val="115000"/>
                        </a:lnSpc>
                        <a:spcAft>
                          <a:spcPts val="0"/>
                        </a:spcAft>
                      </a:pPr>
                      <a:r>
                        <a:rPr lang="it-IT" sz="1100" b="1" baseline="0" dirty="0" smtClean="0">
                          <a:solidFill>
                            <a:schemeClr val="bg1"/>
                          </a:solidFill>
                          <a:latin typeface="Arial" pitchFamily="34" charset="0"/>
                          <a:ea typeface="Times New Roman"/>
                          <a:cs typeface="Arial" pitchFamily="34" charset="0"/>
                        </a:rPr>
                        <a:t>(</a:t>
                      </a:r>
                      <a:r>
                        <a:rPr lang="it-IT" sz="1100" b="1" u="sng" baseline="0" dirty="0" smtClean="0">
                          <a:solidFill>
                            <a:schemeClr val="bg1"/>
                          </a:solidFill>
                          <a:latin typeface="Arial" pitchFamily="34" charset="0"/>
                          <a:ea typeface="Times New Roman"/>
                          <a:cs typeface="Arial" pitchFamily="34" charset="0"/>
                        </a:rPr>
                        <a:t>Embedded</a:t>
                      </a:r>
                      <a:r>
                        <a:rPr lang="it-IT" sz="1100" b="1" baseline="0" dirty="0" smtClean="0">
                          <a:solidFill>
                            <a:schemeClr val="bg1"/>
                          </a:solidFill>
                          <a:latin typeface="Arial" pitchFamily="34" charset="0"/>
                          <a:ea typeface="Times New Roman"/>
                          <a:cs typeface="Arial" pitchFamily="34" charset="0"/>
                        </a:rPr>
                        <a:t> Firewall </a:t>
                      </a:r>
                      <a:r>
                        <a:rPr lang="it-IT" sz="1100" b="1" baseline="0" dirty="0">
                          <a:solidFill>
                            <a:schemeClr val="bg1"/>
                          </a:solidFill>
                          <a:latin typeface="Arial" pitchFamily="34" charset="0"/>
                          <a:ea typeface="Times New Roman"/>
                          <a:cs typeface="Arial" pitchFamily="34" charset="0"/>
                        </a:rPr>
                        <a:t>T</a:t>
                      </a:r>
                      <a:r>
                        <a:rPr lang="it-IT" sz="1100" b="1" baseline="0" dirty="0" smtClean="0">
                          <a:solidFill>
                            <a:schemeClr val="bg1"/>
                          </a:solidFill>
                          <a:latin typeface="Arial" pitchFamily="34" charset="0"/>
                          <a:ea typeface="Times New Roman"/>
                          <a:cs typeface="Arial" pitchFamily="34" charset="0"/>
                        </a:rPr>
                        <a:t>raversal</a:t>
                      </a:r>
                      <a:r>
                        <a:rPr lang="it-IT" sz="1100" b="1" baseline="0" dirty="0">
                          <a:solidFill>
                            <a:schemeClr val="bg1"/>
                          </a:solidFill>
                          <a:latin typeface="Arial" pitchFamily="34" charset="0"/>
                          <a:ea typeface="Times New Roman"/>
                          <a:cs typeface="Arial" pitchFamily="34" charset="0"/>
                        </a:rPr>
                        <a:t>/ </a:t>
                      </a:r>
                      <a:r>
                        <a:rPr lang="it-IT" sz="1100" b="1" u="sng" baseline="0" dirty="0">
                          <a:solidFill>
                            <a:schemeClr val="bg1"/>
                          </a:solidFill>
                          <a:latin typeface="Arial" pitchFamily="34" charset="0"/>
                          <a:ea typeface="Times New Roman"/>
                          <a:cs typeface="Arial" pitchFamily="34" charset="0"/>
                        </a:rPr>
                        <a:t>F</a:t>
                      </a:r>
                      <a:r>
                        <a:rPr lang="it-IT" sz="1100" b="1" u="sng" baseline="0" dirty="0" smtClean="0">
                          <a:solidFill>
                            <a:schemeClr val="bg1"/>
                          </a:solidFill>
                          <a:latin typeface="Arial" pitchFamily="34" charset="0"/>
                          <a:ea typeface="Times New Roman"/>
                          <a:cs typeface="Arial" pitchFamily="34" charset="0"/>
                        </a:rPr>
                        <a:t>ree</a:t>
                      </a:r>
                      <a:r>
                        <a:rPr lang="it-IT" sz="1100" b="1" baseline="0" dirty="0" smtClean="0">
                          <a:solidFill>
                            <a:schemeClr val="bg1"/>
                          </a:solidFill>
                          <a:latin typeface="Arial" pitchFamily="34" charset="0"/>
                          <a:ea typeface="Times New Roman"/>
                          <a:cs typeface="Arial" pitchFamily="34" charset="0"/>
                        </a:rPr>
                        <a:t> </a:t>
                      </a:r>
                      <a:r>
                        <a:rPr lang="it-IT" sz="1100" b="1" baseline="0" dirty="0">
                          <a:solidFill>
                            <a:schemeClr val="bg1"/>
                          </a:solidFill>
                          <a:latin typeface="Arial" pitchFamily="34" charset="0"/>
                          <a:ea typeface="Times New Roman"/>
                          <a:cs typeface="Arial" pitchFamily="34" charset="0"/>
                        </a:rPr>
                        <a:t>D</a:t>
                      </a:r>
                      <a:r>
                        <a:rPr lang="it-IT" sz="1100" b="1" baseline="0" dirty="0" smtClean="0">
                          <a:solidFill>
                            <a:schemeClr val="bg1"/>
                          </a:solidFill>
                          <a:latin typeface="Arial" pitchFamily="34" charset="0"/>
                          <a:ea typeface="Times New Roman"/>
                          <a:cs typeface="Arial" pitchFamily="34" charset="0"/>
                        </a:rPr>
                        <a:t>istribution</a:t>
                      </a:r>
                      <a:r>
                        <a:rPr lang="it-IT" sz="1100" b="1" baseline="0" dirty="0">
                          <a:solidFill>
                            <a:schemeClr val="bg1"/>
                          </a:solidFill>
                          <a:latin typeface="Arial" pitchFamily="34" charset="0"/>
                          <a:ea typeface="Times New Roman"/>
                          <a:cs typeface="Arial" pitchFamily="34" charset="0"/>
                        </a:rPr>
                        <a:t>)</a:t>
                      </a:r>
                      <a:endParaRPr lang="it-IT" sz="1100" b="1" dirty="0">
                        <a:solidFill>
                          <a:schemeClr val="bg1"/>
                        </a:solidFill>
                        <a:latin typeface="Arial" pitchFamily="34" charset="0"/>
                        <a:ea typeface="Times New Roman"/>
                        <a:cs typeface="Arial" pitchFamily="34" charset="0"/>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 / </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 / </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smtClean="0">
                          <a:solidFill>
                            <a:srgbClr val="87A239"/>
                          </a:solidFill>
                          <a:latin typeface="Calibri"/>
                          <a:ea typeface="Times New Roman"/>
                          <a:cs typeface="Arial"/>
                          <a:sym typeface="Wingdings"/>
                        </a:rPr>
                        <a:t></a:t>
                      </a:r>
                      <a:r>
                        <a:rPr lang="en-US" sz="1600" b="1" dirty="0" smtClean="0">
                          <a:solidFill>
                            <a:srgbClr val="98050E"/>
                          </a:solidFill>
                          <a:latin typeface="+mn-lt"/>
                          <a:ea typeface="Times New Roman"/>
                          <a:cs typeface="Arial"/>
                          <a:sym typeface="Wingdings"/>
                        </a:rPr>
                        <a:t> </a:t>
                      </a:r>
                      <a:r>
                        <a:rPr lang="en-US" sz="1600" b="1" dirty="0">
                          <a:solidFill>
                            <a:srgbClr val="98050E"/>
                          </a:solidFill>
                          <a:latin typeface="+mn-lt"/>
                          <a:ea typeface="Times New Roman"/>
                          <a:cs typeface="Arial"/>
                          <a:sym typeface="Wingdings"/>
                        </a:rPr>
                        <a:t>/ </a:t>
                      </a:r>
                      <a:r>
                        <a:rPr lang="it-IT" sz="1600" b="1" kern="1200" dirty="0">
                          <a:solidFill>
                            <a:srgbClr val="87A239"/>
                          </a:solidFill>
                          <a:latin typeface="Calibri"/>
                          <a:ea typeface="Times New Roman"/>
                          <a:cs typeface="Arial"/>
                          <a:sym typeface="Wingdings"/>
                        </a:rPr>
                        <a:t></a:t>
                      </a:r>
                      <a:r>
                        <a:rPr lang="it-IT" sz="1600" b="1" kern="1200" baseline="0" dirty="0">
                          <a:solidFill>
                            <a:srgbClr val="98050E"/>
                          </a:solidFill>
                          <a:latin typeface="+mn-lt"/>
                          <a:ea typeface="Times New Roman"/>
                          <a:cs typeface="Arial"/>
                          <a:sym typeface="Wingdings"/>
                        </a:rPr>
                        <a:t> </a:t>
                      </a:r>
                      <a:r>
                        <a:rPr lang="it-IT" sz="1600" b="1" kern="1200" dirty="0" smtClean="0">
                          <a:solidFill>
                            <a:schemeClr val="tx1"/>
                          </a:solidFill>
                          <a:latin typeface="Calibri" pitchFamily="34" charset="0"/>
                          <a:ea typeface="Times New Roman"/>
                          <a:cs typeface="Calibri" pitchFamily="34" charset="0"/>
                          <a:sym typeface="Wingdings"/>
                        </a:rPr>
                        <a:t>(</a:t>
                      </a:r>
                      <a:r>
                        <a:rPr lang="it-IT" sz="1600" b="1" kern="1200" dirty="0">
                          <a:solidFill>
                            <a:schemeClr val="tx1"/>
                          </a:solidFill>
                          <a:latin typeface="Calibri" pitchFamily="34" charset="0"/>
                          <a:ea typeface="Times New Roman"/>
                          <a:cs typeface="Calibri" pitchFamily="34" charset="0"/>
                          <a:sym typeface="Wingdings"/>
                        </a:rPr>
                        <a:t>M</a:t>
                      </a:r>
                      <a:r>
                        <a:rPr lang="it-IT" sz="1600" b="1" kern="1200" dirty="0" smtClean="0">
                          <a:solidFill>
                            <a:schemeClr val="tx1"/>
                          </a:solidFill>
                          <a:latin typeface="Calibri" pitchFamily="34" charset="0"/>
                          <a:ea typeface="Times New Roman"/>
                          <a:cs typeface="Calibri" pitchFamily="34" charset="0"/>
                        </a:rPr>
                        <a:t>essy</a:t>
                      </a:r>
                      <a:r>
                        <a:rPr lang="it-IT" sz="1600" b="1" kern="1200" dirty="0">
                          <a:solidFill>
                            <a:schemeClr val="tx1"/>
                          </a:solidFill>
                          <a:latin typeface="Calibri" pitchFamily="34" charset="0"/>
                          <a:ea typeface="Times New Roman"/>
                          <a:cs typeface="Calibri" pitchFamily="34" charset="0"/>
                        </a:rPr>
                        <a:t>)</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87A239"/>
                          </a:solidFill>
                          <a:latin typeface="Calibri"/>
                          <a:ea typeface="Times New Roman"/>
                          <a:cs typeface="Arial"/>
                          <a:sym typeface="Wingdings"/>
                        </a:rPr>
                        <a:t></a:t>
                      </a:r>
                      <a:r>
                        <a:rPr lang="it-IT" sz="1600" b="1" kern="1200" baseline="0" dirty="0">
                          <a:solidFill>
                            <a:srgbClr val="87A239"/>
                          </a:solidFill>
                          <a:latin typeface="Calibri"/>
                          <a:ea typeface="Times New Roman"/>
                          <a:cs typeface="Arial"/>
                          <a:sym typeface="Wingdings"/>
                        </a:rPr>
                        <a:t> </a:t>
                      </a:r>
                      <a:r>
                        <a:rPr lang="it-IT" sz="1600" b="1" kern="1200" dirty="0">
                          <a:solidFill>
                            <a:srgbClr val="87A239"/>
                          </a:solidFill>
                          <a:latin typeface="+mn-lt"/>
                          <a:ea typeface="Times New Roman"/>
                          <a:cs typeface="Arial"/>
                          <a:sym typeface="Wingdings"/>
                        </a:rPr>
                        <a:t>/</a:t>
                      </a:r>
                      <a:r>
                        <a:rPr lang="it-IT" sz="1600" b="1" kern="1200" baseline="0" dirty="0">
                          <a:solidFill>
                            <a:srgbClr val="87A239"/>
                          </a:solidFill>
                          <a:latin typeface="Calibri"/>
                          <a:ea typeface="Times New Roman"/>
                          <a:cs typeface="Arial"/>
                          <a:sym typeface="Wingdings"/>
                        </a:rPr>
                        <a:t> </a:t>
                      </a:r>
                      <a:r>
                        <a:rPr lang="it-IT" sz="1600" b="1" kern="1200" dirty="0">
                          <a:solidFill>
                            <a:srgbClr val="87A239"/>
                          </a:solidFill>
                          <a:latin typeface="Calibri"/>
                          <a:ea typeface="Times New Roman"/>
                          <a:cs typeface="Arial"/>
                          <a:sym typeface="Wingdings"/>
                        </a:rPr>
                        <a:t></a:t>
                      </a:r>
                      <a:endParaRPr lang="it-IT" sz="1600" b="1" kern="1200" dirty="0">
                        <a:solidFill>
                          <a:srgbClr val="87A239"/>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25000"/>
                        <a:lumOff val="75000"/>
                      </a:schemeClr>
                    </a:solidFill>
                  </a:tcPr>
                </a:tc>
              </a:tr>
              <a:tr h="413316">
                <a:tc>
                  <a:txBody>
                    <a:bodyPr/>
                    <a:lstStyle/>
                    <a:p>
                      <a:pPr algn="l" rtl="0">
                        <a:lnSpc>
                          <a:spcPct val="100000"/>
                        </a:lnSpc>
                        <a:spcAft>
                          <a:spcPts val="0"/>
                        </a:spcAft>
                      </a:pPr>
                      <a:r>
                        <a:rPr lang="it-IT" sz="1600" b="1" dirty="0" smtClean="0">
                          <a:solidFill>
                            <a:schemeClr val="bg1"/>
                          </a:solidFill>
                          <a:latin typeface="Arial" pitchFamily="34" charset="0"/>
                          <a:ea typeface="Times New Roman"/>
                          <a:cs typeface="Arial" pitchFamily="34" charset="0"/>
                        </a:rPr>
                        <a:t>Mobile Application</a:t>
                      </a:r>
                      <a:endParaRPr lang="it-IT" sz="1600" b="1" dirty="0">
                        <a:solidFill>
                          <a:schemeClr val="bg1"/>
                        </a:solidFill>
                        <a:latin typeface="Arial" pitchFamily="34" charset="0"/>
                        <a:ea typeface="Times New Roman"/>
                        <a:cs typeface="Arial" pitchFamily="34" charset="0"/>
                      </a:endParaRPr>
                    </a:p>
                    <a:p>
                      <a:pPr algn="l" rtl="0">
                        <a:lnSpc>
                          <a:spcPct val="100000"/>
                        </a:lnSpc>
                        <a:spcAft>
                          <a:spcPts val="0"/>
                        </a:spcAft>
                      </a:pPr>
                      <a:r>
                        <a:rPr lang="it-IT" sz="1100" b="1" dirty="0">
                          <a:solidFill>
                            <a:schemeClr val="bg1"/>
                          </a:solidFill>
                          <a:latin typeface="Arial" pitchFamily="34" charset="0"/>
                          <a:ea typeface="Times New Roman"/>
                          <a:cs typeface="Arial" pitchFamily="34" charset="0"/>
                        </a:rPr>
                        <a:t>(iOS, Android, </a:t>
                      </a:r>
                      <a:r>
                        <a:rPr lang="it-IT" sz="1100" b="1" dirty="0" smtClean="0">
                          <a:solidFill>
                            <a:schemeClr val="bg1"/>
                          </a:solidFill>
                          <a:latin typeface="Arial" pitchFamily="34" charset="0"/>
                          <a:ea typeface="Times New Roman"/>
                          <a:cs typeface="Arial" pitchFamily="34" charset="0"/>
                        </a:rPr>
                        <a:t>Smartphones,</a:t>
                      </a:r>
                      <a:r>
                        <a:rPr lang="it-IT" sz="1100" b="1" baseline="0" dirty="0" smtClean="0">
                          <a:solidFill>
                            <a:schemeClr val="bg1"/>
                          </a:solidFill>
                          <a:latin typeface="Arial" pitchFamily="34" charset="0"/>
                          <a:ea typeface="Times New Roman"/>
                          <a:cs typeface="Arial" pitchFamily="34" charset="0"/>
                        </a:rPr>
                        <a:t> Tablets)</a:t>
                      </a:r>
                      <a:endParaRPr lang="it-IT" sz="1100" b="1" dirty="0">
                        <a:solidFill>
                          <a:schemeClr val="bg1"/>
                        </a:solidFill>
                        <a:latin typeface="Arial" pitchFamily="34" charset="0"/>
                        <a:ea typeface="Times New Roman"/>
                        <a:cs typeface="Arial" pitchFamily="34" charset="0"/>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Calibri" pitchFamily="34" charset="0"/>
                          <a:ea typeface="Times New Roman"/>
                          <a:cs typeface="Calibri" pitchFamily="34" charset="0"/>
                          <a:sym typeface="Wingdings"/>
                        </a:rPr>
                        <a:t>Jabber</a:t>
                      </a:r>
                      <a:r>
                        <a:rPr lang="en-US" sz="1600" b="1" baseline="0" dirty="0">
                          <a:solidFill>
                            <a:schemeClr val="tx1"/>
                          </a:solidFill>
                          <a:latin typeface="Calibri" pitchFamily="34" charset="0"/>
                          <a:ea typeface="Times New Roman"/>
                          <a:cs typeface="Calibri" pitchFamily="34" charset="0"/>
                          <a:sym typeface="Wingdings"/>
                        </a:rPr>
                        <a:t> </a:t>
                      </a:r>
                      <a:r>
                        <a:rPr lang="en-US" sz="1600" b="1" baseline="0" dirty="0" smtClean="0">
                          <a:solidFill>
                            <a:schemeClr val="tx1"/>
                          </a:solidFill>
                          <a:latin typeface="Calibri" pitchFamily="34" charset="0"/>
                          <a:ea typeface="Times New Roman"/>
                          <a:cs typeface="Calibri" pitchFamily="34" charset="0"/>
                          <a:sym typeface="Wingdings"/>
                        </a:rPr>
                        <a:t>- all</a:t>
                      </a:r>
                      <a:endParaRPr lang="en-US" sz="1600" b="1" baseline="0" dirty="0">
                        <a:solidFill>
                          <a:schemeClr val="tx1"/>
                        </a:solidFill>
                        <a:latin typeface="Calibri" pitchFamily="34" charset="0"/>
                        <a:ea typeface="Times New Roman"/>
                        <a:cs typeface="Calibri" pitchFamily="34" charset="0"/>
                        <a:sym typeface="Wingding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1" baseline="0" dirty="0">
                          <a:solidFill>
                            <a:schemeClr val="tx1"/>
                          </a:solidFill>
                          <a:latin typeface="Calibri" pitchFamily="34" charset="0"/>
                          <a:ea typeface="Times New Roman"/>
                          <a:cs typeface="Calibri" pitchFamily="34" charset="0"/>
                          <a:sym typeface="Wingdings"/>
                        </a:rPr>
                        <a:t>WebEx - all</a:t>
                      </a:r>
                      <a:endParaRPr lang="it-IT" sz="1600" b="1" dirty="0">
                        <a:solidFill>
                          <a:schemeClr val="tx1"/>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600" b="1" kern="1200" dirty="0">
                          <a:solidFill>
                            <a:srgbClr val="87A239"/>
                          </a:solidFill>
                          <a:latin typeface="Calibri"/>
                          <a:ea typeface="Times New Roman"/>
                          <a:cs typeface="Arial"/>
                          <a:sym typeface="Wingdings"/>
                        </a:rPr>
                        <a:t></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600" b="1" kern="1200" dirty="0">
                          <a:solidFill>
                            <a:srgbClr val="87A239"/>
                          </a:solidFill>
                          <a:latin typeface="Calibri"/>
                          <a:ea typeface="Times New Roman"/>
                          <a:cs typeface="Arial"/>
                          <a:sym typeface="Wingdings"/>
                        </a:rPr>
                        <a:t></a:t>
                      </a:r>
                    </a:p>
                    <a:p>
                      <a:pPr marL="0" marR="0" indent="0" algn="ctr" defTabSz="914400" rtl="0" eaLnBrk="1" fontAlgn="auto" latinLnBrk="0" hangingPunct="1">
                        <a:lnSpc>
                          <a:spcPct val="100000"/>
                        </a:lnSpc>
                        <a:spcBef>
                          <a:spcPts val="0"/>
                        </a:spcBef>
                        <a:spcAft>
                          <a:spcPts val="0"/>
                        </a:spcAft>
                        <a:buClrTx/>
                        <a:buSzTx/>
                        <a:buFontTx/>
                        <a:buNone/>
                        <a:tabLst/>
                        <a:defRPr/>
                      </a:pPr>
                      <a:r>
                        <a:rPr lang="it-IT" sz="1600" b="1" kern="1200" dirty="0" smtClean="0">
                          <a:solidFill>
                            <a:schemeClr val="tx1"/>
                          </a:solidFill>
                          <a:latin typeface="Calibri" pitchFamily="34" charset="0"/>
                          <a:ea typeface="Times New Roman"/>
                          <a:cs typeface="Calibri" pitchFamily="34" charset="0"/>
                          <a:sym typeface="Wingdings"/>
                        </a:rPr>
                        <a:t>(Messy)</a:t>
                      </a:r>
                      <a:endParaRPr lang="it-IT" sz="1600" b="1" kern="1200" dirty="0">
                        <a:solidFill>
                          <a:schemeClr val="tx1"/>
                        </a:solidFill>
                        <a:latin typeface="Calibri" pitchFamily="34" charset="0"/>
                        <a:ea typeface="Times New Roman"/>
                        <a:cs typeface="Calibri" pitchFamily="34" charset="0"/>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600" b="1" kern="1200" dirty="0">
                          <a:solidFill>
                            <a:srgbClr val="87A239"/>
                          </a:solidFill>
                          <a:latin typeface="Calibri"/>
                          <a:ea typeface="Times New Roman"/>
                          <a:cs typeface="Arial"/>
                          <a:sym typeface="Wingdings"/>
                        </a:rPr>
                        <a:t></a:t>
                      </a:r>
                      <a:endParaRPr lang="it-IT" sz="1600" b="1" kern="1200" dirty="0">
                        <a:solidFill>
                          <a:srgbClr val="87A239"/>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r>
              <a:tr h="304480">
                <a:tc>
                  <a:txBody>
                    <a:bodyPr/>
                    <a:lstStyle/>
                    <a:p>
                      <a:pPr algn="l" rtl="0">
                        <a:lnSpc>
                          <a:spcPct val="115000"/>
                        </a:lnSpc>
                        <a:spcAft>
                          <a:spcPts val="0"/>
                        </a:spcAft>
                      </a:pPr>
                      <a:r>
                        <a:rPr lang="it-IT" sz="1600" b="1" baseline="0" dirty="0">
                          <a:solidFill>
                            <a:schemeClr val="bg1"/>
                          </a:solidFill>
                          <a:latin typeface="Arial" pitchFamily="34" charset="0"/>
                          <a:ea typeface="Times New Roman"/>
                          <a:cs typeface="Arial" pitchFamily="34" charset="0"/>
                        </a:rPr>
                        <a:t>3rd Party Endpoint Mgmt.</a:t>
                      </a:r>
                      <a:endParaRPr lang="it-IT" sz="1600" b="1" dirty="0">
                        <a:solidFill>
                          <a:schemeClr val="bg1"/>
                        </a:solidFill>
                        <a:latin typeface="Arial" pitchFamily="34" charset="0"/>
                        <a:ea typeface="Times New Roman"/>
                        <a:cs typeface="Arial" pitchFamily="34" charset="0"/>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87A239"/>
                          </a:solidFill>
                          <a:latin typeface="Calibri"/>
                          <a:ea typeface="Times New Roman"/>
                          <a:cs typeface="Arial"/>
                          <a:sym typeface="Wingdings"/>
                        </a:rPr>
                        <a:t></a:t>
                      </a:r>
                      <a:r>
                        <a:rPr lang="it-IT" sz="1600" b="1" kern="1200" baseline="0" dirty="0">
                          <a:solidFill>
                            <a:srgbClr val="87A239"/>
                          </a:solidFill>
                          <a:latin typeface="Calibri"/>
                          <a:ea typeface="Times New Roman"/>
                          <a:cs typeface="Arial"/>
                          <a:sym typeface="Wingdings"/>
                        </a:rPr>
                        <a:t> </a:t>
                      </a:r>
                      <a:r>
                        <a:rPr lang="it-IT" sz="1600" b="1" kern="1200" baseline="0" dirty="0">
                          <a:solidFill>
                            <a:schemeClr val="tx1"/>
                          </a:solidFill>
                          <a:latin typeface="Calibri"/>
                          <a:ea typeface="Times New Roman"/>
                          <a:cs typeface="Arial"/>
                          <a:sym typeface="Wingdings"/>
                        </a:rPr>
                        <a:t>- </a:t>
                      </a:r>
                      <a:r>
                        <a:rPr lang="it-IT" sz="1600" b="1" kern="1200" dirty="0">
                          <a:solidFill>
                            <a:schemeClr val="tx1"/>
                          </a:solidFill>
                          <a:latin typeface="Calibri"/>
                          <a:ea typeface="Times New Roman"/>
                          <a:cs typeface="Arial"/>
                          <a:sym typeface="Wingdings"/>
                        </a:rPr>
                        <a:t>Limited</a:t>
                      </a:r>
                      <a:endParaRPr lang="it-IT" sz="1600" b="1" kern="1200" dirty="0">
                        <a:solidFill>
                          <a:schemeClr val="tx1"/>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87A239"/>
                          </a:solidFill>
                          <a:latin typeface="Calibri"/>
                          <a:ea typeface="Times New Roman"/>
                          <a:cs typeface="Arial"/>
                          <a:sym typeface="Wingdings"/>
                        </a:rPr>
                        <a:t></a:t>
                      </a:r>
                      <a:r>
                        <a:rPr lang="it-IT" sz="1600" b="1" kern="1200" baseline="0" dirty="0">
                          <a:solidFill>
                            <a:srgbClr val="87A239"/>
                          </a:solidFill>
                          <a:latin typeface="Calibri"/>
                          <a:ea typeface="Times New Roman"/>
                          <a:cs typeface="Arial"/>
                          <a:sym typeface="Wingdings"/>
                        </a:rPr>
                        <a:t> </a:t>
                      </a:r>
                      <a:r>
                        <a:rPr lang="it-IT" sz="1600" b="1" kern="1200" baseline="0" dirty="0">
                          <a:solidFill>
                            <a:schemeClr val="tx1"/>
                          </a:solidFill>
                          <a:latin typeface="Calibri"/>
                          <a:ea typeface="Times New Roman"/>
                          <a:cs typeface="Arial"/>
                          <a:sym typeface="Wingdings"/>
                        </a:rPr>
                        <a:t>- </a:t>
                      </a:r>
                      <a:r>
                        <a:rPr lang="it-IT" sz="1600" b="1" kern="1200" dirty="0">
                          <a:solidFill>
                            <a:schemeClr val="tx1"/>
                          </a:solidFill>
                          <a:latin typeface="Calibri"/>
                          <a:ea typeface="Times New Roman"/>
                          <a:cs typeface="Arial"/>
                          <a:sym typeface="Wingdings"/>
                        </a:rPr>
                        <a:t>Limited</a:t>
                      </a:r>
                      <a:endParaRPr lang="it-IT" sz="1600" b="1" kern="1200" dirty="0">
                        <a:solidFill>
                          <a:schemeClr val="tx1"/>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87A239"/>
                          </a:solidFill>
                          <a:latin typeface="Calibri"/>
                          <a:ea typeface="Times New Roman"/>
                          <a:cs typeface="Arial"/>
                          <a:sym typeface="Wingdings"/>
                        </a:rPr>
                        <a:t></a:t>
                      </a:r>
                      <a:endParaRPr lang="it-IT" sz="1600" b="1" kern="1200" dirty="0">
                        <a:solidFill>
                          <a:srgbClr val="87A239"/>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87A239"/>
                          </a:solidFill>
                          <a:latin typeface="Calibri"/>
                          <a:ea typeface="Times New Roman"/>
                          <a:cs typeface="Arial"/>
                          <a:sym typeface="Wingdings"/>
                        </a:rPr>
                        <a:t></a:t>
                      </a:r>
                      <a:endParaRPr lang="it-IT" sz="1600" b="1" kern="1200" dirty="0">
                        <a:solidFill>
                          <a:srgbClr val="87A239"/>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75000"/>
                      </a:schemeClr>
                    </a:solidFill>
                  </a:tcPr>
                </a:tc>
              </a:tr>
              <a:tr h="30448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it-IT" sz="1600" b="1" baseline="0" dirty="0">
                          <a:solidFill>
                            <a:schemeClr val="bg1"/>
                          </a:solidFill>
                          <a:latin typeface="Arial" pitchFamily="34" charset="0"/>
                          <a:ea typeface="Times New Roman"/>
                          <a:cs typeface="Arial" pitchFamily="34" charset="0"/>
                        </a:rPr>
                        <a:t>Hybrid </a:t>
                      </a:r>
                      <a:r>
                        <a:rPr lang="it-IT" sz="1600" b="1" baseline="0" dirty="0" smtClean="0">
                          <a:solidFill>
                            <a:schemeClr val="bg1"/>
                          </a:solidFill>
                          <a:latin typeface="Arial" pitchFamily="34" charset="0"/>
                          <a:ea typeface="Times New Roman"/>
                          <a:cs typeface="Arial" pitchFamily="34" charset="0"/>
                        </a:rPr>
                        <a:t>Hardware &amp; SW </a:t>
                      </a:r>
                      <a:r>
                        <a:rPr lang="it-IT" sz="1600" b="1" baseline="0" dirty="0">
                          <a:solidFill>
                            <a:schemeClr val="bg1"/>
                          </a:solidFill>
                          <a:latin typeface="Arial" pitchFamily="34" charset="0"/>
                          <a:ea typeface="Times New Roman"/>
                          <a:cs typeface="Arial" pitchFamily="34" charset="0"/>
                        </a:rPr>
                        <a:t>MCU</a:t>
                      </a:r>
                      <a:endParaRPr lang="it-IT" sz="1600" b="1" dirty="0">
                        <a:solidFill>
                          <a:schemeClr val="bg1"/>
                        </a:solidFill>
                        <a:latin typeface="Arial" pitchFamily="34" charset="0"/>
                        <a:ea typeface="Times New Roman"/>
                        <a:cs typeface="Arial" pitchFamily="34" charset="0"/>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algn="ctr" rtl="0">
                        <a:lnSpc>
                          <a:spcPct val="115000"/>
                        </a:lnSpc>
                        <a:spcAft>
                          <a:spcPts val="0"/>
                        </a:spcAft>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rtl="0">
                        <a:lnSpc>
                          <a:spcPct val="115000"/>
                        </a:lnSpc>
                        <a:spcAft>
                          <a:spcPts val="0"/>
                        </a:spcAft>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rtl="0">
                        <a:lnSpc>
                          <a:spcPct val="115000"/>
                        </a:lnSpc>
                        <a:spcAft>
                          <a:spcPts val="0"/>
                        </a:spcAft>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algn="ctr" defTabSz="914400" rtl="0" eaLnBrk="1" latinLnBrk="0" hangingPunct="1">
                        <a:lnSpc>
                          <a:spcPct val="115000"/>
                        </a:lnSpc>
                        <a:spcAft>
                          <a:spcPts val="0"/>
                        </a:spcAft>
                      </a:pPr>
                      <a:r>
                        <a:rPr lang="it-IT" sz="1600" b="1" kern="1200" dirty="0">
                          <a:solidFill>
                            <a:srgbClr val="87A239"/>
                          </a:solidFill>
                          <a:latin typeface="Calibri"/>
                          <a:ea typeface="Times New Roman"/>
                          <a:cs typeface="Arial"/>
                          <a:sym typeface="Wingdings"/>
                        </a:rPr>
                        <a:t></a:t>
                      </a:r>
                      <a:endParaRPr lang="it-IT" sz="1600" b="1" kern="1200" dirty="0">
                        <a:solidFill>
                          <a:srgbClr val="87A239"/>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r>
              <a:tr h="304480">
                <a:tc>
                  <a:txBody>
                    <a:bodyPr/>
                    <a:lstStyle/>
                    <a:p>
                      <a:pPr algn="l" rtl="0">
                        <a:lnSpc>
                          <a:spcPct val="115000"/>
                        </a:lnSpc>
                        <a:spcAft>
                          <a:spcPts val="0"/>
                        </a:spcAft>
                      </a:pPr>
                      <a:r>
                        <a:rPr lang="it-IT" sz="1600" b="1" dirty="0">
                          <a:solidFill>
                            <a:schemeClr val="bg1"/>
                          </a:solidFill>
                          <a:latin typeface="Arial" pitchFamily="34" charset="0"/>
                          <a:ea typeface="Times New Roman"/>
                          <a:cs typeface="Arial" pitchFamily="34" charset="0"/>
                        </a:rPr>
                        <a:t>3</a:t>
                      </a:r>
                      <a:r>
                        <a:rPr lang="it-IT" sz="1600" b="1" baseline="0" dirty="0">
                          <a:solidFill>
                            <a:schemeClr val="bg1"/>
                          </a:solidFill>
                          <a:latin typeface="Arial" pitchFamily="34" charset="0"/>
                          <a:ea typeface="Times New Roman"/>
                          <a:cs typeface="Arial" pitchFamily="34" charset="0"/>
                        </a:rPr>
                        <a:t> Screen </a:t>
                      </a:r>
                      <a:r>
                        <a:rPr lang="it-IT" sz="1600" b="1" dirty="0">
                          <a:solidFill>
                            <a:schemeClr val="bg1"/>
                          </a:solidFill>
                          <a:latin typeface="Arial" pitchFamily="34" charset="0"/>
                          <a:ea typeface="Times New Roman"/>
                          <a:cs typeface="Arial" pitchFamily="34" charset="0"/>
                        </a:rPr>
                        <a:t>Telepresence</a:t>
                      </a:r>
                      <a:r>
                        <a:rPr lang="it-IT" sz="1600" b="1" baseline="0" dirty="0">
                          <a:solidFill>
                            <a:schemeClr val="bg1"/>
                          </a:solidFill>
                          <a:latin typeface="Arial" pitchFamily="34" charset="0"/>
                          <a:ea typeface="Times New Roman"/>
                          <a:cs typeface="Arial" pitchFamily="34" charset="0"/>
                        </a:rPr>
                        <a:t> Interop.</a:t>
                      </a:r>
                      <a:endParaRPr lang="it-IT" sz="1600" b="1" dirty="0">
                        <a:solidFill>
                          <a:schemeClr val="bg1"/>
                        </a:solidFill>
                        <a:latin typeface="Arial" pitchFamily="34" charset="0"/>
                        <a:ea typeface="Times New Roman"/>
                        <a:cs typeface="Arial" pitchFamily="34" charset="0"/>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600" b="1" kern="1200" dirty="0" smtClean="0">
                          <a:solidFill>
                            <a:schemeClr val="tx1"/>
                          </a:solidFill>
                          <a:latin typeface="Calibri"/>
                          <a:ea typeface="Times New Roman"/>
                          <a:cs typeface="Arial"/>
                        </a:rPr>
                        <a:t>Only</a:t>
                      </a:r>
                      <a:r>
                        <a:rPr lang="it-IT" sz="1600" b="1" kern="1200" baseline="0" dirty="0" smtClean="0">
                          <a:solidFill>
                            <a:schemeClr val="tx1"/>
                          </a:solidFill>
                          <a:latin typeface="Calibri"/>
                          <a:ea typeface="Times New Roman"/>
                          <a:cs typeface="Arial"/>
                        </a:rPr>
                        <a:t> </a:t>
                      </a:r>
                      <a:r>
                        <a:rPr lang="it-IT" sz="1600" b="1" kern="1200" dirty="0" smtClean="0">
                          <a:solidFill>
                            <a:schemeClr val="tx1"/>
                          </a:solidFill>
                          <a:latin typeface="Calibri"/>
                          <a:ea typeface="Times New Roman"/>
                          <a:cs typeface="Arial"/>
                        </a:rPr>
                        <a:t>TIP</a:t>
                      </a:r>
                      <a:endParaRPr lang="it-IT" sz="1600" b="1" kern="1200" dirty="0">
                        <a:solidFill>
                          <a:schemeClr val="tx1"/>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600" b="1" kern="1200" dirty="0" smtClean="0">
                          <a:solidFill>
                            <a:schemeClr val="tx1"/>
                          </a:solidFill>
                          <a:latin typeface="Calibri"/>
                          <a:ea typeface="Times New Roman"/>
                          <a:cs typeface="Arial"/>
                        </a:rPr>
                        <a:t>Only</a:t>
                      </a:r>
                      <a:r>
                        <a:rPr lang="it-IT" sz="1600" b="1" kern="1200" baseline="0" dirty="0" smtClean="0">
                          <a:solidFill>
                            <a:schemeClr val="tx1"/>
                          </a:solidFill>
                          <a:latin typeface="Calibri"/>
                          <a:ea typeface="Times New Roman"/>
                          <a:cs typeface="Arial"/>
                        </a:rPr>
                        <a:t> </a:t>
                      </a:r>
                      <a:r>
                        <a:rPr lang="it-IT" sz="1600" b="1" kern="1200" dirty="0" smtClean="0">
                          <a:solidFill>
                            <a:schemeClr val="tx1"/>
                          </a:solidFill>
                          <a:latin typeface="Calibri"/>
                          <a:ea typeface="Times New Roman"/>
                          <a:cs typeface="Arial"/>
                        </a:rPr>
                        <a:t>TIP</a:t>
                      </a:r>
                      <a:endParaRPr lang="it-IT" sz="1600" b="1" kern="1200" dirty="0">
                        <a:solidFill>
                          <a:schemeClr val="tx1"/>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600" b="1" kern="1200" dirty="0">
                          <a:solidFill>
                            <a:schemeClr val="tx1"/>
                          </a:solidFill>
                          <a:latin typeface="Calibri"/>
                          <a:ea typeface="Times New Roman"/>
                          <a:cs typeface="Arial"/>
                        </a:rPr>
                        <a:t>Only</a:t>
                      </a:r>
                      <a:r>
                        <a:rPr lang="it-IT" sz="1600" b="1" kern="1200" baseline="0" dirty="0">
                          <a:solidFill>
                            <a:schemeClr val="tx1"/>
                          </a:solidFill>
                          <a:latin typeface="Calibri"/>
                          <a:ea typeface="Times New Roman"/>
                          <a:cs typeface="Arial"/>
                        </a:rPr>
                        <a:t> LifeSize</a:t>
                      </a:r>
                      <a:endParaRPr lang="it-IT" sz="1600" b="1" kern="1200" dirty="0">
                        <a:solidFill>
                          <a:schemeClr val="tx1"/>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600" b="1" kern="1200" dirty="0">
                          <a:solidFill>
                            <a:srgbClr val="87A239"/>
                          </a:solidFill>
                          <a:latin typeface="Calibri"/>
                          <a:ea typeface="Times New Roman"/>
                          <a:cs typeface="Arial"/>
                          <a:sym typeface="Wingdings"/>
                        </a:rPr>
                        <a:t></a:t>
                      </a:r>
                      <a:endParaRPr lang="it-IT" sz="1600" b="1" kern="1200" dirty="0">
                        <a:solidFill>
                          <a:srgbClr val="87A239"/>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r>
              <a:tr h="453883">
                <a:tc>
                  <a:txBody>
                    <a:bodyPr/>
                    <a:lstStyle/>
                    <a:p>
                      <a:pPr algn="l" rtl="0">
                        <a:lnSpc>
                          <a:spcPct val="115000"/>
                        </a:lnSpc>
                        <a:spcAft>
                          <a:spcPts val="0"/>
                        </a:spcAft>
                      </a:pPr>
                      <a:r>
                        <a:rPr lang="it-IT" sz="1600" b="1" dirty="0">
                          <a:solidFill>
                            <a:schemeClr val="bg1"/>
                          </a:solidFill>
                          <a:latin typeface="Arial" pitchFamily="34" charset="0"/>
                          <a:ea typeface="Times New Roman"/>
                          <a:cs typeface="Arial" pitchFamily="34" charset="0"/>
                        </a:rPr>
                        <a:t>Virtualized</a:t>
                      </a:r>
                      <a:r>
                        <a:rPr lang="it-IT" sz="1600" b="1" baseline="0" dirty="0">
                          <a:solidFill>
                            <a:schemeClr val="bg1"/>
                          </a:solidFill>
                          <a:latin typeface="Arial" pitchFamily="34" charset="0"/>
                          <a:ea typeface="Times New Roman"/>
                          <a:cs typeface="Arial" pitchFamily="34" charset="0"/>
                        </a:rPr>
                        <a:t> MCU Resources</a:t>
                      </a:r>
                      <a:endParaRPr lang="it-IT" sz="1600" b="1" dirty="0">
                        <a:solidFill>
                          <a:schemeClr val="bg1"/>
                        </a:solidFill>
                        <a:latin typeface="Arial" pitchFamily="34" charset="0"/>
                        <a:ea typeface="Times New Roman"/>
                        <a:cs typeface="Arial" pitchFamily="34" charset="0"/>
                      </a:endParaRP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600" b="1" kern="1200" dirty="0">
                          <a:solidFill>
                            <a:schemeClr val="tx1"/>
                          </a:solidFill>
                          <a:latin typeface="Calibri"/>
                          <a:ea typeface="Times New Roman"/>
                          <a:cs typeface="Arial"/>
                        </a:rPr>
                        <a:t>Only Scheduled</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600" b="1" kern="1200" dirty="0">
                          <a:solidFill>
                            <a:schemeClr val="tx1"/>
                          </a:solidFill>
                          <a:latin typeface="Calibri"/>
                          <a:ea typeface="Times New Roman"/>
                          <a:cs typeface="Arial"/>
                        </a:rPr>
                        <a:t>Only Scheduled or</a:t>
                      </a:r>
                      <a:r>
                        <a:rPr lang="it-IT" sz="1600" b="1" kern="1200" baseline="0" dirty="0">
                          <a:solidFill>
                            <a:schemeClr val="tx1"/>
                          </a:solidFill>
                          <a:latin typeface="Calibri"/>
                          <a:ea typeface="Times New Roman"/>
                          <a:cs typeface="Arial"/>
                        </a:rPr>
                        <a:t> </a:t>
                      </a:r>
                      <a:r>
                        <a:rPr lang="it-IT" sz="1600" b="1" kern="1200" dirty="0">
                          <a:solidFill>
                            <a:schemeClr val="tx1"/>
                          </a:solidFill>
                          <a:latin typeface="Calibri"/>
                          <a:ea typeface="Times New Roman"/>
                          <a:cs typeface="Arial"/>
                        </a:rPr>
                        <a:t>DMA</a:t>
                      </a:r>
                      <a:r>
                        <a:rPr lang="it-IT" sz="1600" b="1" kern="1200" baseline="0" dirty="0">
                          <a:solidFill>
                            <a:schemeClr val="tx1"/>
                          </a:solidFill>
                          <a:latin typeface="Calibri"/>
                          <a:ea typeface="Times New Roman"/>
                          <a:cs typeface="Arial"/>
                        </a:rPr>
                        <a:t> </a:t>
                      </a:r>
                      <a:br>
                        <a:rPr lang="it-IT" sz="1600" b="1" kern="1200" baseline="0" dirty="0">
                          <a:solidFill>
                            <a:schemeClr val="tx1"/>
                          </a:solidFill>
                          <a:latin typeface="Calibri"/>
                          <a:ea typeface="Times New Roman"/>
                          <a:cs typeface="Arial"/>
                        </a:rPr>
                      </a:br>
                      <a:r>
                        <a:rPr lang="it-IT" sz="1200" b="1" kern="1200" baseline="0" dirty="0">
                          <a:solidFill>
                            <a:schemeClr val="tx1"/>
                          </a:solidFill>
                          <a:latin typeface="Calibri"/>
                          <a:ea typeface="Times New Roman"/>
                          <a:cs typeface="Arial"/>
                        </a:rPr>
                        <a:t>(req. for distribution)</a:t>
                      </a:r>
                      <a:endParaRPr lang="it-IT" sz="1200" b="1" kern="1200" dirty="0">
                        <a:solidFill>
                          <a:schemeClr val="tx1"/>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a:buNone/>
                        <a:tabLst/>
                        <a:defRPr/>
                      </a:pPr>
                      <a:r>
                        <a:rPr lang="it-IT" sz="1600" b="1" kern="1200" dirty="0">
                          <a:solidFill>
                            <a:srgbClr val="87A239"/>
                          </a:solidFill>
                          <a:latin typeface="Calibri"/>
                          <a:ea typeface="Times New Roman"/>
                          <a:cs typeface="Arial"/>
                          <a:sym typeface="Wingdings"/>
                        </a:rPr>
                        <a:t></a:t>
                      </a:r>
                      <a:endParaRPr lang="it-IT" sz="1600" b="1" kern="1200" baseline="0" dirty="0">
                        <a:solidFill>
                          <a:srgbClr val="87A239"/>
                        </a:solidFill>
                        <a:latin typeface="Calibri"/>
                        <a:ea typeface="Times New Roman"/>
                        <a:cs typeface="Arial"/>
                        <a:sym typeface="Wingdings"/>
                      </a:endParaRPr>
                    </a:p>
                    <a:p>
                      <a:pPr marL="0" marR="0" indent="0" algn="ctr" defTabSz="914400" rtl="0" eaLnBrk="1" fontAlgn="auto" latinLnBrk="0" hangingPunct="1">
                        <a:lnSpc>
                          <a:spcPct val="100000"/>
                        </a:lnSpc>
                        <a:spcBef>
                          <a:spcPts val="0"/>
                        </a:spcBef>
                        <a:spcAft>
                          <a:spcPts val="0"/>
                        </a:spcAft>
                        <a:buClrTx/>
                        <a:buSzTx/>
                        <a:buFont typeface="Wingdings"/>
                        <a:buNone/>
                        <a:tabLst/>
                        <a:defRPr/>
                      </a:pPr>
                      <a:r>
                        <a:rPr lang="it-IT" sz="1600" b="1" kern="1200" dirty="0">
                          <a:solidFill>
                            <a:srgbClr val="4B80B6"/>
                          </a:solidFill>
                          <a:latin typeface="Calibri"/>
                          <a:ea typeface="Times New Roman"/>
                          <a:cs typeface="Arial"/>
                        </a:rPr>
                        <a:t>Patented</a:t>
                      </a: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75000"/>
                      </a:schemeClr>
                    </a:solidFill>
                  </a:tcPr>
                </a:tc>
              </a:tr>
              <a:tr h="304480">
                <a:tc>
                  <a:txBody>
                    <a:bodyPr/>
                    <a:lstStyle/>
                    <a:p>
                      <a:pPr algn="l" rtl="0">
                        <a:lnSpc>
                          <a:spcPct val="115000"/>
                        </a:lnSpc>
                        <a:spcAft>
                          <a:spcPts val="0"/>
                        </a:spcAft>
                      </a:pPr>
                      <a:r>
                        <a:rPr lang="it-IT" sz="1600" b="1" dirty="0">
                          <a:solidFill>
                            <a:schemeClr val="bg1"/>
                          </a:solidFill>
                          <a:latin typeface="Arial" pitchFamily="34" charset="0"/>
                          <a:ea typeface="Times New Roman"/>
                          <a:cs typeface="Arial" pitchFamily="34" charset="0"/>
                        </a:rPr>
                        <a:t>Microsoft</a:t>
                      </a:r>
                      <a:r>
                        <a:rPr lang="it-IT" sz="1600" b="1" baseline="0" dirty="0">
                          <a:solidFill>
                            <a:schemeClr val="bg1"/>
                          </a:solidFill>
                          <a:latin typeface="Arial" pitchFamily="34" charset="0"/>
                          <a:ea typeface="Times New Roman"/>
                          <a:cs typeface="Arial" pitchFamily="34" charset="0"/>
                        </a:rPr>
                        <a:t> </a:t>
                      </a:r>
                      <a:r>
                        <a:rPr lang="it-IT" sz="1600" b="1" dirty="0">
                          <a:solidFill>
                            <a:schemeClr val="bg1"/>
                          </a:solidFill>
                          <a:latin typeface="Arial" pitchFamily="34" charset="0"/>
                          <a:ea typeface="Times New Roman"/>
                          <a:cs typeface="Arial" pitchFamily="34" charset="0"/>
                        </a:rPr>
                        <a:t>Qualified Gateway</a:t>
                      </a:r>
                    </a:p>
                  </a:txBody>
                  <a:tcPr marL="42863" marR="42863"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0000"/>
                        <a:lumOff val="10000"/>
                      </a:schemeClr>
                    </a:solidFill>
                  </a:tcPr>
                </a:tc>
                <a:tc>
                  <a:txBody>
                    <a:bodyPr/>
                    <a:lstStyle/>
                    <a:p>
                      <a:pPr algn="ctr" rtl="0">
                        <a:lnSpc>
                          <a:spcPct val="115000"/>
                        </a:lnSpc>
                        <a:spcAft>
                          <a:spcPts val="0"/>
                        </a:spcAft>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algn="ctr" rtl="0">
                        <a:lnSpc>
                          <a:spcPct val="115000"/>
                        </a:lnSpc>
                        <a:spcAft>
                          <a:spcPts val="0"/>
                        </a:spcAft>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algn="ctr" rtl="0">
                        <a:lnSpc>
                          <a:spcPct val="115000"/>
                        </a:lnSpc>
                        <a:spcAft>
                          <a:spcPts val="0"/>
                        </a:spcAft>
                      </a:pPr>
                      <a:r>
                        <a:rPr lang="en-US" sz="1600" b="1" dirty="0">
                          <a:solidFill>
                            <a:srgbClr val="98050E"/>
                          </a:solidFill>
                          <a:latin typeface="+mn-lt"/>
                          <a:ea typeface="Times New Roman"/>
                          <a:cs typeface="Arial"/>
                          <a:sym typeface="Wingdings"/>
                        </a:rPr>
                        <a:t></a:t>
                      </a:r>
                      <a:endParaRPr lang="it-IT" sz="1600" b="1" dirty="0">
                        <a:solidFill>
                          <a:srgbClr val="98050E"/>
                        </a:solidFill>
                        <a:latin typeface="+mn-lt"/>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c>
                  <a:txBody>
                    <a:bodyPr/>
                    <a:lstStyle/>
                    <a:p>
                      <a:pPr marL="0" algn="ctr" defTabSz="914400" rtl="0" eaLnBrk="1" latinLnBrk="0" hangingPunct="1">
                        <a:lnSpc>
                          <a:spcPct val="115000"/>
                        </a:lnSpc>
                        <a:spcAft>
                          <a:spcPts val="0"/>
                        </a:spcAft>
                      </a:pPr>
                      <a:r>
                        <a:rPr lang="it-IT" sz="1600" b="1" kern="1200" dirty="0">
                          <a:solidFill>
                            <a:srgbClr val="87A239"/>
                          </a:solidFill>
                          <a:latin typeface="Calibri"/>
                          <a:ea typeface="Times New Roman"/>
                          <a:cs typeface="Arial"/>
                          <a:sym typeface="Wingdings"/>
                        </a:rPr>
                        <a:t></a:t>
                      </a:r>
                      <a:endParaRPr lang="it-IT" sz="1600" b="1" kern="1200" dirty="0">
                        <a:solidFill>
                          <a:srgbClr val="87A239"/>
                        </a:solidFill>
                        <a:latin typeface="Calibri"/>
                        <a:ea typeface="Times New Roman"/>
                        <a:cs typeface="Arial"/>
                      </a:endParaRPr>
                    </a:p>
                  </a:txBody>
                  <a:tcPr marL="42863" marR="42863"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10000"/>
                        <a:lumOff val="90000"/>
                      </a:schemeClr>
                    </a:solidFill>
                  </a:tcPr>
                </a:tc>
              </a:tr>
            </a:tbl>
          </a:graphicData>
        </a:graphic>
      </p:graphicFrame>
      <p:sp>
        <p:nvSpPr>
          <p:cNvPr id="3" name="Rectangle 2"/>
          <p:cNvSpPr/>
          <p:nvPr/>
        </p:nvSpPr>
        <p:spPr>
          <a:xfrm>
            <a:off x="615826" y="6356192"/>
            <a:ext cx="2590774" cy="286682"/>
          </a:xfrm>
          <a:prstGeom prst="rect">
            <a:avLst/>
          </a:prstGeom>
        </p:spPr>
        <p:txBody>
          <a:bodyPr wrap="none">
            <a:spAutoFit/>
          </a:bodyPr>
          <a:lstStyle/>
          <a:p>
            <a:pPr lvl="0" fontAlgn="auto">
              <a:lnSpc>
                <a:spcPct val="115000"/>
              </a:lnSpc>
              <a:spcBef>
                <a:spcPts val="0"/>
              </a:spcBef>
              <a:spcAft>
                <a:spcPts val="0"/>
              </a:spcAft>
            </a:pPr>
            <a:r>
              <a:rPr lang="en-US" sz="1200" b="1" dirty="0">
                <a:solidFill>
                  <a:srgbClr val="98050E"/>
                </a:solidFill>
                <a:latin typeface="+mj-lt"/>
                <a:ea typeface="Times New Roman"/>
                <a:cs typeface="Arial"/>
                <a:sym typeface="Wingdings"/>
              </a:rPr>
              <a:t> Not Supported      </a:t>
            </a:r>
            <a:r>
              <a:rPr lang="it-IT" sz="1200" b="1" dirty="0">
                <a:solidFill>
                  <a:srgbClr val="87A239"/>
                </a:solidFill>
                <a:latin typeface="+mj-lt"/>
                <a:ea typeface="Times New Roman"/>
                <a:cs typeface="Arial"/>
                <a:sym typeface="Wingdings"/>
              </a:rPr>
              <a:t> Supported</a:t>
            </a:r>
            <a:endParaRPr lang="it-IT" sz="1200" b="1" dirty="0">
              <a:solidFill>
                <a:srgbClr val="87A239"/>
              </a:solidFill>
              <a:latin typeface="+mj-lt"/>
              <a:ea typeface="Times New Roman"/>
              <a:cs typeface="Arial"/>
            </a:endParaRPr>
          </a:p>
        </p:txBody>
      </p:sp>
      <p:sp>
        <p:nvSpPr>
          <p:cNvPr id="4" name="Rectangle 3"/>
          <p:cNvSpPr/>
          <p:nvPr/>
        </p:nvSpPr>
        <p:spPr>
          <a:xfrm>
            <a:off x="3409950" y="6336934"/>
            <a:ext cx="5617744" cy="305940"/>
          </a:xfrm>
          <a:prstGeom prst="rect">
            <a:avLst/>
          </a:prstGeom>
          <a:gradFill>
            <a:gsLst>
              <a:gs pos="0">
                <a:srgbClr val="87A239"/>
              </a:gs>
              <a:gs pos="64000">
                <a:srgbClr val="C00000"/>
              </a:gs>
            </a:gsLst>
            <a:lin ang="1080000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400" b="1" i="1" dirty="0"/>
              <a:t>Price-Performance</a:t>
            </a:r>
          </a:p>
        </p:txBody>
      </p:sp>
      <p:sp>
        <p:nvSpPr>
          <p:cNvPr id="5" name="TextBox 4"/>
          <p:cNvSpPr txBox="1"/>
          <p:nvPr/>
        </p:nvSpPr>
        <p:spPr>
          <a:xfrm>
            <a:off x="8410196" y="6356133"/>
            <a:ext cx="436099" cy="450166"/>
          </a:xfrm>
          <a:prstGeom prst="rect">
            <a:avLst/>
          </a:prstGeom>
          <a:noFill/>
        </p:spPr>
        <p:txBody>
          <a:bodyPr wrap="none" rtlCol="0">
            <a:noAutofit/>
          </a:bodyPr>
          <a:lstStyle/>
          <a:p>
            <a:pPr>
              <a:lnSpc>
                <a:spcPct val="90000"/>
              </a:lnSpc>
            </a:pPr>
            <a:r>
              <a:rPr lang="en-US" sz="1400" b="1" i="1" dirty="0">
                <a:solidFill>
                  <a:schemeClr val="bg1"/>
                </a:solidFill>
              </a:rPr>
              <a:t>Great</a:t>
            </a:r>
          </a:p>
        </p:txBody>
      </p:sp>
      <p:sp>
        <p:nvSpPr>
          <p:cNvPr id="6" name="TextBox 5"/>
          <p:cNvSpPr txBox="1"/>
          <p:nvPr/>
        </p:nvSpPr>
        <p:spPr>
          <a:xfrm>
            <a:off x="3363791" y="6348429"/>
            <a:ext cx="436099" cy="450166"/>
          </a:xfrm>
          <a:prstGeom prst="rect">
            <a:avLst/>
          </a:prstGeom>
          <a:noFill/>
        </p:spPr>
        <p:txBody>
          <a:bodyPr wrap="none" rtlCol="0">
            <a:noAutofit/>
          </a:bodyPr>
          <a:lstStyle/>
          <a:p>
            <a:pPr>
              <a:lnSpc>
                <a:spcPct val="90000"/>
              </a:lnSpc>
            </a:pPr>
            <a:r>
              <a:rPr lang="en-US" sz="1400" b="1" i="1" dirty="0">
                <a:solidFill>
                  <a:schemeClr val="bg1"/>
                </a:solidFill>
              </a:rPr>
              <a:t>Bad</a:t>
            </a:r>
          </a:p>
        </p:txBody>
      </p:sp>
      <p:pic>
        <p:nvPicPr>
          <p:cNvPr id="8" name="Picture 7"/>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l="7811" t="18290" r="4374" b="16785"/>
          <a:stretch/>
        </p:blipFill>
        <p:spPr>
          <a:xfrm>
            <a:off x="3675799" y="1253359"/>
            <a:ext cx="849697" cy="530686"/>
          </a:xfrm>
          <a:prstGeom prst="rect">
            <a:avLst/>
          </a:prstGeom>
        </p:spPr>
      </p:pic>
      <p:pic>
        <p:nvPicPr>
          <p:cNvPr id="9" name="Picture 8"/>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58832" y="1285509"/>
            <a:ext cx="1111167" cy="451235"/>
          </a:xfrm>
          <a:prstGeom prst="rect">
            <a:avLst/>
          </a:prstGeom>
        </p:spPr>
      </p:pic>
      <p:pic>
        <p:nvPicPr>
          <p:cNvPr id="10" name="Picture 9"/>
          <p:cNvPicPr>
            <a:picLocks noChangeAspect="1"/>
          </p:cNvPicPr>
          <p:nvPr/>
        </p:nvPicPr>
        <p:blipFill>
          <a:blip r:embed="rId5"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617972" y="1365386"/>
            <a:ext cx="1359281" cy="273812"/>
          </a:xfrm>
          <a:prstGeom prst="rect">
            <a:avLst/>
          </a:prstGeom>
        </p:spPr>
      </p:pic>
      <p:sp>
        <p:nvSpPr>
          <p:cNvPr id="12" name="Title 13"/>
          <p:cNvSpPr txBox="1">
            <a:spLocks/>
          </p:cNvSpPr>
          <p:nvPr/>
        </p:nvSpPr>
        <p:spPr>
          <a:xfrm>
            <a:off x="454537" y="387864"/>
            <a:ext cx="9608024" cy="922114"/>
          </a:xfrm>
          <a:prstGeom prst="rect">
            <a:avLst/>
          </a:prstGeom>
        </p:spPr>
        <p:txBody>
          <a:bodyPr>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dirty="0" smtClean="0"/>
              <a:t>Scopia </a:t>
            </a:r>
            <a:r>
              <a:rPr lang="en-US" dirty="0"/>
              <a:t>Versus </a:t>
            </a:r>
            <a:r>
              <a:rPr lang="en-US" dirty="0" smtClean="0"/>
              <a:t>Others?</a:t>
            </a:r>
            <a:r>
              <a:rPr lang="en-US" sz="3200" dirty="0"/>
              <a:t/>
            </a:r>
            <a:br>
              <a:rPr lang="en-US" sz="3200" dirty="0"/>
            </a:br>
            <a:r>
              <a:rPr lang="en-US" sz="2000" i="1" dirty="0">
                <a:solidFill>
                  <a:srgbClr val="C00000"/>
                </a:solidFill>
              </a:rPr>
              <a:t>Leading Feature-rich Price-Performance UC-Independent Solution</a:t>
            </a:r>
            <a:endParaRPr lang="en-US" sz="2400" i="1" dirty="0">
              <a:solidFill>
                <a:srgbClr val="C00000"/>
              </a:solidFill>
            </a:endParaRPr>
          </a:p>
        </p:txBody>
      </p:sp>
      <p:pic>
        <p:nvPicPr>
          <p:cNvPr id="13" name="Picture 12" descr="Polycom_logo_2012.png"/>
          <p:cNvPicPr>
            <a:picLocks noChangeAspect="1"/>
          </p:cNvPicPr>
          <p:nvPr/>
        </p:nvPicPr>
        <p:blipFill>
          <a:blip r:embed="rId6" cstate="print"/>
          <a:stretch>
            <a:fillRect/>
          </a:stretch>
        </p:blipFill>
        <p:spPr>
          <a:xfrm>
            <a:off x="4791695" y="1293490"/>
            <a:ext cx="1452699" cy="416254"/>
          </a:xfrm>
          <a:prstGeom prst="rect">
            <a:avLst/>
          </a:prstGeom>
        </p:spPr>
      </p:pic>
    </p:spTree>
    <p:extLst>
      <p:ext uri="{BB962C8B-B14F-4D97-AF65-F5344CB8AC3E}">
        <p14:creationId xmlns:p14="http://schemas.microsoft.com/office/powerpoint/2010/main" val="3932614990"/>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498887"/>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635" y="3071028"/>
            <a:ext cx="6400800" cy="598932"/>
          </a:xfrm>
        </p:spPr>
        <p:txBody>
          <a:bodyPr/>
          <a:lstStyle/>
          <a:p>
            <a:pPr algn="l"/>
            <a:r>
              <a:rPr lang="en-US" sz="3600" dirty="0" smtClean="0"/>
              <a:t>Avaya Scopia Use Cases</a:t>
            </a:r>
            <a:br>
              <a:rPr lang="en-US" sz="3600" dirty="0" smtClean="0"/>
            </a:br>
            <a:r>
              <a:rPr lang="en-US" sz="2400" dirty="0" smtClean="0"/>
              <a:t>see additional Vertical and Line of Business Scopia Use Case presentations</a:t>
            </a:r>
            <a:endParaRPr lang="en-US" sz="2400" dirty="0"/>
          </a:p>
        </p:txBody>
      </p:sp>
    </p:spTree>
    <p:extLst>
      <p:ext uri="{BB962C8B-B14F-4D97-AF65-F5344CB8AC3E}">
        <p14:creationId xmlns:p14="http://schemas.microsoft.com/office/powerpoint/2010/main" val="2240691705"/>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118" y="411806"/>
            <a:ext cx="9143998" cy="541275"/>
          </a:xfrm>
        </p:spPr>
        <p:txBody>
          <a:bodyPr>
            <a:noAutofit/>
          </a:bodyPr>
          <a:lstStyle/>
          <a:p>
            <a:r>
              <a:rPr lang="en-US" dirty="0" smtClean="0"/>
              <a:t>Enterprise </a:t>
            </a:r>
            <a:r>
              <a:rPr lang="en-US" dirty="0"/>
              <a:t>Video Meets Mobile </a:t>
            </a:r>
            <a:r>
              <a:rPr lang="en-US" dirty="0" smtClean="0"/>
              <a:t>Collaboration</a:t>
            </a:r>
            <a:endParaRPr lang="en-US" dirty="0"/>
          </a:p>
        </p:txBody>
      </p:sp>
      <p:sp>
        <p:nvSpPr>
          <p:cNvPr id="29" name="TextBox 28"/>
          <p:cNvSpPr txBox="1"/>
          <p:nvPr/>
        </p:nvSpPr>
        <p:spPr>
          <a:xfrm>
            <a:off x="7210001" y="605065"/>
            <a:ext cx="914400" cy="914400"/>
          </a:xfrm>
          <a:prstGeom prst="rect">
            <a:avLst/>
          </a:prstGeom>
          <a:noFill/>
        </p:spPr>
        <p:txBody>
          <a:bodyPr wrap="none" rtlCol="0">
            <a:noAutofit/>
          </a:bodyPr>
          <a:lstStyle/>
          <a:p>
            <a:pPr fontAlgn="base">
              <a:lnSpc>
                <a:spcPct val="90000"/>
              </a:lnSpc>
              <a:spcBef>
                <a:spcPct val="0"/>
              </a:spcBef>
              <a:spcAft>
                <a:spcPct val="0"/>
              </a:spcAft>
            </a:pPr>
            <a:endParaRPr lang="en-US" sz="1200" dirty="0" smtClean="0">
              <a:solidFill>
                <a:srgbClr val="000000"/>
              </a:solidFill>
            </a:endParaRPr>
          </a:p>
        </p:txBody>
      </p:sp>
      <p:sp>
        <p:nvSpPr>
          <p:cNvPr id="6" name="Rectangle 5"/>
          <p:cNvSpPr/>
          <p:nvPr/>
        </p:nvSpPr>
        <p:spPr>
          <a:xfrm>
            <a:off x="50695" y="1341221"/>
            <a:ext cx="2209798" cy="769441"/>
          </a:xfrm>
          <a:prstGeom prst="rect">
            <a:avLst/>
          </a:prstGeom>
        </p:spPr>
        <p:txBody>
          <a:bodyPr wrap="square" lIns="0" tIns="0" rIns="0" bIns="0" anchor="b">
            <a:spAutoFit/>
          </a:bodyPr>
          <a:lstStyle/>
          <a:p>
            <a:pPr fontAlgn="base">
              <a:spcBef>
                <a:spcPct val="0"/>
              </a:spcBef>
              <a:spcAft>
                <a:spcPct val="0"/>
              </a:spcAft>
            </a:pPr>
            <a:r>
              <a:rPr lang="en-US" sz="1600" b="1" dirty="0" smtClean="0">
                <a:solidFill>
                  <a:srgbClr val="CC0000"/>
                </a:solidFill>
                <a:latin typeface="Arial Narrow" panose="020B0606020202030204" pitchFamily="34" charset="0"/>
              </a:rPr>
              <a:t>23%</a:t>
            </a:r>
            <a:r>
              <a:rPr lang="en-US" b="1" dirty="0" smtClean="0">
                <a:solidFill>
                  <a:srgbClr val="CC0000"/>
                </a:solidFill>
                <a:latin typeface="Arial Narrow" panose="020B0606020202030204" pitchFamily="34" charset="0"/>
              </a:rPr>
              <a:t> </a:t>
            </a:r>
            <a:r>
              <a:rPr lang="en-US" sz="1600" dirty="0" smtClean="0">
                <a:solidFill>
                  <a:srgbClr val="323232"/>
                </a:solidFill>
                <a:latin typeface="Arial Narrow" panose="020B0606020202030204" pitchFamily="34" charset="0"/>
              </a:rPr>
              <a:t>of companies have deployed desktop video to </a:t>
            </a:r>
            <a:r>
              <a:rPr lang="en-US" sz="1600" b="1" dirty="0" smtClean="0">
                <a:solidFill>
                  <a:srgbClr val="C00000"/>
                </a:solidFill>
                <a:latin typeface="Arial Narrow" panose="020B0606020202030204" pitchFamily="34" charset="0"/>
              </a:rPr>
              <a:t>50% </a:t>
            </a:r>
            <a:r>
              <a:rPr lang="en-US" sz="1600" dirty="0" smtClean="0">
                <a:solidFill>
                  <a:srgbClr val="323232"/>
                </a:solidFill>
                <a:latin typeface="Arial Narrow" panose="020B0606020202030204" pitchFamily="34" charset="0"/>
              </a:rPr>
              <a:t>of their employees*</a:t>
            </a:r>
          </a:p>
        </p:txBody>
      </p:sp>
      <p:sp>
        <p:nvSpPr>
          <p:cNvPr id="44" name="Rectangle 43"/>
          <p:cNvSpPr/>
          <p:nvPr/>
        </p:nvSpPr>
        <p:spPr>
          <a:xfrm>
            <a:off x="2308222" y="1371998"/>
            <a:ext cx="2121502" cy="738664"/>
          </a:xfrm>
          <a:prstGeom prst="rect">
            <a:avLst/>
          </a:prstGeom>
        </p:spPr>
        <p:txBody>
          <a:bodyPr wrap="square" lIns="0" tIns="0" rIns="0" bIns="0" anchor="b">
            <a:spAutoFit/>
          </a:bodyPr>
          <a:lstStyle/>
          <a:p>
            <a:pPr fontAlgn="base">
              <a:spcBef>
                <a:spcPct val="0"/>
              </a:spcBef>
              <a:spcAft>
                <a:spcPct val="0"/>
              </a:spcAft>
            </a:pPr>
            <a:r>
              <a:rPr lang="en-US" sz="1600" b="1" dirty="0" smtClean="0">
                <a:solidFill>
                  <a:srgbClr val="CC0000"/>
                </a:solidFill>
                <a:latin typeface="Arial Narrow" panose="020B0606020202030204" pitchFamily="34" charset="0"/>
              </a:rPr>
              <a:t>40%</a:t>
            </a:r>
            <a:r>
              <a:rPr lang="en-US" sz="1600" dirty="0" smtClean="0">
                <a:solidFill>
                  <a:srgbClr val="323232"/>
                </a:solidFill>
                <a:latin typeface="Arial Narrow" panose="020B0606020202030204" pitchFamily="34" charset="0"/>
              </a:rPr>
              <a:t> of employees spend </a:t>
            </a:r>
            <a:r>
              <a:rPr lang="en-US" sz="1600" b="1" dirty="0">
                <a:solidFill>
                  <a:srgbClr val="CC0000"/>
                </a:solidFill>
                <a:latin typeface="Arial Narrow" panose="020B0606020202030204" pitchFamily="34" charset="0"/>
              </a:rPr>
              <a:t/>
            </a:r>
            <a:br>
              <a:rPr lang="en-US" sz="1600" b="1" dirty="0">
                <a:solidFill>
                  <a:srgbClr val="CC0000"/>
                </a:solidFill>
                <a:latin typeface="Arial Narrow" panose="020B0606020202030204" pitchFamily="34" charset="0"/>
              </a:rPr>
            </a:br>
            <a:r>
              <a:rPr lang="en-US" sz="1600" b="1" dirty="0" smtClean="0">
                <a:solidFill>
                  <a:srgbClr val="CC0000"/>
                </a:solidFill>
                <a:latin typeface="Arial Narrow" panose="020B0606020202030204" pitchFamily="34" charset="0"/>
              </a:rPr>
              <a:t>20% </a:t>
            </a:r>
            <a:r>
              <a:rPr lang="en-US" sz="1600" dirty="0" smtClean="0">
                <a:solidFill>
                  <a:srgbClr val="323232"/>
                </a:solidFill>
                <a:latin typeface="Arial Narrow" panose="020B0606020202030204" pitchFamily="34" charset="0"/>
              </a:rPr>
              <a:t>of time away from  </a:t>
            </a:r>
            <a:br>
              <a:rPr lang="en-US" sz="1600" dirty="0" smtClean="0">
                <a:solidFill>
                  <a:srgbClr val="323232"/>
                </a:solidFill>
                <a:latin typeface="Arial Narrow" panose="020B0606020202030204" pitchFamily="34" charset="0"/>
              </a:rPr>
            </a:br>
            <a:r>
              <a:rPr lang="en-US" sz="1600" dirty="0" smtClean="0">
                <a:solidFill>
                  <a:srgbClr val="323232"/>
                </a:solidFill>
                <a:latin typeface="Arial Narrow" panose="020B0606020202030204" pitchFamily="34" charset="0"/>
              </a:rPr>
              <a:t>the </a:t>
            </a:r>
            <a:r>
              <a:rPr lang="en-US" sz="1600" dirty="0">
                <a:solidFill>
                  <a:srgbClr val="323232"/>
                </a:solidFill>
                <a:latin typeface="Arial Narrow" panose="020B0606020202030204" pitchFamily="34" charset="0"/>
              </a:rPr>
              <a:t>office</a:t>
            </a:r>
            <a:r>
              <a:rPr lang="en-US" sz="1600" baseline="30000" dirty="0">
                <a:solidFill>
                  <a:srgbClr val="323232"/>
                </a:solidFill>
                <a:latin typeface="Arial Narrow" panose="020B0606020202030204" pitchFamily="34" charset="0"/>
              </a:rPr>
              <a:t>†</a:t>
            </a:r>
          </a:p>
        </p:txBody>
      </p:sp>
      <p:sp>
        <p:nvSpPr>
          <p:cNvPr id="45" name="Rectangle 44"/>
          <p:cNvSpPr/>
          <p:nvPr/>
        </p:nvSpPr>
        <p:spPr>
          <a:xfrm>
            <a:off x="6941679" y="1371998"/>
            <a:ext cx="2021346" cy="492443"/>
          </a:xfrm>
          <a:prstGeom prst="rect">
            <a:avLst/>
          </a:prstGeom>
        </p:spPr>
        <p:txBody>
          <a:bodyPr wrap="square" lIns="0" tIns="0" rIns="0" bIns="0" anchor="b">
            <a:spAutoFit/>
          </a:bodyPr>
          <a:lstStyle/>
          <a:p>
            <a:pPr fontAlgn="base">
              <a:spcBef>
                <a:spcPct val="0"/>
              </a:spcBef>
              <a:spcAft>
                <a:spcPct val="0"/>
              </a:spcAft>
            </a:pPr>
            <a:r>
              <a:rPr lang="en-US" sz="1600" b="1" dirty="0" smtClean="0">
                <a:solidFill>
                  <a:srgbClr val="CC0000"/>
                </a:solidFill>
                <a:latin typeface="Arial Narrow" panose="020B0606020202030204" pitchFamily="34" charset="0"/>
              </a:rPr>
              <a:t>80%</a:t>
            </a:r>
            <a:r>
              <a:rPr lang="en-US" sz="1600" dirty="0" smtClean="0">
                <a:solidFill>
                  <a:srgbClr val="323232"/>
                </a:solidFill>
                <a:latin typeface="Arial Narrow" panose="020B0606020202030204" pitchFamily="34" charset="0"/>
              </a:rPr>
              <a:t> Fortune 100 deploying iPhones/iPads</a:t>
            </a:r>
            <a:r>
              <a:rPr lang="en-US" sz="1600" baseline="30000" dirty="0"/>
              <a:t>§</a:t>
            </a:r>
            <a:r>
              <a:rPr lang="en-US" sz="1600" dirty="0" smtClean="0">
                <a:solidFill>
                  <a:srgbClr val="323232"/>
                </a:solidFill>
                <a:latin typeface="Arial Narrow" panose="020B0606020202030204" pitchFamily="34" charset="0"/>
              </a:rPr>
              <a:t> </a:t>
            </a:r>
            <a:endParaRPr lang="en-US" sz="1600" dirty="0">
              <a:solidFill>
                <a:srgbClr val="323232"/>
              </a:solidFill>
              <a:latin typeface="Arial Narrow" panose="020B0606020202030204" pitchFamily="34" charset="0"/>
            </a:endParaRPr>
          </a:p>
        </p:txBody>
      </p:sp>
      <p:grpSp>
        <p:nvGrpSpPr>
          <p:cNvPr id="8" name="Group 7"/>
          <p:cNvGrpSpPr/>
          <p:nvPr/>
        </p:nvGrpSpPr>
        <p:grpSpPr>
          <a:xfrm>
            <a:off x="4600575" y="2323389"/>
            <a:ext cx="2302524" cy="2206432"/>
            <a:chOff x="2285998" y="2425714"/>
            <a:chExt cx="2302524" cy="2206432"/>
          </a:xfrm>
        </p:grpSpPr>
        <p:sp>
          <p:nvSpPr>
            <p:cNvPr id="47" name="Rectangle 46"/>
            <p:cNvSpPr/>
            <p:nvPr/>
          </p:nvSpPr>
          <p:spPr>
            <a:xfrm>
              <a:off x="2285998" y="2425714"/>
              <a:ext cx="2302524" cy="2206432"/>
            </a:xfrm>
            <a:prstGeom prst="rect">
              <a:avLst/>
            </a:prstGeom>
            <a:solidFill>
              <a:schemeClr val="tx1">
                <a:lumMod val="50000"/>
                <a:lumOff val="50000"/>
                <a:alpha val="8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pPr>
              <a:endParaRPr lang="en-US" dirty="0" smtClean="0">
                <a:solidFill>
                  <a:prstClr val="white"/>
                </a:solidFill>
              </a:endParaRPr>
            </a:p>
          </p:txBody>
        </p:sp>
        <p:grpSp>
          <p:nvGrpSpPr>
            <p:cNvPr id="7" name="Group 6"/>
            <p:cNvGrpSpPr/>
            <p:nvPr/>
          </p:nvGrpSpPr>
          <p:grpSpPr>
            <a:xfrm>
              <a:off x="2471161" y="2758385"/>
              <a:ext cx="1915675" cy="1287096"/>
              <a:chOff x="2471161" y="2758385"/>
              <a:chExt cx="1915675" cy="1287096"/>
            </a:xfrm>
          </p:grpSpPr>
          <p:pic>
            <p:nvPicPr>
              <p:cNvPr id="62" name="Picture 6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471161" y="3901043"/>
                <a:ext cx="1915675" cy="130629"/>
              </a:xfrm>
              <a:prstGeom prst="rect">
                <a:avLst/>
              </a:prstGeom>
              <a:effectLst>
                <a:reflection blurRad="6350" stA="50000" endA="300" dir="5400000" sy="-100000" algn="bl" rotWithShape="0"/>
              </a:effectLst>
            </p:spPr>
          </p:pic>
          <p:pic>
            <p:nvPicPr>
              <p:cNvPr id="63" name="Picture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3278" y="2758385"/>
                <a:ext cx="1913558" cy="1287096"/>
              </a:xfrm>
              <a:prstGeom prst="rect">
                <a:avLst/>
              </a:prstGeom>
            </p:spPr>
          </p:pic>
        </p:grpSp>
      </p:grpSp>
      <p:grpSp>
        <p:nvGrpSpPr>
          <p:cNvPr id="5" name="Group 4"/>
          <p:cNvGrpSpPr/>
          <p:nvPr/>
        </p:nvGrpSpPr>
        <p:grpSpPr>
          <a:xfrm>
            <a:off x="2286000" y="2323389"/>
            <a:ext cx="2302522" cy="2206432"/>
            <a:chOff x="2286000" y="2567488"/>
            <a:chExt cx="2302522" cy="2206432"/>
          </a:xfrm>
        </p:grpSpPr>
        <p:sp>
          <p:nvSpPr>
            <p:cNvPr id="48" name="Rectangle 47"/>
            <p:cNvSpPr/>
            <p:nvPr/>
          </p:nvSpPr>
          <p:spPr>
            <a:xfrm>
              <a:off x="2286000" y="2567488"/>
              <a:ext cx="2302522" cy="2206432"/>
            </a:xfrm>
            <a:prstGeom prst="rect">
              <a:avLst/>
            </a:prstGeom>
            <a:solidFill>
              <a:schemeClr val="tx1">
                <a:lumMod val="50000"/>
                <a:lumOff val="50000"/>
                <a:alpha val="8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pPr>
              <a:endParaRPr lang="en-US" dirty="0" smtClean="0">
                <a:solidFill>
                  <a:prstClr val="white"/>
                </a:solidFill>
              </a:endParaRPr>
            </a:p>
          </p:txBody>
        </p:sp>
        <p:pic>
          <p:nvPicPr>
            <p:cNvPr id="53" name="Picture 5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675505" y="2922290"/>
              <a:ext cx="1754219" cy="1324837"/>
            </a:xfrm>
            <a:prstGeom prst="rect">
              <a:avLst/>
            </a:prstGeom>
            <a:effectLst>
              <a:reflection blurRad="6350" stA="52000" endA="300" endPos="25000" dir="5400000" sy="-100000" algn="bl" rotWithShape="0"/>
            </a:effectLst>
          </p:spPr>
        </p:pic>
      </p:grpSp>
      <p:grpSp>
        <p:nvGrpSpPr>
          <p:cNvPr id="11" name="Group 10"/>
          <p:cNvGrpSpPr/>
          <p:nvPr/>
        </p:nvGrpSpPr>
        <p:grpSpPr>
          <a:xfrm>
            <a:off x="6891049" y="2323389"/>
            <a:ext cx="2252953" cy="2206432"/>
            <a:chOff x="6891045" y="2425714"/>
            <a:chExt cx="2252953" cy="2206432"/>
          </a:xfrm>
        </p:grpSpPr>
        <p:sp>
          <p:nvSpPr>
            <p:cNvPr id="49" name="Rectangle 48"/>
            <p:cNvSpPr/>
            <p:nvPr/>
          </p:nvSpPr>
          <p:spPr>
            <a:xfrm>
              <a:off x="6891045" y="2425714"/>
              <a:ext cx="2252953" cy="2206432"/>
            </a:xfrm>
            <a:prstGeom prst="rect">
              <a:avLst/>
            </a:prstGeom>
            <a:solidFill>
              <a:schemeClr val="tx1">
                <a:lumMod val="50000"/>
                <a:lumOff val="50000"/>
                <a:alpha val="8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pPr>
              <a:endParaRPr lang="en-US" dirty="0" smtClean="0">
                <a:solidFill>
                  <a:prstClr val="white"/>
                </a:solidFill>
              </a:endParaRPr>
            </a:p>
          </p:txBody>
        </p:sp>
        <p:grpSp>
          <p:nvGrpSpPr>
            <p:cNvPr id="50" name="Group 49"/>
            <p:cNvGrpSpPr/>
            <p:nvPr/>
          </p:nvGrpSpPr>
          <p:grpSpPr>
            <a:xfrm>
              <a:off x="7187739" y="2914372"/>
              <a:ext cx="1626521" cy="1357330"/>
              <a:chOff x="7290789" y="2748532"/>
              <a:chExt cx="1626521" cy="1357330"/>
            </a:xfrm>
          </p:grpSpPr>
          <p:pic>
            <p:nvPicPr>
              <p:cNvPr id="56" name="Picture 55"/>
              <p:cNvPicPr>
                <a:picLocks noChangeAspect="1"/>
              </p:cNvPicPr>
              <p:nvPr/>
            </p:nvPicPr>
            <p:blipFill rotWithShape="1">
              <a:blip r:embed="rId6" cstate="print">
                <a:extLst>
                  <a:ext uri="{28A0092B-C50C-407E-A947-70E740481C1C}">
                    <a14:useLocalDpi xmlns:a14="http://schemas.microsoft.com/office/drawing/2010/main" val="0"/>
                  </a:ext>
                </a:extLst>
              </a:blip>
              <a:stretch/>
            </p:blipFill>
            <p:spPr>
              <a:xfrm>
                <a:off x="7290789" y="2748532"/>
                <a:ext cx="720216" cy="1357330"/>
              </a:xfrm>
              <a:prstGeom prst="rect">
                <a:avLst/>
              </a:prstGeom>
              <a:noFill/>
              <a:ln>
                <a:noFill/>
              </a:ln>
            </p:spPr>
          </p:pic>
          <p:pic>
            <p:nvPicPr>
              <p:cNvPr id="68" name="Picture 6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2059" y="2761914"/>
                <a:ext cx="695251" cy="1330567"/>
              </a:xfrm>
              <a:prstGeom prst="rect">
                <a:avLst/>
              </a:prstGeom>
            </p:spPr>
          </p:pic>
        </p:grpSp>
      </p:grpSp>
      <p:grpSp>
        <p:nvGrpSpPr>
          <p:cNvPr id="12" name="Group 11"/>
          <p:cNvGrpSpPr/>
          <p:nvPr/>
        </p:nvGrpSpPr>
        <p:grpSpPr>
          <a:xfrm>
            <a:off x="2285998" y="2368832"/>
            <a:ext cx="2302524" cy="2227664"/>
            <a:chOff x="2285998" y="2404482"/>
            <a:chExt cx="2302524" cy="2227664"/>
          </a:xfrm>
        </p:grpSpPr>
        <p:cxnSp>
          <p:nvCxnSpPr>
            <p:cNvPr id="77" name="Straight Connector 76"/>
            <p:cNvCxnSpPr/>
            <p:nvPr/>
          </p:nvCxnSpPr>
          <p:spPr>
            <a:xfrm>
              <a:off x="2285998" y="2404482"/>
              <a:ext cx="0" cy="2227664"/>
            </a:xfrm>
            <a:prstGeom prst="line">
              <a:avLst/>
            </a:prstGeom>
            <a:ln w="12700">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588522" y="2404482"/>
              <a:ext cx="0" cy="2227664"/>
            </a:xfrm>
            <a:prstGeom prst="line">
              <a:avLst/>
            </a:prstGeom>
            <a:ln w="12700">
              <a:solidFill>
                <a:schemeClr val="bg1"/>
              </a:solidFill>
              <a:miter lim="800000"/>
            </a:ln>
          </p:spPr>
          <p:style>
            <a:lnRef idx="1">
              <a:schemeClr val="accent1"/>
            </a:lnRef>
            <a:fillRef idx="0">
              <a:schemeClr val="accent1"/>
            </a:fillRef>
            <a:effectRef idx="0">
              <a:schemeClr val="accent1"/>
            </a:effectRef>
            <a:fontRef idx="minor">
              <a:schemeClr val="tx1"/>
            </a:fontRef>
          </p:style>
        </p:cxnSp>
      </p:grpSp>
      <p:graphicFrame>
        <p:nvGraphicFramePr>
          <p:cNvPr id="22" name="Chart 21"/>
          <p:cNvGraphicFramePr/>
          <p:nvPr>
            <p:extLst>
              <p:ext uri="{D42A27DB-BD31-4B8C-83A1-F6EECF244321}">
                <p14:modId xmlns:p14="http://schemas.microsoft.com/office/powerpoint/2010/main" val="4081887950"/>
              </p:ext>
            </p:extLst>
          </p:nvPr>
        </p:nvGraphicFramePr>
        <p:xfrm>
          <a:off x="703185" y="4572575"/>
          <a:ext cx="1051927" cy="1062500"/>
        </p:xfrm>
        <a:graphic>
          <a:graphicData uri="http://schemas.openxmlformats.org/drawingml/2006/chart">
            <c:chart xmlns:c="http://schemas.openxmlformats.org/drawingml/2006/chart" xmlns:r="http://schemas.openxmlformats.org/officeDocument/2006/relationships" r:id="rId8"/>
          </a:graphicData>
        </a:graphic>
      </p:graphicFrame>
      <p:sp>
        <p:nvSpPr>
          <p:cNvPr id="39" name="Rectangle 38"/>
          <p:cNvSpPr/>
          <p:nvPr/>
        </p:nvSpPr>
        <p:spPr>
          <a:xfrm>
            <a:off x="-22979" y="2332914"/>
            <a:ext cx="2302522" cy="2206432"/>
          </a:xfrm>
          <a:prstGeom prst="rect">
            <a:avLst/>
          </a:prstGeom>
          <a:solidFill>
            <a:schemeClr val="tx1">
              <a:lumMod val="50000"/>
              <a:lumOff val="50000"/>
              <a:alpha val="8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pPr>
            <a:endParaRPr lang="en-US" dirty="0" smtClean="0">
              <a:solidFill>
                <a:prstClr val="white"/>
              </a:solidFill>
            </a:endParaRPr>
          </a:p>
        </p:txBody>
      </p:sp>
      <p:cxnSp>
        <p:nvCxnSpPr>
          <p:cNvPr id="80" name="Straight Connector 79"/>
          <p:cNvCxnSpPr/>
          <p:nvPr/>
        </p:nvCxnSpPr>
        <p:spPr>
          <a:xfrm>
            <a:off x="6891046" y="2368832"/>
            <a:ext cx="0" cy="2227664"/>
          </a:xfrm>
          <a:prstGeom prst="line">
            <a:avLst/>
          </a:prstGeom>
          <a:ln w="12700">
            <a:solidFill>
              <a:schemeClr val="bg1"/>
            </a:solidFill>
            <a:miter lim="800000"/>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1790606" y="4947963"/>
            <a:ext cx="2809969" cy="1657377"/>
          </a:xfrm>
          <a:prstGeom prst="rect">
            <a:avLst/>
          </a:prstGeom>
        </p:spPr>
        <p:txBody>
          <a:bodyPr wrap="square">
            <a:spAutoFit/>
          </a:bodyPr>
          <a:lstStyle/>
          <a:p>
            <a:pPr fontAlgn="base">
              <a:lnSpc>
                <a:spcPct val="85000"/>
              </a:lnSpc>
              <a:spcBef>
                <a:spcPts val="600"/>
              </a:spcBef>
              <a:spcAft>
                <a:spcPct val="0"/>
              </a:spcAft>
              <a:buClr>
                <a:srgbClr val="CC0000"/>
              </a:buClr>
            </a:pPr>
            <a:r>
              <a:rPr lang="en-US" dirty="0" smtClean="0">
                <a:solidFill>
                  <a:srgbClr val="C00000"/>
                </a:solidFill>
              </a:rPr>
              <a:t>of </a:t>
            </a:r>
            <a:r>
              <a:rPr lang="en-US" dirty="0">
                <a:solidFill>
                  <a:srgbClr val="C00000"/>
                </a:solidFill>
              </a:rPr>
              <a:t>enterprises </a:t>
            </a:r>
            <a:r>
              <a:rPr lang="en-US" dirty="0" smtClean="0">
                <a:solidFill>
                  <a:srgbClr val="C00000"/>
                </a:solidFill>
              </a:rPr>
              <a:t>expect </a:t>
            </a:r>
            <a:r>
              <a:rPr lang="en-US" dirty="0">
                <a:solidFill>
                  <a:srgbClr val="C00000"/>
                </a:solidFill>
              </a:rPr>
              <a:t>to </a:t>
            </a:r>
            <a:r>
              <a:rPr lang="en-US" dirty="0" smtClean="0">
                <a:solidFill>
                  <a:srgbClr val="C00000"/>
                </a:solidFill>
              </a:rPr>
              <a:t>integrate desktop/mobile </a:t>
            </a:r>
            <a:r>
              <a:rPr lang="en-US" dirty="0">
                <a:solidFill>
                  <a:srgbClr val="C00000"/>
                </a:solidFill>
              </a:rPr>
              <a:t>video with </a:t>
            </a:r>
            <a:r>
              <a:rPr lang="en-US" dirty="0" smtClean="0">
                <a:solidFill>
                  <a:srgbClr val="C00000"/>
                </a:solidFill>
              </a:rPr>
              <a:t>rooms</a:t>
            </a:r>
          </a:p>
          <a:p>
            <a:pPr algn="r" fontAlgn="base">
              <a:lnSpc>
                <a:spcPct val="85000"/>
              </a:lnSpc>
              <a:spcBef>
                <a:spcPts val="600"/>
              </a:spcBef>
              <a:spcAft>
                <a:spcPct val="0"/>
              </a:spcAft>
              <a:buClr>
                <a:srgbClr val="CC0000"/>
              </a:buClr>
            </a:pPr>
            <a:r>
              <a:rPr lang="en-US" sz="1100" dirty="0" smtClean="0">
                <a:solidFill>
                  <a:srgbClr val="C00000"/>
                </a:solidFill>
              </a:rPr>
              <a:t>Nemertes Research </a:t>
            </a:r>
            <a:r>
              <a:rPr lang="en-US" sz="1100" dirty="0">
                <a:solidFill>
                  <a:srgbClr val="C00000"/>
                </a:solidFill>
              </a:rPr>
              <a:t>2013</a:t>
            </a:r>
          </a:p>
          <a:p>
            <a:pPr fontAlgn="base">
              <a:lnSpc>
                <a:spcPct val="85000"/>
              </a:lnSpc>
              <a:spcBef>
                <a:spcPts val="600"/>
              </a:spcBef>
              <a:spcAft>
                <a:spcPct val="0"/>
              </a:spcAft>
              <a:buClr>
                <a:srgbClr val="CC0000"/>
              </a:buClr>
            </a:pPr>
            <a:endParaRPr lang="en-US" dirty="0" smtClean="0">
              <a:solidFill>
                <a:srgbClr val="C00000"/>
              </a:solidFill>
            </a:endParaRPr>
          </a:p>
          <a:p>
            <a:pPr fontAlgn="base">
              <a:lnSpc>
                <a:spcPct val="85000"/>
              </a:lnSpc>
              <a:spcBef>
                <a:spcPts val="600"/>
              </a:spcBef>
              <a:spcAft>
                <a:spcPct val="0"/>
              </a:spcAft>
              <a:buClr>
                <a:srgbClr val="CC0000"/>
              </a:buClr>
            </a:pPr>
            <a:endParaRPr lang="en-US" b="1" i="1" dirty="0">
              <a:solidFill>
                <a:srgbClr val="C00000"/>
              </a:solidFill>
            </a:endParaRPr>
          </a:p>
        </p:txBody>
      </p:sp>
      <p:pic>
        <p:nvPicPr>
          <p:cNvPr id="41"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2445"/>
          <a:stretch/>
        </p:blipFill>
        <p:spPr bwMode="auto">
          <a:xfrm>
            <a:off x="-396958" y="2571849"/>
            <a:ext cx="3050508" cy="174570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4885955" y="4572575"/>
            <a:ext cx="1282347" cy="1301689"/>
            <a:chOff x="9702504" y="3816080"/>
            <a:chExt cx="1282347" cy="1301689"/>
          </a:xfrm>
        </p:grpSpPr>
        <p:graphicFrame>
          <p:nvGraphicFramePr>
            <p:cNvPr id="36" name="Chart 35"/>
            <p:cNvGraphicFramePr/>
            <p:nvPr>
              <p:extLst>
                <p:ext uri="{D42A27DB-BD31-4B8C-83A1-F6EECF244321}">
                  <p14:modId xmlns:p14="http://schemas.microsoft.com/office/powerpoint/2010/main" val="2962651837"/>
                </p:ext>
              </p:extLst>
            </p:nvPr>
          </p:nvGraphicFramePr>
          <p:xfrm>
            <a:off x="9792586" y="3816080"/>
            <a:ext cx="1051927" cy="1062500"/>
          </p:xfrm>
          <a:graphic>
            <a:graphicData uri="http://schemas.openxmlformats.org/drawingml/2006/chart">
              <c:chart xmlns:c="http://schemas.openxmlformats.org/drawingml/2006/chart" xmlns:r="http://schemas.openxmlformats.org/officeDocument/2006/relationships" r:id="rId10"/>
            </a:graphicData>
          </a:graphic>
        </p:graphicFrame>
        <p:sp>
          <p:nvSpPr>
            <p:cNvPr id="38" name="Rectangle 37"/>
            <p:cNvSpPr/>
            <p:nvPr/>
          </p:nvSpPr>
          <p:spPr>
            <a:xfrm>
              <a:off x="9786990" y="4208521"/>
              <a:ext cx="1113377" cy="276999"/>
            </a:xfrm>
            <a:prstGeom prst="rect">
              <a:avLst/>
            </a:prstGeom>
          </p:spPr>
          <p:txBody>
            <a:bodyPr wrap="square" lIns="0" tIns="0" rIns="0" bIns="0" anchor="ctr">
              <a:noAutofit/>
            </a:bodyPr>
            <a:lstStyle/>
            <a:p>
              <a:pPr algn="ctr" fontAlgn="base">
                <a:spcBef>
                  <a:spcPct val="0"/>
                </a:spcBef>
                <a:spcAft>
                  <a:spcPct val="0"/>
                </a:spcAft>
              </a:pPr>
              <a:r>
                <a:rPr lang="en-US" sz="2000" b="1" dirty="0" smtClean="0">
                  <a:gradFill flip="none" rotWithShape="1">
                    <a:gsLst>
                      <a:gs pos="0">
                        <a:srgbClr val="CC0000">
                          <a:shade val="30000"/>
                          <a:satMod val="115000"/>
                        </a:srgbClr>
                      </a:gs>
                      <a:gs pos="50000">
                        <a:srgbClr val="CC0000">
                          <a:shade val="67500"/>
                          <a:satMod val="115000"/>
                        </a:srgbClr>
                      </a:gs>
                      <a:gs pos="100000">
                        <a:srgbClr val="CC0000">
                          <a:shade val="100000"/>
                          <a:satMod val="115000"/>
                        </a:srgbClr>
                      </a:gs>
                    </a:gsLst>
                    <a:lin ang="16200000" scaled="1"/>
                    <a:tileRect/>
                  </a:gradFill>
                  <a:latin typeface="Arial Black" panose="020B0A04020102020204" pitchFamily="34" charset="0"/>
                </a:rPr>
                <a:t>94%</a:t>
              </a:r>
              <a:r>
                <a:rPr lang="en-US" sz="2400" b="1" dirty="0" smtClean="0">
                  <a:gradFill flip="none" rotWithShape="1">
                    <a:gsLst>
                      <a:gs pos="0">
                        <a:srgbClr val="CC0000">
                          <a:shade val="30000"/>
                          <a:satMod val="115000"/>
                        </a:srgbClr>
                      </a:gs>
                      <a:gs pos="50000">
                        <a:srgbClr val="CC0000">
                          <a:shade val="67500"/>
                          <a:satMod val="115000"/>
                        </a:srgbClr>
                      </a:gs>
                      <a:gs pos="100000">
                        <a:srgbClr val="CC0000">
                          <a:shade val="100000"/>
                          <a:satMod val="115000"/>
                        </a:srgbClr>
                      </a:gs>
                    </a:gsLst>
                    <a:lin ang="16200000" scaled="1"/>
                    <a:tileRect/>
                  </a:gradFill>
                  <a:latin typeface="Arial Black" panose="020B0A04020102020204" pitchFamily="34" charset="0"/>
                </a:rPr>
                <a:t> </a:t>
              </a:r>
              <a:endParaRPr lang="en-US" sz="1600" b="1" dirty="0">
                <a:gradFill flip="none" rotWithShape="1">
                  <a:gsLst>
                    <a:gs pos="0">
                      <a:srgbClr val="CC0000">
                        <a:shade val="30000"/>
                        <a:satMod val="115000"/>
                      </a:srgbClr>
                    </a:gs>
                    <a:gs pos="50000">
                      <a:srgbClr val="CC0000">
                        <a:shade val="67500"/>
                        <a:satMod val="115000"/>
                      </a:srgbClr>
                    </a:gs>
                    <a:gs pos="100000">
                      <a:srgbClr val="CC0000">
                        <a:shade val="100000"/>
                        <a:satMod val="115000"/>
                      </a:srgbClr>
                    </a:gs>
                  </a:gsLst>
                  <a:lin ang="16200000" scaled="1"/>
                  <a:tileRect/>
                </a:gradFill>
                <a:latin typeface="Arial Black" panose="020B0A04020102020204" pitchFamily="34" charset="0"/>
              </a:endParaRPr>
            </a:p>
          </p:txBody>
        </p:sp>
        <p:sp>
          <p:nvSpPr>
            <p:cNvPr id="40" name="Oval 39"/>
            <p:cNvSpPr/>
            <p:nvPr/>
          </p:nvSpPr>
          <p:spPr>
            <a:xfrm>
              <a:off x="9702504" y="4835063"/>
              <a:ext cx="1282347" cy="282706"/>
            </a:xfrm>
            <a:prstGeom prst="ellipse">
              <a:avLst/>
            </a:prstGeom>
            <a:gradFill>
              <a:gsLst>
                <a:gs pos="0">
                  <a:schemeClr val="tx1"/>
                </a:gs>
                <a:gs pos="100000">
                  <a:schemeClr val="accent1">
                    <a:gamma/>
                    <a:shade val="46275"/>
                    <a:invGamma/>
                    <a:alpha val="0"/>
                  </a:schemeClr>
                </a:gs>
              </a:gsLst>
              <a:path path="shape">
                <a:fillToRect l="50000" t="50000" r="50000" b="50000"/>
              </a:path>
            </a:gradFill>
            <a:ln w="9525" cap="flat" cmpd="sng" algn="ctr">
              <a:noFill/>
              <a:prstDash val="solid"/>
              <a:round/>
              <a:headEnd type="none" w="med" len="med"/>
              <a:tailEnd type="none" w="med" len="med"/>
            </a:ln>
            <a:effectLst/>
          </p:spPr>
          <p:txBody>
            <a:bodyPr vert="horz" lIns="0" tIns="0" rIns="0" bIns="0" anchor="ctr" anchorCtr="0"/>
            <a:lstStyle/>
            <a:p>
              <a:pPr algn="ctr" defTabSz="1306220">
                <a:lnSpc>
                  <a:spcPct val="90000"/>
                </a:lnSpc>
              </a:pPr>
              <a:endParaRPr lang="en-US" sz="1200" dirty="0">
                <a:solidFill>
                  <a:prstClr val="white"/>
                </a:solidFill>
                <a:cs typeface="Arial" charset="0"/>
              </a:endParaRPr>
            </a:p>
          </p:txBody>
        </p:sp>
      </p:grpSp>
      <p:sp>
        <p:nvSpPr>
          <p:cNvPr id="34" name="Rectangle 33"/>
          <p:cNvSpPr/>
          <p:nvPr/>
        </p:nvSpPr>
        <p:spPr>
          <a:xfrm>
            <a:off x="4728057" y="1371998"/>
            <a:ext cx="1973356" cy="738664"/>
          </a:xfrm>
          <a:prstGeom prst="rect">
            <a:avLst/>
          </a:prstGeom>
        </p:spPr>
        <p:txBody>
          <a:bodyPr wrap="square" lIns="0" tIns="0" rIns="0" bIns="0" anchor="b">
            <a:spAutoFit/>
          </a:bodyPr>
          <a:lstStyle/>
          <a:p>
            <a:pPr fontAlgn="base">
              <a:spcBef>
                <a:spcPct val="0"/>
              </a:spcBef>
              <a:spcAft>
                <a:spcPct val="0"/>
              </a:spcAft>
            </a:pPr>
            <a:r>
              <a:rPr lang="en-US" sz="1600" dirty="0" smtClean="0">
                <a:solidFill>
                  <a:srgbClr val="323232"/>
                </a:solidFill>
                <a:latin typeface="Arial Narrow" panose="020B0606020202030204" pitchFamily="34" charset="0"/>
              </a:rPr>
              <a:t>Video capability included in </a:t>
            </a:r>
            <a:r>
              <a:rPr lang="en-US" sz="1600" b="1" dirty="0">
                <a:solidFill>
                  <a:srgbClr val="CC0000"/>
                </a:solidFill>
                <a:latin typeface="Arial Narrow" panose="020B0606020202030204" pitchFamily="34" charset="0"/>
              </a:rPr>
              <a:t>60%</a:t>
            </a:r>
            <a:r>
              <a:rPr lang="en-US" sz="1600" dirty="0" smtClean="0">
                <a:solidFill>
                  <a:srgbClr val="323232"/>
                </a:solidFill>
                <a:latin typeface="Arial Narrow" panose="020B0606020202030204" pitchFamily="34" charset="0"/>
              </a:rPr>
              <a:t> of UC client deployments by </a:t>
            </a:r>
            <a:r>
              <a:rPr lang="en-US" sz="1600" dirty="0">
                <a:solidFill>
                  <a:srgbClr val="323232"/>
                </a:solidFill>
                <a:latin typeface="Arial Narrow" panose="020B0606020202030204" pitchFamily="34" charset="0"/>
              </a:rPr>
              <a:t>2016</a:t>
            </a:r>
            <a:r>
              <a:rPr lang="en-US" sz="1600" baseline="30000" dirty="0">
                <a:solidFill>
                  <a:srgbClr val="323232"/>
                </a:solidFill>
                <a:latin typeface="Arial Narrow" panose="020B0606020202030204" pitchFamily="34" charset="0"/>
              </a:rPr>
              <a:t>‡</a:t>
            </a:r>
            <a:endParaRPr lang="en-US" sz="1600" baseline="30000" dirty="0" smtClean="0">
              <a:solidFill>
                <a:srgbClr val="323232"/>
              </a:solidFill>
              <a:latin typeface="Arial Narrow" panose="020B0606020202030204" pitchFamily="34" charset="0"/>
            </a:endParaRPr>
          </a:p>
        </p:txBody>
      </p:sp>
      <p:sp>
        <p:nvSpPr>
          <p:cNvPr id="28" name="Oval 27"/>
          <p:cNvSpPr/>
          <p:nvPr/>
        </p:nvSpPr>
        <p:spPr>
          <a:xfrm>
            <a:off x="599444" y="5597672"/>
            <a:ext cx="1282347" cy="282706"/>
          </a:xfrm>
          <a:prstGeom prst="ellipse">
            <a:avLst/>
          </a:prstGeom>
          <a:gradFill>
            <a:gsLst>
              <a:gs pos="0">
                <a:schemeClr val="tx1"/>
              </a:gs>
              <a:gs pos="100000">
                <a:schemeClr val="accent1">
                  <a:gamma/>
                  <a:shade val="46275"/>
                  <a:invGamma/>
                  <a:alpha val="0"/>
                </a:schemeClr>
              </a:gs>
            </a:gsLst>
            <a:path path="shape">
              <a:fillToRect l="50000" t="50000" r="50000" b="50000"/>
            </a:path>
          </a:gradFill>
          <a:ln w="9525" cap="flat" cmpd="sng" algn="ctr">
            <a:noFill/>
            <a:prstDash val="solid"/>
            <a:round/>
            <a:headEnd type="none" w="med" len="med"/>
            <a:tailEnd type="none" w="med" len="med"/>
          </a:ln>
          <a:effectLst/>
        </p:spPr>
        <p:txBody>
          <a:bodyPr vert="horz" lIns="0" tIns="0" rIns="0" bIns="0" anchor="ctr" anchorCtr="0"/>
          <a:lstStyle/>
          <a:p>
            <a:pPr algn="ctr" defTabSz="1306220">
              <a:lnSpc>
                <a:spcPct val="90000"/>
              </a:lnSpc>
            </a:pPr>
            <a:endParaRPr lang="en-US" sz="1200" dirty="0">
              <a:solidFill>
                <a:prstClr val="white"/>
              </a:solidFill>
              <a:cs typeface="Arial" charset="0"/>
            </a:endParaRPr>
          </a:p>
        </p:txBody>
      </p:sp>
      <p:sp>
        <p:nvSpPr>
          <p:cNvPr id="20" name="Rectangle 19"/>
          <p:cNvSpPr/>
          <p:nvPr/>
        </p:nvSpPr>
        <p:spPr>
          <a:xfrm>
            <a:off x="677229" y="4940786"/>
            <a:ext cx="1113377" cy="276999"/>
          </a:xfrm>
          <a:prstGeom prst="rect">
            <a:avLst/>
          </a:prstGeom>
        </p:spPr>
        <p:txBody>
          <a:bodyPr wrap="square" lIns="0" tIns="0" rIns="0" bIns="0" anchor="ctr">
            <a:noAutofit/>
          </a:bodyPr>
          <a:lstStyle/>
          <a:p>
            <a:pPr algn="ctr" fontAlgn="base">
              <a:spcBef>
                <a:spcPct val="0"/>
              </a:spcBef>
              <a:spcAft>
                <a:spcPct val="0"/>
              </a:spcAft>
            </a:pPr>
            <a:r>
              <a:rPr lang="en-US" sz="2000" b="1" dirty="0" smtClean="0">
                <a:gradFill flip="none" rotWithShape="1">
                  <a:gsLst>
                    <a:gs pos="0">
                      <a:srgbClr val="CC0000">
                        <a:shade val="30000"/>
                        <a:satMod val="115000"/>
                      </a:srgbClr>
                    </a:gs>
                    <a:gs pos="50000">
                      <a:srgbClr val="CC0000">
                        <a:shade val="67500"/>
                        <a:satMod val="115000"/>
                      </a:srgbClr>
                    </a:gs>
                    <a:gs pos="100000">
                      <a:srgbClr val="CC0000">
                        <a:shade val="100000"/>
                        <a:satMod val="115000"/>
                      </a:srgbClr>
                    </a:gs>
                  </a:gsLst>
                  <a:lin ang="16200000" scaled="1"/>
                  <a:tileRect/>
                </a:gradFill>
                <a:latin typeface="Arial Black" panose="020B0A04020102020204" pitchFamily="34" charset="0"/>
              </a:rPr>
              <a:t>71</a:t>
            </a:r>
            <a:r>
              <a:rPr lang="en-US" sz="2000" b="1" dirty="0">
                <a:gradFill flip="none" rotWithShape="1">
                  <a:gsLst>
                    <a:gs pos="0">
                      <a:srgbClr val="CC0000">
                        <a:shade val="30000"/>
                        <a:satMod val="115000"/>
                      </a:srgbClr>
                    </a:gs>
                    <a:gs pos="50000">
                      <a:srgbClr val="CC0000">
                        <a:shade val="67500"/>
                        <a:satMod val="115000"/>
                      </a:srgbClr>
                    </a:gs>
                    <a:gs pos="100000">
                      <a:srgbClr val="CC0000">
                        <a:shade val="100000"/>
                        <a:satMod val="115000"/>
                      </a:srgbClr>
                    </a:gs>
                  </a:gsLst>
                  <a:lin ang="16200000" scaled="1"/>
                  <a:tileRect/>
                </a:gradFill>
                <a:latin typeface="Arial Black" panose="020B0A04020102020204" pitchFamily="34" charset="0"/>
              </a:rPr>
              <a:t>%</a:t>
            </a:r>
            <a:r>
              <a:rPr lang="en-US" sz="2400" b="1" dirty="0">
                <a:gradFill flip="none" rotWithShape="1">
                  <a:gsLst>
                    <a:gs pos="0">
                      <a:srgbClr val="CC0000">
                        <a:shade val="30000"/>
                        <a:satMod val="115000"/>
                      </a:srgbClr>
                    </a:gs>
                    <a:gs pos="50000">
                      <a:srgbClr val="CC0000">
                        <a:shade val="67500"/>
                        <a:satMod val="115000"/>
                      </a:srgbClr>
                    </a:gs>
                    <a:gs pos="100000">
                      <a:srgbClr val="CC0000">
                        <a:shade val="100000"/>
                        <a:satMod val="115000"/>
                      </a:srgbClr>
                    </a:gs>
                  </a:gsLst>
                  <a:lin ang="16200000" scaled="1"/>
                  <a:tileRect/>
                </a:gradFill>
                <a:latin typeface="Arial Black" panose="020B0A04020102020204" pitchFamily="34" charset="0"/>
              </a:rPr>
              <a:t> </a:t>
            </a:r>
            <a:endParaRPr lang="en-US" sz="1600" b="1" dirty="0">
              <a:gradFill flip="none" rotWithShape="1">
                <a:gsLst>
                  <a:gs pos="0">
                    <a:srgbClr val="CC0000">
                      <a:shade val="30000"/>
                      <a:satMod val="115000"/>
                    </a:srgbClr>
                  </a:gs>
                  <a:gs pos="50000">
                    <a:srgbClr val="CC0000">
                      <a:shade val="67500"/>
                      <a:satMod val="115000"/>
                    </a:srgbClr>
                  </a:gs>
                  <a:gs pos="100000">
                    <a:srgbClr val="CC0000">
                      <a:shade val="100000"/>
                      <a:satMod val="115000"/>
                    </a:srgbClr>
                  </a:gs>
                </a:gsLst>
                <a:lin ang="16200000" scaled="1"/>
                <a:tileRect/>
              </a:gradFill>
              <a:latin typeface="Arial Black" panose="020B0A04020102020204" pitchFamily="34" charset="0"/>
            </a:endParaRPr>
          </a:p>
        </p:txBody>
      </p:sp>
      <p:sp>
        <p:nvSpPr>
          <p:cNvPr id="42" name="Rectangle 41"/>
          <p:cNvSpPr/>
          <p:nvPr/>
        </p:nvSpPr>
        <p:spPr>
          <a:xfrm>
            <a:off x="6073491" y="4856186"/>
            <a:ext cx="2872072" cy="1057982"/>
          </a:xfrm>
          <a:prstGeom prst="rect">
            <a:avLst/>
          </a:prstGeom>
        </p:spPr>
        <p:txBody>
          <a:bodyPr wrap="square">
            <a:spAutoFit/>
          </a:bodyPr>
          <a:lstStyle/>
          <a:p>
            <a:pPr fontAlgn="base">
              <a:lnSpc>
                <a:spcPct val="85000"/>
              </a:lnSpc>
              <a:spcBef>
                <a:spcPts val="600"/>
              </a:spcBef>
              <a:spcAft>
                <a:spcPct val="0"/>
              </a:spcAft>
              <a:buClr>
                <a:srgbClr val="CC0000"/>
              </a:buClr>
            </a:pPr>
            <a:r>
              <a:rPr lang="en-US" dirty="0">
                <a:solidFill>
                  <a:srgbClr val="C00000"/>
                </a:solidFill>
              </a:rPr>
              <a:t>o</a:t>
            </a:r>
            <a:r>
              <a:rPr lang="en-US" dirty="0" smtClean="0">
                <a:solidFill>
                  <a:srgbClr val="C00000"/>
                </a:solidFill>
              </a:rPr>
              <a:t>f respondents say video collaboration improves efficiency and productivity  </a:t>
            </a:r>
            <a:endParaRPr lang="en-US" b="1" i="1" dirty="0">
              <a:solidFill>
                <a:srgbClr val="C00000"/>
              </a:solidFill>
            </a:endParaRPr>
          </a:p>
          <a:p>
            <a:pPr algn="r" fontAlgn="base">
              <a:lnSpc>
                <a:spcPct val="85000"/>
              </a:lnSpc>
              <a:spcBef>
                <a:spcPts val="900"/>
              </a:spcBef>
              <a:spcAft>
                <a:spcPct val="0"/>
              </a:spcAft>
              <a:buClr>
                <a:srgbClr val="CC0000"/>
              </a:buClr>
            </a:pPr>
            <a:r>
              <a:rPr lang="en-US" sz="1100" dirty="0" smtClean="0">
                <a:solidFill>
                  <a:srgbClr val="C00000"/>
                </a:solidFill>
              </a:rPr>
              <a:t>Wainhouse 2013</a:t>
            </a:r>
            <a:endParaRPr lang="en-US" sz="1100" dirty="0">
              <a:solidFill>
                <a:srgbClr val="C00000"/>
              </a:solidFill>
            </a:endParaRPr>
          </a:p>
        </p:txBody>
      </p:sp>
      <p:sp>
        <p:nvSpPr>
          <p:cNvPr id="37" name="Rectangle 36"/>
          <p:cNvSpPr/>
          <p:nvPr/>
        </p:nvSpPr>
        <p:spPr>
          <a:xfrm>
            <a:off x="1460870" y="6268095"/>
            <a:ext cx="7353394" cy="561652"/>
          </a:xfrm>
          <a:prstGeom prst="rect">
            <a:avLst/>
          </a:prstGeom>
          <a:ln w="3175">
            <a:noFill/>
          </a:ln>
        </p:spPr>
        <p:style>
          <a:lnRef idx="2">
            <a:schemeClr val="accent2"/>
          </a:lnRef>
          <a:fillRef idx="1">
            <a:schemeClr val="lt1"/>
          </a:fillRef>
          <a:effectRef idx="0">
            <a:schemeClr val="accent2"/>
          </a:effectRef>
          <a:fontRef idx="minor">
            <a:schemeClr val="dk1"/>
          </a:fontRef>
        </p:style>
        <p:txBody>
          <a:bodyPr wrap="square" anchor="ctr">
            <a:noAutofit/>
          </a:bodyPr>
          <a:lstStyle/>
          <a:p>
            <a:pPr>
              <a:lnSpc>
                <a:spcPts val="1300"/>
              </a:lnSpc>
            </a:pPr>
            <a:r>
              <a:rPr lang="en-US" sz="1400" dirty="0" smtClean="0"/>
              <a:t>*  </a:t>
            </a:r>
            <a:r>
              <a:rPr lang="en-US" sz="800" dirty="0" smtClean="0"/>
              <a:t>Nemertes </a:t>
            </a:r>
            <a:r>
              <a:rPr lang="en-US" sz="800" dirty="0"/>
              <a:t>DN2924 Pervasive Video Collaboration Benchmark Report 2013 </a:t>
            </a:r>
            <a:r>
              <a:rPr lang="en-US" sz="1400" dirty="0"/>
              <a:t> </a:t>
            </a:r>
            <a:r>
              <a:rPr lang="en-US" sz="1400" dirty="0" smtClean="0"/>
              <a:t>                  </a:t>
            </a:r>
            <a:r>
              <a:rPr lang="en-US" sz="1100" dirty="0" smtClean="0"/>
              <a:t>†   </a:t>
            </a:r>
            <a:r>
              <a:rPr lang="en-US" sz="800" dirty="0" smtClean="0"/>
              <a:t>Gartner </a:t>
            </a:r>
            <a:r>
              <a:rPr lang="en-US" sz="800" dirty="0"/>
              <a:t>IT Symposium </a:t>
            </a:r>
            <a:r>
              <a:rPr lang="en-US" sz="800" dirty="0" smtClean="0"/>
              <a:t>2011</a:t>
            </a:r>
          </a:p>
          <a:p>
            <a:pPr>
              <a:lnSpc>
                <a:spcPts val="1300"/>
              </a:lnSpc>
            </a:pPr>
            <a:r>
              <a:rPr lang="en-US" sz="1100" dirty="0" smtClean="0"/>
              <a:t>‡</a:t>
            </a:r>
            <a:r>
              <a:rPr lang="en-US" sz="1400" dirty="0" smtClean="0"/>
              <a:t>  </a:t>
            </a:r>
            <a:r>
              <a:rPr lang="en-US" sz="800" dirty="0" smtClean="0"/>
              <a:t>Gartner </a:t>
            </a:r>
            <a:r>
              <a:rPr lang="en-US" sz="800" dirty="0"/>
              <a:t>Market Trends: Videoconferencing Worldwide 2012 August 2012. G00229598  </a:t>
            </a:r>
            <a:r>
              <a:rPr lang="en-US" sz="800" dirty="0" smtClean="0"/>
              <a:t>              </a:t>
            </a:r>
            <a:r>
              <a:rPr lang="en-US" sz="1100" dirty="0" smtClean="0"/>
              <a:t>§ </a:t>
            </a:r>
            <a:r>
              <a:rPr lang="en-US" sz="1400" dirty="0" smtClean="0"/>
              <a:t> </a:t>
            </a:r>
            <a:r>
              <a:rPr lang="en-US" sz="800" dirty="0"/>
              <a:t>Steve Jobs, Apple Press Event, March </a:t>
            </a:r>
            <a:r>
              <a:rPr lang="en-US" sz="800" dirty="0" smtClean="0"/>
              <a:t>2011</a:t>
            </a:r>
            <a:endParaRPr lang="en-US" sz="1400" dirty="0" smtClean="0"/>
          </a:p>
        </p:txBody>
      </p:sp>
    </p:spTree>
    <p:extLst>
      <p:ext uri="{BB962C8B-B14F-4D97-AF65-F5344CB8AC3E}">
        <p14:creationId xmlns:p14="http://schemas.microsoft.com/office/powerpoint/2010/main" val="191616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847326"/>
            <a:ext cx="9143998" cy="514139"/>
          </a:xfrm>
        </p:spPr>
        <p:txBody>
          <a:bodyPr>
            <a:noAutofit/>
          </a:bodyPr>
          <a:lstStyle/>
          <a:p>
            <a:r>
              <a:rPr lang="en-US" dirty="0" smtClean="0"/>
              <a:t>Market Outlook</a:t>
            </a:r>
            <a:br>
              <a:rPr lang="en-US" dirty="0" smtClean="0"/>
            </a:br>
            <a:endParaRPr lang="en-US" dirty="0"/>
          </a:p>
        </p:txBody>
      </p:sp>
      <p:sp>
        <p:nvSpPr>
          <p:cNvPr id="29" name="TextBox 28"/>
          <p:cNvSpPr txBox="1"/>
          <p:nvPr/>
        </p:nvSpPr>
        <p:spPr>
          <a:xfrm>
            <a:off x="7210001" y="782489"/>
            <a:ext cx="914400" cy="914400"/>
          </a:xfrm>
          <a:prstGeom prst="rect">
            <a:avLst/>
          </a:prstGeom>
          <a:noFill/>
        </p:spPr>
        <p:txBody>
          <a:bodyPr wrap="none" rtlCol="0">
            <a:noAutofit/>
          </a:bodyPr>
          <a:lstStyle/>
          <a:p>
            <a:pPr fontAlgn="base">
              <a:lnSpc>
                <a:spcPct val="90000"/>
              </a:lnSpc>
              <a:spcBef>
                <a:spcPct val="0"/>
              </a:spcBef>
              <a:spcAft>
                <a:spcPct val="0"/>
              </a:spcAft>
            </a:pPr>
            <a:endParaRPr lang="en-US" sz="1200" dirty="0" smtClean="0">
              <a:solidFill>
                <a:srgbClr val="000000"/>
              </a:solidFill>
            </a:endParaRPr>
          </a:p>
        </p:txBody>
      </p:sp>
      <p:sp>
        <p:nvSpPr>
          <p:cNvPr id="6" name="Rectangle 5"/>
          <p:cNvSpPr/>
          <p:nvPr/>
        </p:nvSpPr>
        <p:spPr>
          <a:xfrm>
            <a:off x="190500" y="1159798"/>
            <a:ext cx="8473826" cy="369332"/>
          </a:xfrm>
          <a:prstGeom prst="rect">
            <a:avLst/>
          </a:prstGeom>
        </p:spPr>
        <p:txBody>
          <a:bodyPr wrap="square" lIns="0" tIns="0" rIns="0" bIns="0" anchor="b">
            <a:spAutoFit/>
          </a:bodyPr>
          <a:lstStyle/>
          <a:p>
            <a:pPr fontAlgn="base">
              <a:spcBef>
                <a:spcPct val="0"/>
              </a:spcBef>
              <a:spcAft>
                <a:spcPct val="0"/>
              </a:spcAft>
            </a:pPr>
            <a:r>
              <a:rPr lang="en-US" sz="2400" b="1" dirty="0" smtClean="0">
                <a:solidFill>
                  <a:srgbClr val="CC0000"/>
                </a:solidFill>
              </a:rPr>
              <a:t>10.5% </a:t>
            </a:r>
            <a:r>
              <a:rPr lang="en-US" sz="2400" dirty="0" smtClean="0">
                <a:solidFill>
                  <a:srgbClr val="323232"/>
                </a:solidFill>
              </a:rPr>
              <a:t>Video Endpoint Systems CAGR through 2017</a:t>
            </a:r>
          </a:p>
        </p:txBody>
      </p:sp>
      <p:grpSp>
        <p:nvGrpSpPr>
          <p:cNvPr id="12" name="Group 11"/>
          <p:cNvGrpSpPr/>
          <p:nvPr/>
        </p:nvGrpSpPr>
        <p:grpSpPr>
          <a:xfrm>
            <a:off x="2285998" y="2546256"/>
            <a:ext cx="2302524" cy="2227664"/>
            <a:chOff x="2285998" y="2404482"/>
            <a:chExt cx="2302524" cy="2227664"/>
          </a:xfrm>
        </p:grpSpPr>
        <p:cxnSp>
          <p:nvCxnSpPr>
            <p:cNvPr id="77" name="Straight Connector 76"/>
            <p:cNvCxnSpPr/>
            <p:nvPr/>
          </p:nvCxnSpPr>
          <p:spPr>
            <a:xfrm>
              <a:off x="2285998" y="2404482"/>
              <a:ext cx="0" cy="2227664"/>
            </a:xfrm>
            <a:prstGeom prst="line">
              <a:avLst/>
            </a:prstGeom>
            <a:ln w="12700">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588522" y="2404482"/>
              <a:ext cx="0" cy="2227664"/>
            </a:xfrm>
            <a:prstGeom prst="line">
              <a:avLst/>
            </a:prstGeom>
            <a:ln w="12700">
              <a:solidFill>
                <a:schemeClr val="bg1"/>
              </a:solidFill>
              <a:miter lim="800000"/>
            </a:ln>
          </p:spPr>
          <p:style>
            <a:lnRef idx="1">
              <a:schemeClr val="accent1"/>
            </a:lnRef>
            <a:fillRef idx="0">
              <a:schemeClr val="accent1"/>
            </a:fillRef>
            <a:effectRef idx="0">
              <a:schemeClr val="accent1"/>
            </a:effectRef>
            <a:fontRef idx="minor">
              <a:schemeClr val="tx1"/>
            </a:fontRef>
          </p:style>
        </p:cxnSp>
      </p:grpSp>
      <p:cxnSp>
        <p:nvCxnSpPr>
          <p:cNvPr id="80" name="Straight Connector 79"/>
          <p:cNvCxnSpPr/>
          <p:nvPr/>
        </p:nvCxnSpPr>
        <p:spPr>
          <a:xfrm>
            <a:off x="6891046" y="2546256"/>
            <a:ext cx="0" cy="2227664"/>
          </a:xfrm>
          <a:prstGeom prst="line">
            <a:avLst/>
          </a:prstGeom>
          <a:ln w="12700">
            <a:solidFill>
              <a:schemeClr val="bg1"/>
            </a:solidFill>
            <a:miter lim="800000"/>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709753" y="4380179"/>
            <a:ext cx="4500248" cy="569811"/>
          </a:xfrm>
          <a:prstGeom prst="rect">
            <a:avLst/>
          </a:prstGeom>
        </p:spPr>
        <p:txBody>
          <a:bodyPr wrap="square" lIns="0" tIns="0" rIns="0" bIns="0" anchor="ctr">
            <a:noAutofit/>
          </a:bodyPr>
          <a:lstStyle/>
          <a:p>
            <a:pPr algn="ctr" fontAlgn="base">
              <a:spcBef>
                <a:spcPct val="0"/>
              </a:spcBef>
              <a:spcAft>
                <a:spcPct val="0"/>
              </a:spcAft>
            </a:pPr>
            <a:r>
              <a:rPr lang="en-US" sz="2800" b="1" dirty="0" smtClean="0">
                <a:gradFill flip="none" rotWithShape="1">
                  <a:gsLst>
                    <a:gs pos="0">
                      <a:srgbClr val="CC0000">
                        <a:shade val="30000"/>
                        <a:satMod val="115000"/>
                      </a:srgbClr>
                    </a:gs>
                    <a:gs pos="50000">
                      <a:srgbClr val="CC0000">
                        <a:shade val="67500"/>
                        <a:satMod val="115000"/>
                      </a:srgbClr>
                    </a:gs>
                    <a:gs pos="100000">
                      <a:srgbClr val="CC0000">
                        <a:shade val="100000"/>
                        <a:satMod val="115000"/>
                      </a:srgbClr>
                    </a:gs>
                  </a:gsLst>
                  <a:lin ang="16200000" scaled="1"/>
                  <a:tileRect/>
                </a:gradFill>
                <a:latin typeface="Arial Black" panose="020B0A04020102020204" pitchFamily="34" charset="0"/>
              </a:rPr>
              <a:t>46%  </a:t>
            </a:r>
            <a:r>
              <a:rPr lang="en-US" sz="2800" dirty="0">
                <a:solidFill>
                  <a:srgbClr val="323232"/>
                </a:solidFill>
              </a:rPr>
              <a:t>Growth in soft clients</a:t>
            </a:r>
          </a:p>
          <a:p>
            <a:pPr algn="ctr" fontAlgn="base">
              <a:spcBef>
                <a:spcPct val="0"/>
              </a:spcBef>
              <a:spcAft>
                <a:spcPct val="0"/>
              </a:spcAft>
            </a:pPr>
            <a:r>
              <a:rPr lang="en-US" sz="2800" b="1" dirty="0" smtClean="0">
                <a:gradFill flip="none" rotWithShape="1">
                  <a:gsLst>
                    <a:gs pos="0">
                      <a:srgbClr val="CC0000">
                        <a:shade val="30000"/>
                        <a:satMod val="115000"/>
                      </a:srgbClr>
                    </a:gs>
                    <a:gs pos="50000">
                      <a:srgbClr val="CC0000">
                        <a:shade val="67500"/>
                        <a:satMod val="115000"/>
                      </a:srgbClr>
                    </a:gs>
                    <a:gs pos="100000">
                      <a:srgbClr val="CC0000">
                        <a:shade val="100000"/>
                        <a:satMod val="115000"/>
                      </a:srgbClr>
                    </a:gs>
                  </a:gsLst>
                  <a:lin ang="16200000" scaled="1"/>
                  <a:tileRect/>
                </a:gradFill>
                <a:latin typeface="Arial Black" panose="020B0A04020102020204" pitchFamily="34" charset="0"/>
              </a:rPr>
              <a:t> </a:t>
            </a:r>
            <a:endParaRPr lang="en-US" b="1" dirty="0">
              <a:gradFill flip="none" rotWithShape="1">
                <a:gsLst>
                  <a:gs pos="0">
                    <a:srgbClr val="CC0000">
                      <a:shade val="30000"/>
                      <a:satMod val="115000"/>
                    </a:srgbClr>
                  </a:gs>
                  <a:gs pos="50000">
                    <a:srgbClr val="CC0000">
                      <a:shade val="67500"/>
                      <a:satMod val="115000"/>
                    </a:srgbClr>
                  </a:gs>
                  <a:gs pos="100000">
                    <a:srgbClr val="CC0000">
                      <a:shade val="100000"/>
                      <a:satMod val="115000"/>
                    </a:srgbClr>
                  </a:gs>
                </a:gsLst>
                <a:lin ang="16200000" scaled="1"/>
                <a:tileRect/>
              </a:gradFill>
              <a:latin typeface="Arial Black" panose="020B0A04020102020204" pitchFamily="34" charset="0"/>
            </a:endParaRPr>
          </a:p>
        </p:txBody>
      </p:sp>
      <p:graphicFrame>
        <p:nvGraphicFramePr>
          <p:cNvPr id="31" name="Content Placeholder 3"/>
          <p:cNvGraphicFramePr>
            <a:graphicFrameLocks noGrp="1"/>
          </p:cNvGraphicFramePr>
          <p:nvPr>
            <p:ph idx="4294967295"/>
            <p:extLst>
              <p:ext uri="{D42A27DB-BD31-4B8C-83A1-F6EECF244321}">
                <p14:modId xmlns:p14="http://schemas.microsoft.com/office/powerpoint/2010/main" val="4261453034"/>
              </p:ext>
            </p:extLst>
          </p:nvPr>
        </p:nvGraphicFramePr>
        <p:xfrm>
          <a:off x="413657" y="4726809"/>
          <a:ext cx="8250669" cy="1827540"/>
        </p:xfrm>
        <a:graphic>
          <a:graphicData uri="http://schemas.openxmlformats.org/drawingml/2006/table">
            <a:tbl>
              <a:tblPr bandRow="1">
                <a:tableStyleId>{5202B0CA-FC54-4496-8BCA-5EF66A818D29}</a:tableStyleId>
              </a:tblPr>
              <a:tblGrid>
                <a:gridCol w="8250669"/>
              </a:tblGrid>
              <a:tr h="0">
                <a:tc>
                  <a:txBody>
                    <a:bodyPr/>
                    <a:lstStyle/>
                    <a:p>
                      <a:r>
                        <a:rPr lang="en-US" sz="1600" b="0" dirty="0" smtClean="0"/>
                        <a:t>Video endpoints systems*</a:t>
                      </a:r>
                      <a:r>
                        <a:rPr lang="en-US" sz="1600" b="0" baseline="0" dirty="0" smtClean="0"/>
                        <a:t> growth 10.5% CAGR (2012-2017) </a:t>
                      </a:r>
                      <a:r>
                        <a:rPr lang="en-US" sz="1400" b="0" baseline="0" dirty="0" smtClean="0"/>
                        <a:t>*</a:t>
                      </a:r>
                      <a:r>
                        <a:rPr lang="en-US" sz="1100" b="0" baseline="0" dirty="0" smtClean="0"/>
                        <a:t>single </a:t>
                      </a:r>
                      <a:r>
                        <a:rPr lang="en-US" sz="1100" b="0" baseline="0" smtClean="0"/>
                        <a:t>codec      </a:t>
                      </a:r>
                      <a:r>
                        <a:rPr lang="en-US" sz="1200" b="0" smtClean="0"/>
                        <a:t>Wainhouse </a:t>
                      </a:r>
                      <a:r>
                        <a:rPr lang="en-US" sz="1200" b="0" dirty="0" smtClean="0"/>
                        <a:t>2013</a:t>
                      </a:r>
                      <a:endParaRPr lang="en-US" sz="1050" b="0" baseline="0" dirty="0" smtClean="0"/>
                    </a:p>
                  </a:txBody>
                  <a:tcPr/>
                </a:tc>
              </a:tr>
              <a:tr h="3759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t>Personal video growth</a:t>
                      </a:r>
                      <a:r>
                        <a:rPr lang="en-US" sz="1600" b="0" baseline="0" dirty="0" smtClean="0"/>
                        <a:t> 25</a:t>
                      </a:r>
                      <a:r>
                        <a:rPr lang="en-US" sz="1600" b="0" dirty="0" smtClean="0"/>
                        <a:t>% CAGR (2011-2017)                                      </a:t>
                      </a:r>
                      <a:r>
                        <a:rPr lang="en-US" sz="1600" b="0" baseline="0" dirty="0" smtClean="0"/>
                        <a:t>   </a:t>
                      </a:r>
                      <a:r>
                        <a:rPr lang="en-US" sz="1200" b="0" dirty="0" smtClean="0"/>
                        <a:t>Wainhouse 2013</a:t>
                      </a:r>
                    </a:p>
                  </a:txBody>
                  <a:tcPr/>
                </a:tc>
              </a:tr>
              <a:tr h="375920">
                <a:tc>
                  <a:txBody>
                    <a:bodyPr/>
                    <a:lstStyle/>
                    <a:p>
                      <a:r>
                        <a:rPr lang="en-US" sz="1600" b="0" dirty="0" smtClean="0"/>
                        <a:t>Dedicated soft </a:t>
                      </a:r>
                      <a:r>
                        <a:rPr lang="en-US" sz="1600" b="0" dirty="0"/>
                        <a:t>clients </a:t>
                      </a:r>
                      <a:r>
                        <a:rPr lang="en-US" sz="1600" b="0" dirty="0" smtClean="0"/>
                        <a:t>video</a:t>
                      </a:r>
                      <a:r>
                        <a:rPr lang="en-US" sz="1600" b="0" baseline="0" dirty="0" smtClean="0"/>
                        <a:t> licenses growth 46</a:t>
                      </a:r>
                      <a:r>
                        <a:rPr lang="en-US" sz="1600" b="0" dirty="0" smtClean="0"/>
                        <a:t>% CAGR (2011 </a:t>
                      </a:r>
                      <a:r>
                        <a:rPr lang="en-US" sz="1600" b="0" dirty="0"/>
                        <a:t>– </a:t>
                      </a:r>
                      <a:r>
                        <a:rPr lang="en-US" sz="1600" b="0" dirty="0" smtClean="0"/>
                        <a:t>2016)  </a:t>
                      </a:r>
                      <a:r>
                        <a:rPr lang="en-US" sz="1600" b="0" baseline="0" dirty="0" smtClean="0"/>
                        <a:t>   </a:t>
                      </a:r>
                      <a:r>
                        <a:rPr lang="en-US" sz="1200" b="0" dirty="0" smtClean="0"/>
                        <a:t>Gartner 2012              </a:t>
                      </a:r>
                      <a:endParaRPr lang="en-US" sz="1200" b="0" dirty="0"/>
                    </a:p>
                  </a:txBody>
                  <a:tcPr/>
                </a:tc>
              </a:tr>
              <a:tr h="375920">
                <a:tc>
                  <a:txBody>
                    <a:bodyPr/>
                    <a:lstStyle/>
                    <a:p>
                      <a:r>
                        <a:rPr lang="en-US" sz="1600" b="0" dirty="0" smtClean="0"/>
                        <a:t>Video</a:t>
                      </a:r>
                      <a:r>
                        <a:rPr lang="en-US" sz="1600" b="0" baseline="0" dirty="0" smtClean="0"/>
                        <a:t> as a Service growth 43% CAGR (2013-2016)                                   </a:t>
                      </a:r>
                      <a:r>
                        <a:rPr lang="en-US" sz="1200" b="0" baseline="0" dirty="0" smtClean="0"/>
                        <a:t>Gartner 2012</a:t>
                      </a:r>
                      <a:endParaRPr lang="en-US" sz="1200" b="0" dirty="0"/>
                    </a:p>
                  </a:txBody>
                  <a:tcPr/>
                </a:tc>
              </a:tr>
              <a:tr h="364500">
                <a:tc>
                  <a:txBody>
                    <a:bodyPr/>
                    <a:lstStyle/>
                    <a:p>
                      <a:r>
                        <a:rPr lang="en-US" sz="1600" b="0" dirty="0" smtClean="0"/>
                        <a:t>Video</a:t>
                      </a:r>
                      <a:r>
                        <a:rPr lang="en-US" sz="1600" b="0" baseline="0" dirty="0" smtClean="0"/>
                        <a:t> conferencing rated as top priority investment                                    </a:t>
                      </a:r>
                      <a:r>
                        <a:rPr lang="en-US" sz="1200" b="0" baseline="0" dirty="0" smtClean="0"/>
                        <a:t>Gartner 2013</a:t>
                      </a:r>
                      <a:endParaRPr lang="en-US" sz="1200" b="0" dirty="0"/>
                    </a:p>
                  </a:txBody>
                  <a:tcPr/>
                </a:tc>
              </a:tr>
            </a:tbl>
          </a:graphicData>
        </a:graphic>
      </p:graphicFrame>
      <p:grpSp>
        <p:nvGrpSpPr>
          <p:cNvPr id="14" name="Group 13"/>
          <p:cNvGrpSpPr/>
          <p:nvPr/>
        </p:nvGrpSpPr>
        <p:grpSpPr>
          <a:xfrm>
            <a:off x="-348726" y="1640024"/>
            <a:ext cx="9492728" cy="2486561"/>
            <a:chOff x="-348726" y="1640024"/>
            <a:chExt cx="9492728" cy="2486561"/>
          </a:xfrm>
        </p:grpSpPr>
        <p:grpSp>
          <p:nvGrpSpPr>
            <p:cNvPr id="34" name="Group 33"/>
            <p:cNvGrpSpPr/>
            <p:nvPr/>
          </p:nvGrpSpPr>
          <p:grpSpPr>
            <a:xfrm>
              <a:off x="4600575" y="1780088"/>
              <a:ext cx="2302524" cy="2206432"/>
              <a:chOff x="2285998" y="2425714"/>
              <a:chExt cx="2302524" cy="2206432"/>
            </a:xfrm>
          </p:grpSpPr>
          <p:sp>
            <p:nvSpPr>
              <p:cNvPr id="35" name="Rectangle 34"/>
              <p:cNvSpPr/>
              <p:nvPr/>
            </p:nvSpPr>
            <p:spPr>
              <a:xfrm>
                <a:off x="2285998" y="2425714"/>
                <a:ext cx="2302524" cy="2206432"/>
              </a:xfrm>
              <a:prstGeom prst="rect">
                <a:avLst/>
              </a:prstGeom>
              <a:solidFill>
                <a:schemeClr val="tx1">
                  <a:lumMod val="50000"/>
                  <a:lumOff val="50000"/>
                  <a:alpha val="8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pPr>
                <a:endParaRPr lang="en-US" dirty="0" smtClean="0">
                  <a:solidFill>
                    <a:prstClr val="white"/>
                  </a:solidFill>
                </a:endParaRPr>
              </a:p>
            </p:txBody>
          </p:sp>
          <p:grpSp>
            <p:nvGrpSpPr>
              <p:cNvPr id="36" name="Group 35"/>
              <p:cNvGrpSpPr/>
              <p:nvPr/>
            </p:nvGrpSpPr>
            <p:grpSpPr>
              <a:xfrm>
                <a:off x="2471161" y="2758385"/>
                <a:ext cx="1915675" cy="1287096"/>
                <a:chOff x="2471161" y="2758385"/>
                <a:chExt cx="1915675" cy="1287096"/>
              </a:xfrm>
            </p:grpSpPr>
            <p:pic>
              <p:nvPicPr>
                <p:cNvPr id="37" name="Picture 3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471161" y="3901043"/>
                  <a:ext cx="1915675" cy="130629"/>
                </a:xfrm>
                <a:prstGeom prst="rect">
                  <a:avLst/>
                </a:prstGeom>
                <a:effectLst>
                  <a:reflection blurRad="6350" stA="50000" endA="300" dir="5400000" sy="-100000" algn="bl" rotWithShape="0"/>
                </a:effectLst>
              </p:spPr>
            </p:pic>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3278" y="2758385"/>
                  <a:ext cx="1913558" cy="1287096"/>
                </a:xfrm>
                <a:prstGeom prst="rect">
                  <a:avLst/>
                </a:prstGeom>
              </p:spPr>
            </p:pic>
          </p:grpSp>
        </p:grpSp>
        <p:grpSp>
          <p:nvGrpSpPr>
            <p:cNvPr id="39" name="Group 38"/>
            <p:cNvGrpSpPr/>
            <p:nvPr/>
          </p:nvGrpSpPr>
          <p:grpSpPr>
            <a:xfrm>
              <a:off x="2286000" y="1780088"/>
              <a:ext cx="2302522" cy="2206432"/>
              <a:chOff x="4588523" y="2425714"/>
              <a:chExt cx="2302522" cy="2206432"/>
            </a:xfrm>
          </p:grpSpPr>
          <p:sp>
            <p:nvSpPr>
              <p:cNvPr id="40" name="Rectangle 39"/>
              <p:cNvSpPr/>
              <p:nvPr/>
            </p:nvSpPr>
            <p:spPr>
              <a:xfrm>
                <a:off x="4588523" y="2425714"/>
                <a:ext cx="2302522" cy="2206432"/>
              </a:xfrm>
              <a:prstGeom prst="rect">
                <a:avLst/>
              </a:prstGeom>
              <a:solidFill>
                <a:schemeClr val="tx1">
                  <a:lumMod val="50000"/>
                  <a:lumOff val="50000"/>
                  <a:alpha val="8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pPr>
                <a:endParaRPr lang="en-US" dirty="0" smtClean="0">
                  <a:solidFill>
                    <a:prstClr val="white"/>
                  </a:solidFill>
                </a:endParaRPr>
              </a:p>
            </p:txBody>
          </p:sp>
          <p:pic>
            <p:nvPicPr>
              <p:cNvPr id="41" name="Picture 4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875990" y="2720644"/>
                <a:ext cx="1754219" cy="1324837"/>
              </a:xfrm>
              <a:prstGeom prst="rect">
                <a:avLst/>
              </a:prstGeom>
              <a:effectLst>
                <a:reflection blurRad="6350" stA="52000" endA="300" endPos="25000" dir="5400000" sy="-100000" algn="bl" rotWithShape="0"/>
              </a:effectLst>
            </p:spPr>
          </p:pic>
        </p:grpSp>
        <p:grpSp>
          <p:nvGrpSpPr>
            <p:cNvPr id="42" name="Group 41"/>
            <p:cNvGrpSpPr/>
            <p:nvPr/>
          </p:nvGrpSpPr>
          <p:grpSpPr>
            <a:xfrm>
              <a:off x="6891049" y="1780088"/>
              <a:ext cx="2252953" cy="2206432"/>
              <a:chOff x="6891045" y="2425714"/>
              <a:chExt cx="2252953" cy="2206432"/>
            </a:xfrm>
          </p:grpSpPr>
          <p:sp>
            <p:nvSpPr>
              <p:cNvPr id="43" name="Rectangle 42"/>
              <p:cNvSpPr/>
              <p:nvPr/>
            </p:nvSpPr>
            <p:spPr>
              <a:xfrm>
                <a:off x="6891045" y="2425714"/>
                <a:ext cx="2252953" cy="2206432"/>
              </a:xfrm>
              <a:prstGeom prst="rect">
                <a:avLst/>
              </a:prstGeom>
              <a:solidFill>
                <a:schemeClr val="tx1">
                  <a:lumMod val="50000"/>
                  <a:lumOff val="50000"/>
                  <a:alpha val="8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pPr>
                <a:endParaRPr lang="en-US" dirty="0" smtClean="0">
                  <a:solidFill>
                    <a:prstClr val="white"/>
                  </a:solidFill>
                </a:endParaRPr>
              </a:p>
            </p:txBody>
          </p:sp>
          <p:grpSp>
            <p:nvGrpSpPr>
              <p:cNvPr id="44" name="Group 43"/>
              <p:cNvGrpSpPr/>
              <p:nvPr/>
            </p:nvGrpSpPr>
            <p:grpSpPr>
              <a:xfrm>
                <a:off x="7187739" y="2914372"/>
                <a:ext cx="1626521" cy="1357330"/>
                <a:chOff x="7290789" y="2748532"/>
                <a:chExt cx="1626521" cy="1357330"/>
              </a:xfrm>
            </p:grpSpPr>
            <p:pic>
              <p:nvPicPr>
                <p:cNvPr id="45" name="Picture 44"/>
                <p:cNvPicPr>
                  <a:picLocks noChangeAspect="1"/>
                </p:cNvPicPr>
                <p:nvPr/>
              </p:nvPicPr>
              <p:blipFill rotWithShape="1">
                <a:blip r:embed="rId6" cstate="print">
                  <a:extLst>
                    <a:ext uri="{28A0092B-C50C-407E-A947-70E740481C1C}">
                      <a14:useLocalDpi xmlns:a14="http://schemas.microsoft.com/office/drawing/2010/main" val="0"/>
                    </a:ext>
                  </a:extLst>
                </a:blip>
                <a:stretch/>
              </p:blipFill>
              <p:spPr>
                <a:xfrm>
                  <a:off x="7290789" y="2748532"/>
                  <a:ext cx="720216" cy="1357330"/>
                </a:xfrm>
                <a:prstGeom prst="rect">
                  <a:avLst/>
                </a:prstGeom>
                <a:noFill/>
                <a:ln>
                  <a:noFill/>
                </a:ln>
              </p:spPr>
            </p:pic>
            <p:pic>
              <p:nvPicPr>
                <p:cNvPr id="51" name="Picture 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2059" y="2761914"/>
                  <a:ext cx="695251" cy="1330567"/>
                </a:xfrm>
                <a:prstGeom prst="rect">
                  <a:avLst/>
                </a:prstGeom>
              </p:spPr>
            </p:pic>
          </p:grpSp>
        </p:grpSp>
        <p:grpSp>
          <p:nvGrpSpPr>
            <p:cNvPr id="52" name="Group 51"/>
            <p:cNvGrpSpPr/>
            <p:nvPr/>
          </p:nvGrpSpPr>
          <p:grpSpPr>
            <a:xfrm>
              <a:off x="2285998" y="1758856"/>
              <a:ext cx="2302524" cy="2227664"/>
              <a:chOff x="2285998" y="2404482"/>
              <a:chExt cx="2302524" cy="2227664"/>
            </a:xfrm>
          </p:grpSpPr>
          <p:cxnSp>
            <p:nvCxnSpPr>
              <p:cNvPr id="54" name="Straight Connector 53"/>
              <p:cNvCxnSpPr/>
              <p:nvPr/>
            </p:nvCxnSpPr>
            <p:spPr>
              <a:xfrm>
                <a:off x="2285998" y="2404482"/>
                <a:ext cx="0" cy="2227664"/>
              </a:xfrm>
              <a:prstGeom prst="line">
                <a:avLst/>
              </a:prstGeom>
              <a:ln w="12700">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588522" y="2404482"/>
                <a:ext cx="0" cy="2227664"/>
              </a:xfrm>
              <a:prstGeom prst="line">
                <a:avLst/>
              </a:prstGeom>
              <a:ln w="12700">
                <a:solidFill>
                  <a:schemeClr val="bg1"/>
                </a:solidFill>
                <a:miter lim="800000"/>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a:off x="6891046" y="1758856"/>
              <a:ext cx="0" cy="2227664"/>
            </a:xfrm>
            <a:prstGeom prst="line">
              <a:avLst/>
            </a:prstGeom>
            <a:ln w="12700">
              <a:solidFill>
                <a:schemeClr val="bg1"/>
              </a:solidFill>
              <a:miter lim="800000"/>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19050" y="1780088"/>
              <a:ext cx="2302522" cy="2206432"/>
            </a:xfrm>
            <a:prstGeom prst="rect">
              <a:avLst/>
            </a:prstGeom>
            <a:solidFill>
              <a:schemeClr val="tx1">
                <a:lumMod val="50000"/>
                <a:lumOff val="50000"/>
                <a:alpha val="8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pPr>
              <a:endParaRPr lang="en-US" dirty="0" smtClean="0">
                <a:solidFill>
                  <a:prstClr val="white"/>
                </a:solidFill>
              </a:endParaRPr>
            </a:p>
          </p:txBody>
        </p:sp>
        <p:pic>
          <p:nvPicPr>
            <p:cNvPr id="59"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 b="4507"/>
            <a:stretch/>
          </p:blipFill>
          <p:spPr bwMode="auto">
            <a:xfrm>
              <a:off x="-348726" y="2074368"/>
              <a:ext cx="2884889" cy="1678925"/>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p:cNvSpPr/>
            <p:nvPr/>
          </p:nvSpPr>
          <p:spPr>
            <a:xfrm>
              <a:off x="2286001" y="3986521"/>
              <a:ext cx="6858001" cy="140064"/>
            </a:xfrm>
            <a:prstGeom prst="rect">
              <a:avLst/>
            </a:prstGeom>
            <a:solidFill>
              <a:srgbClr val="CC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61" name="Rectangle 60"/>
            <p:cNvSpPr/>
            <p:nvPr/>
          </p:nvSpPr>
          <p:spPr>
            <a:xfrm>
              <a:off x="-19049" y="1640024"/>
              <a:ext cx="2305050" cy="118832"/>
            </a:xfrm>
            <a:prstGeom prst="rect">
              <a:avLst/>
            </a:prstGeom>
            <a:solidFill>
              <a:srgbClr val="CC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spTree>
    <p:extLst>
      <p:ext uri="{BB962C8B-B14F-4D97-AF65-F5344CB8AC3E}">
        <p14:creationId xmlns:p14="http://schemas.microsoft.com/office/powerpoint/2010/main" val="327546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RS_51e2_e3be4f6d4543"/>
        <p:cNvGrpSpPr/>
        <p:nvPr/>
      </p:nvGrpSpPr>
      <p:grpSpPr>
        <a:xfrm>
          <a:off x="0" y="0"/>
          <a:ext cx="0" cy="0"/>
          <a:chOff x="0" y="0"/>
          <a:chExt cx="0" cy="0"/>
        </a:xfrm>
      </p:grpSpPr>
      <p:sp>
        <p:nvSpPr>
          <p:cNvPr id="4" name="RX_51e2_f573c055_7a8f3af56aee_56a5362d_fc35049ad647"/>
          <p:cNvSpPr txBox="1">
            <a:spLocks/>
          </p:cNvSpPr>
          <p:nvPr/>
        </p:nvSpPr>
        <p:spPr bwMode="auto">
          <a:xfrm>
            <a:off x="323928" y="626113"/>
            <a:ext cx="9105265" cy="688340"/>
          </a:xfrm>
          <a:prstGeom prst="rect">
            <a:avLst/>
          </a:prstGeom>
          <a:noFill/>
          <a:ln w="9525" algn="ctr">
            <a:noFill/>
            <a:miter lim="800000"/>
            <a:headEnd/>
            <a:tailEnd/>
          </a:ln>
        </p:spPr>
        <p:txBody>
          <a:bodyPr vert="horz" wrap="square" lIns="228600" tIns="118872" rIns="228600" bIns="118872" numCol="1" rtlCol="0" anchor="ctr" anchorCtr="0" compatLnSpc="1">
            <a:prstTxWarp prst="textNoShape">
              <a:avLst/>
            </a:prstTxWarp>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fontAlgn="base">
              <a:spcAft>
                <a:spcPct val="0"/>
              </a:spcAft>
            </a:pPr>
            <a:r>
              <a:rPr lang="en-CA" sz="1100" dirty="0" smtClean="0">
                <a:cs typeface="Arial"/>
              </a:rPr>
              <a:t>What are the top five investment initiatives for your organization in the area of </a:t>
            </a:r>
            <a:br>
              <a:rPr lang="en-CA" sz="1100" dirty="0" smtClean="0">
                <a:cs typeface="Arial"/>
              </a:rPr>
            </a:br>
            <a:r>
              <a:rPr lang="en-CA" sz="1100" dirty="0" smtClean="0">
                <a:cs typeface="Arial"/>
              </a:rPr>
              <a:t>networking and communications in the next 12 months?				</a:t>
            </a:r>
          </a:p>
        </p:txBody>
      </p:sp>
      <p:sp>
        <p:nvSpPr>
          <p:cNvPr id="24" name="Rectangle 18"/>
          <p:cNvSpPr txBox="1">
            <a:spLocks noChangeArrowheads="1"/>
          </p:cNvSpPr>
          <p:nvPr/>
        </p:nvSpPr>
        <p:spPr bwMode="auto">
          <a:xfrm>
            <a:off x="400128" y="340896"/>
            <a:ext cx="9562285" cy="541421"/>
          </a:xfrm>
          <a:prstGeom prst="rect">
            <a:avLst/>
          </a:prstGeom>
          <a:noFill/>
          <a:ln w="9525" algn="ctr">
            <a:noFill/>
            <a:miter lim="800000"/>
            <a:headEnd/>
            <a:tailEnd/>
          </a:ln>
        </p:spPr>
        <p:txBody>
          <a:bodyPr vert="horz" wrap="square" lIns="91440" tIns="91440" rIns="91440" bIns="91440" numCol="1" anchor="b" anchorCtr="0" compatLnSpc="1">
            <a:prstTxWarp prst="textNoShape">
              <a:avLst/>
            </a:prstTxWarp>
          </a:bodyPr>
          <a:lstStyle/>
          <a:p>
            <a:pPr defTabSz="914400" fontAlgn="base">
              <a:spcBef>
                <a:spcPct val="0"/>
              </a:spcBef>
              <a:spcAft>
                <a:spcPct val="0"/>
              </a:spcAft>
            </a:pPr>
            <a:r>
              <a:rPr lang="en-GB" sz="2800" dirty="0" smtClean="0">
                <a:cs typeface="Arial"/>
              </a:rPr>
              <a:t>Top Five Networking Investment Initiatives</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674" t="21551" r="5844" b="3203"/>
          <a:stretch/>
        </p:blipFill>
        <p:spPr bwMode="auto">
          <a:xfrm>
            <a:off x="76200" y="1477905"/>
            <a:ext cx="8924925" cy="468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6278902"/>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0"/>
          <p:cNvSpPr>
            <a:spLocks noGrp="1" noChangeArrowheads="1"/>
          </p:cNvSpPr>
          <p:nvPr>
            <p:ph type="title"/>
          </p:nvPr>
        </p:nvSpPr>
        <p:spPr>
          <a:xfrm>
            <a:off x="339271" y="381000"/>
            <a:ext cx="8428190" cy="838200"/>
          </a:xfrm>
        </p:spPr>
        <p:txBody>
          <a:bodyPr/>
          <a:lstStyle/>
          <a:p>
            <a:pPr lvl="0"/>
            <a:r>
              <a:rPr lang="en-US" dirty="0" smtClean="0"/>
              <a:t>Radvision Solutions Added to Avaya Portfolio</a:t>
            </a:r>
            <a:br>
              <a:rPr lang="en-US" dirty="0" smtClean="0"/>
            </a:br>
            <a:r>
              <a:rPr lang="en-US" sz="2000" dirty="0">
                <a:solidFill>
                  <a:srgbClr val="98050E"/>
                </a:solidFill>
              </a:rPr>
              <a:t>The most comprehensive and interoperable solution in the market </a:t>
            </a:r>
            <a:r>
              <a:rPr lang="en-US" sz="2000" dirty="0" smtClean="0">
                <a:solidFill>
                  <a:srgbClr val="98050E"/>
                </a:solidFill>
              </a:rPr>
              <a:t>today</a:t>
            </a:r>
            <a:endParaRPr lang="en-US" sz="2000" dirty="0"/>
          </a:p>
        </p:txBody>
      </p:sp>
      <p:sp>
        <p:nvSpPr>
          <p:cNvPr id="269" name="Text Placeholder 5"/>
          <p:cNvSpPr txBox="1">
            <a:spLocks/>
          </p:cNvSpPr>
          <p:nvPr/>
        </p:nvSpPr>
        <p:spPr>
          <a:xfrm>
            <a:off x="238125" y="1371600"/>
            <a:ext cx="8905875" cy="5372100"/>
          </a:xfrm>
          <a:prstGeom prst="rect">
            <a:avLst/>
          </a:prstGeom>
        </p:spPr>
        <p:txBody>
          <a:bodyPr>
            <a:noAutofit/>
          </a:bodyPr>
          <a:lstStyle/>
          <a:p>
            <a:pPr marL="231775" marR="0" lvl="0" indent="-231775" algn="l" defTabSz="914400" rtl="0" eaLnBrk="1" fontAlgn="auto" latinLnBrk="0" hangingPunct="1">
              <a:lnSpc>
                <a:spcPct val="100000"/>
              </a:lnSpc>
              <a:spcBef>
                <a:spcPts val="0"/>
              </a:spcBef>
              <a:spcAft>
                <a:spcPts val="600"/>
              </a:spcAft>
              <a:buClr>
                <a:schemeClr val="accent1"/>
              </a:buClr>
              <a:buSzTx/>
              <a:buFont typeface="Webdings" pitchFamily="18" charset="2"/>
              <a:buChar char="4"/>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Leveraging</a:t>
            </a:r>
            <a:r>
              <a:rPr kumimoji="0" lang="en-US" b="0" i="0" u="none" strike="noStrike" kern="1200" cap="none" spc="0" normalizeH="0" noProof="0" dirty="0" smtClean="0">
                <a:ln>
                  <a:noFill/>
                </a:ln>
                <a:solidFill>
                  <a:schemeClr val="tx1"/>
                </a:solidFill>
                <a:effectLst/>
                <a:uLnTx/>
                <a:uFillTx/>
                <a:latin typeface="+mn-lt"/>
                <a:ea typeface="+mn-ea"/>
                <a:cs typeface="+mn-cs"/>
              </a:rPr>
              <a:t> </a:t>
            </a:r>
            <a:r>
              <a:rPr kumimoji="0" lang="en-US" b="0" i="0" u="none" strike="noStrike" kern="1200" cap="none" spc="0" normalizeH="0" baseline="0" noProof="0" dirty="0" smtClean="0">
                <a:ln>
                  <a:noFill/>
                </a:ln>
                <a:solidFill>
                  <a:schemeClr val="tx1"/>
                </a:solidFill>
                <a:effectLst/>
                <a:uLnTx/>
                <a:uFillTx/>
                <a:latin typeface="+mn-lt"/>
                <a:ea typeface="+mn-ea"/>
                <a:cs typeface="+mn-cs"/>
              </a:rPr>
              <a:t>20-Years of  Expertise </a:t>
            </a:r>
            <a:r>
              <a:rPr kumimoji="0" lang="en-US" b="0" i="0" u="none" strike="noStrike" kern="1200" cap="none" spc="0" normalizeH="0" baseline="0" noProof="0" dirty="0">
                <a:ln>
                  <a:noFill/>
                </a:ln>
                <a:solidFill>
                  <a:schemeClr val="tx1"/>
                </a:solidFill>
                <a:effectLst/>
                <a:uLnTx/>
                <a:uFillTx/>
                <a:latin typeface="+mn-lt"/>
                <a:ea typeface="+mn-ea"/>
                <a:cs typeface="+mn-cs"/>
              </a:rPr>
              <a:t>in Video </a:t>
            </a: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a:p>
            <a:pPr marL="574675" marR="0" lvl="1" indent="-234950" algn="l" defTabSz="914400" rtl="0" eaLnBrk="1" fontAlgn="auto" latinLnBrk="0" hangingPunct="1">
              <a:lnSpc>
                <a:spcPct val="100000"/>
              </a:lnSpc>
              <a:spcBef>
                <a:spcPts val="0"/>
              </a:spcBef>
              <a:spcAft>
                <a:spcPts val="600"/>
              </a:spcAft>
              <a:buClr>
                <a:schemeClr val="accent2"/>
              </a:buClr>
              <a:buSzTx/>
              <a:buFont typeface="Arial" pitchFamily="34" charset="0"/>
              <a:buChar char="–"/>
              <a:tabLst/>
              <a:defRPr/>
            </a:pPr>
            <a:r>
              <a:rPr kumimoji="0" lang="en-US" sz="1600" b="0" i="0" u="none" strike="noStrike" kern="1200" cap="none" spc="0" normalizeH="0" baseline="0" noProof="0" dirty="0" smtClean="0">
                <a:ln>
                  <a:noFill/>
                </a:ln>
                <a:solidFill>
                  <a:schemeClr val="tx1"/>
                </a:solidFill>
                <a:effectLst/>
                <a:uLnTx/>
                <a:uFillTx/>
              </a:rPr>
              <a:t>The Video industry runs on Radvision</a:t>
            </a:r>
            <a:r>
              <a:rPr kumimoji="0" lang="en-US" sz="1600" b="0" i="0" u="none" strike="noStrike" kern="1200" cap="none" spc="0" normalizeH="0" noProof="0" dirty="0" smtClean="0">
                <a:ln>
                  <a:noFill/>
                </a:ln>
                <a:solidFill>
                  <a:schemeClr val="tx1"/>
                </a:solidFill>
                <a:effectLst/>
                <a:uLnTx/>
                <a:uFillTx/>
              </a:rPr>
              <a:t> </a:t>
            </a:r>
            <a:r>
              <a:rPr lang="en-US" sz="1600" dirty="0" smtClean="0"/>
              <a:t>technology</a:t>
            </a:r>
            <a:endParaRPr lang="en-US" sz="1400" dirty="0" smtClean="0"/>
          </a:p>
          <a:p>
            <a:pPr marL="1031875" lvl="2" indent="-234950" defTabSz="914400">
              <a:spcAft>
                <a:spcPts val="600"/>
              </a:spcAft>
              <a:buClr>
                <a:schemeClr val="accent2"/>
              </a:buClr>
              <a:buFont typeface="Arial" pitchFamily="34" charset="0"/>
              <a:buChar char="–"/>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Market </a:t>
            </a:r>
            <a:r>
              <a:rPr kumimoji="0" lang="en-US" sz="1400" b="0" i="0" u="none" strike="noStrike" kern="1200" cap="none" spc="0" normalizeH="0" baseline="0" noProof="0" dirty="0">
                <a:ln>
                  <a:noFill/>
                </a:ln>
                <a:solidFill>
                  <a:schemeClr val="tx1"/>
                </a:solidFill>
                <a:effectLst/>
                <a:uLnTx/>
                <a:uFillTx/>
                <a:latin typeface="+mn-lt"/>
                <a:ea typeface="+mn-ea"/>
                <a:cs typeface="+mn-cs"/>
              </a:rPr>
              <a:t>Share Leader in core signaling </a:t>
            </a:r>
            <a:r>
              <a:rPr kumimoji="0" lang="en-US" sz="1400" b="0" i="0" u="none" strike="noStrike" kern="1200" cap="none" spc="0" normalizeH="0" baseline="0" noProof="0" dirty="0" smtClean="0">
                <a:ln>
                  <a:noFill/>
                </a:ln>
                <a:solidFill>
                  <a:schemeClr val="tx1"/>
                </a:solidFill>
                <a:effectLst/>
                <a:uLnTx/>
                <a:uFillTx/>
                <a:latin typeface="+mn-lt"/>
                <a:ea typeface="+mn-ea"/>
                <a:cs typeface="+mn-cs"/>
              </a:rPr>
              <a:t>technologies</a:t>
            </a:r>
          </a:p>
          <a:p>
            <a:pPr marL="1031875" lvl="2" indent="-234950" defTabSz="914400">
              <a:spcAft>
                <a:spcPts val="600"/>
              </a:spcAft>
              <a:buClr>
                <a:schemeClr val="accent2"/>
              </a:buClr>
              <a:buFont typeface="Arial" pitchFamily="34" charset="0"/>
              <a:buChar char="–"/>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Video </a:t>
            </a:r>
            <a:r>
              <a:rPr kumimoji="0" lang="en-US" sz="1400" b="0" i="0" u="none" strike="noStrike" kern="1200" cap="none" spc="0" normalizeH="0" baseline="0" noProof="0" dirty="0">
                <a:ln>
                  <a:noFill/>
                </a:ln>
                <a:solidFill>
                  <a:schemeClr val="tx1"/>
                </a:solidFill>
                <a:effectLst/>
                <a:uLnTx/>
                <a:uFillTx/>
                <a:latin typeface="+mn-lt"/>
                <a:ea typeface="+mn-ea"/>
                <a:cs typeface="+mn-cs"/>
              </a:rPr>
              <a:t>Infrastructure supplier to the industry’s largest companies</a:t>
            </a:r>
          </a:p>
          <a:p>
            <a:pPr marL="1182687" marR="0" lvl="2" indent="-231775" algn="l" defTabSz="914400" rtl="0" eaLnBrk="1" fontAlgn="auto" latinLnBrk="0" hangingPunct="1">
              <a:lnSpc>
                <a:spcPct val="100000"/>
              </a:lnSpc>
              <a:spcBef>
                <a:spcPts val="0"/>
              </a:spcBef>
              <a:spcAft>
                <a:spcPts val="600"/>
              </a:spcAft>
              <a:buClr>
                <a:schemeClr val="accent2"/>
              </a:buClr>
              <a:buSzTx/>
              <a:buFont typeface="Arial"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p>
            <a:pPr marL="231775" marR="0" lvl="0" indent="-231775" algn="l" defTabSz="914400" rtl="0" eaLnBrk="1" fontAlgn="auto" latinLnBrk="0" hangingPunct="1">
              <a:lnSpc>
                <a:spcPct val="100000"/>
              </a:lnSpc>
              <a:spcBef>
                <a:spcPts val="0"/>
              </a:spcBef>
              <a:spcAft>
                <a:spcPts val="600"/>
              </a:spcAft>
              <a:buClr>
                <a:schemeClr val="accent1"/>
              </a:buClr>
              <a:buSzTx/>
              <a:buFont typeface="Webdings" pitchFamily="18" charset="2"/>
              <a:buChar char="4"/>
              <a:tabLst/>
              <a:defRPr/>
            </a:pPr>
            <a:r>
              <a:rPr kumimoji="0" lang="en-US" b="0" i="0" u="none" strike="noStrike" kern="1200" cap="none" spc="0" normalizeH="0" baseline="0" noProof="0" dirty="0">
                <a:ln>
                  <a:noFill/>
                </a:ln>
                <a:solidFill>
                  <a:schemeClr val="tx1"/>
                </a:solidFill>
                <a:effectLst/>
                <a:uLnTx/>
                <a:uFillTx/>
              </a:rPr>
              <a:t>History </a:t>
            </a:r>
            <a:r>
              <a:rPr kumimoji="0" lang="en-US" b="0" i="0" u="none" strike="noStrike" kern="1200" cap="none" spc="0" normalizeH="0" baseline="0" noProof="0" dirty="0" smtClean="0">
                <a:ln>
                  <a:noFill/>
                </a:ln>
                <a:solidFill>
                  <a:schemeClr val="tx1"/>
                </a:solidFill>
                <a:effectLst/>
                <a:uLnTx/>
                <a:uFillTx/>
              </a:rPr>
              <a:t>of innovation </a:t>
            </a:r>
            <a:r>
              <a:rPr kumimoji="0" lang="en-US" b="0" i="0" u="none" strike="noStrike" kern="1200" cap="none" spc="0" normalizeH="0" baseline="0" noProof="0" dirty="0">
                <a:ln>
                  <a:noFill/>
                </a:ln>
                <a:solidFill>
                  <a:schemeClr val="tx1"/>
                </a:solidFill>
                <a:effectLst/>
                <a:uLnTx/>
                <a:uFillTx/>
              </a:rPr>
              <a:t>with </a:t>
            </a:r>
            <a:r>
              <a:rPr kumimoji="0" lang="en-US" b="0" i="0" u="none" strike="noStrike" kern="1200" cap="none" spc="0" normalizeH="0" baseline="0" noProof="0" dirty="0" smtClean="0">
                <a:ln>
                  <a:noFill/>
                </a:ln>
                <a:solidFill>
                  <a:schemeClr val="tx1"/>
                </a:solidFill>
                <a:effectLst/>
                <a:uLnTx/>
                <a:uFillTx/>
              </a:rPr>
              <a:t>strong </a:t>
            </a:r>
            <a:r>
              <a:rPr lang="en-US" dirty="0"/>
              <a:t>p</a:t>
            </a:r>
            <a:r>
              <a:rPr kumimoji="0" lang="en-US" b="0" i="0" u="none" strike="noStrike" kern="1200" cap="none" spc="0" normalizeH="0" baseline="0" noProof="0" dirty="0" err="1" smtClean="0">
                <a:ln>
                  <a:noFill/>
                </a:ln>
                <a:solidFill>
                  <a:schemeClr val="tx1"/>
                </a:solidFill>
                <a:effectLst/>
                <a:uLnTx/>
                <a:uFillTx/>
              </a:rPr>
              <a:t>atent</a:t>
            </a:r>
            <a:r>
              <a:rPr kumimoji="0" lang="en-US" b="0" i="0" u="none" strike="noStrike" kern="1200" cap="none" spc="0" normalizeH="0" baseline="0" noProof="0" dirty="0" smtClean="0">
                <a:ln>
                  <a:noFill/>
                </a:ln>
                <a:solidFill>
                  <a:schemeClr val="tx1"/>
                </a:solidFill>
                <a:effectLst/>
                <a:uLnTx/>
                <a:uFillTx/>
              </a:rPr>
              <a:t> </a:t>
            </a:r>
            <a:r>
              <a:rPr lang="en-US" dirty="0"/>
              <a:t>p</a:t>
            </a:r>
            <a:r>
              <a:rPr kumimoji="0" lang="en-US" b="0" i="0" u="none" strike="noStrike" kern="1200" cap="none" spc="0" normalizeH="0" baseline="0" noProof="0" dirty="0" err="1" smtClean="0">
                <a:ln>
                  <a:noFill/>
                </a:ln>
                <a:solidFill>
                  <a:schemeClr val="tx1"/>
                </a:solidFill>
                <a:effectLst/>
                <a:uLnTx/>
                <a:uFillTx/>
              </a:rPr>
              <a:t>ortfolio</a:t>
            </a:r>
            <a:endParaRPr kumimoji="0" lang="en-US" b="0" i="0" u="none" strike="noStrike" kern="1200" cap="none" spc="0" normalizeH="0" baseline="0" noProof="0" dirty="0">
              <a:ln>
                <a:noFill/>
              </a:ln>
              <a:solidFill>
                <a:schemeClr val="tx1"/>
              </a:solidFill>
              <a:effectLst/>
              <a:uLnTx/>
              <a:uFillTx/>
            </a:endParaRPr>
          </a:p>
          <a:p>
            <a:pPr marL="574675" marR="0" lvl="1" indent="-234950" algn="l" defTabSz="914400" rtl="0" eaLnBrk="1" fontAlgn="auto" latinLnBrk="0" hangingPunct="1">
              <a:lnSpc>
                <a:spcPct val="100000"/>
              </a:lnSpc>
              <a:spcBef>
                <a:spcPts val="0"/>
              </a:spcBef>
              <a:spcAft>
                <a:spcPts val="600"/>
              </a:spcAft>
              <a:buClr>
                <a:schemeClr val="accent2"/>
              </a:buClr>
              <a:buSzTx/>
              <a:buFont typeface="Arial" pitchFamily="34" charset="0"/>
              <a:buChar char="–"/>
              <a:tabLst/>
              <a:defRPr/>
            </a:pPr>
            <a:r>
              <a:rPr kumimoji="0" lang="en-US" sz="1600" b="0" i="0" u="none" strike="noStrike" kern="1200" cap="none" spc="0" normalizeH="0" baseline="0" noProof="0" dirty="0">
                <a:ln>
                  <a:noFill/>
                </a:ln>
                <a:solidFill>
                  <a:schemeClr val="tx1"/>
                </a:solidFill>
                <a:effectLst/>
                <a:uLnTx/>
                <a:uFillTx/>
              </a:rPr>
              <a:t>Scalable Video Coding (SVC)</a:t>
            </a:r>
          </a:p>
          <a:p>
            <a:pPr marL="574675" marR="0" lvl="1" indent="-234950" algn="l" defTabSz="914400" rtl="0" eaLnBrk="1" fontAlgn="auto" latinLnBrk="0" hangingPunct="1">
              <a:lnSpc>
                <a:spcPct val="100000"/>
              </a:lnSpc>
              <a:spcBef>
                <a:spcPts val="0"/>
              </a:spcBef>
              <a:spcAft>
                <a:spcPts val="600"/>
              </a:spcAft>
              <a:buClr>
                <a:schemeClr val="accent2"/>
              </a:buClr>
              <a:buSzTx/>
              <a:buFont typeface="Arial" pitchFamily="34" charset="0"/>
              <a:buChar char="–"/>
              <a:tabLst/>
              <a:defRPr/>
            </a:pPr>
            <a:r>
              <a:rPr kumimoji="0" lang="en-US" sz="1600" b="0" i="0" u="none" strike="noStrike" kern="1200" cap="none" spc="0" normalizeH="0" baseline="0" noProof="0" dirty="0">
                <a:ln>
                  <a:noFill/>
                </a:ln>
                <a:solidFill>
                  <a:schemeClr val="tx1"/>
                </a:solidFill>
                <a:effectLst/>
                <a:uLnTx/>
                <a:uFillTx/>
              </a:rPr>
              <a:t>Distributed Multipoint Architecture</a:t>
            </a:r>
          </a:p>
          <a:p>
            <a:pPr marL="574675" marR="0" lvl="1" indent="-234950" algn="l" defTabSz="914400" rtl="0" eaLnBrk="1" fontAlgn="auto" latinLnBrk="0" hangingPunct="1">
              <a:lnSpc>
                <a:spcPct val="100000"/>
              </a:lnSpc>
              <a:spcBef>
                <a:spcPts val="0"/>
              </a:spcBef>
              <a:spcAft>
                <a:spcPts val="600"/>
              </a:spcAft>
              <a:buClr>
                <a:schemeClr val="accent2"/>
              </a:buClr>
              <a:buSzTx/>
              <a:buFont typeface="Arial" pitchFamily="34" charset="0"/>
              <a:buChar char="–"/>
              <a:tabLst/>
              <a:defRPr/>
            </a:pPr>
            <a:r>
              <a:rPr kumimoji="0" lang="en-US" sz="1600" b="0" i="0" u="none" strike="noStrike" kern="1200" cap="none" spc="0" normalizeH="0" baseline="0" noProof="0" dirty="0">
                <a:ln>
                  <a:noFill/>
                </a:ln>
                <a:solidFill>
                  <a:schemeClr val="tx1"/>
                </a:solidFill>
                <a:effectLst/>
                <a:uLnTx/>
                <a:uFillTx/>
              </a:rPr>
              <a:t>Bandwidth Optimization</a:t>
            </a:r>
          </a:p>
          <a:p>
            <a:pPr marL="574675" marR="0" lvl="1" indent="-234950" algn="l" defTabSz="914400" rtl="0" eaLnBrk="1" fontAlgn="auto" latinLnBrk="0" hangingPunct="1">
              <a:lnSpc>
                <a:spcPct val="100000"/>
              </a:lnSpc>
              <a:spcBef>
                <a:spcPts val="0"/>
              </a:spcBef>
              <a:spcAft>
                <a:spcPts val="600"/>
              </a:spcAft>
              <a:buClr>
                <a:schemeClr val="accent2"/>
              </a:buClr>
              <a:buSzTx/>
              <a:buFont typeface="Arial" pitchFamily="34" charset="0"/>
              <a:buChar char="–"/>
              <a:tabLst/>
              <a:defRPr/>
            </a:pPr>
            <a:r>
              <a:rPr lang="en-US" sz="1600" dirty="0"/>
              <a:t>Mobile </a:t>
            </a:r>
            <a:r>
              <a:rPr kumimoji="0" lang="en-US" sz="1600" b="0" i="0" u="none" strike="noStrike" kern="1200" cap="none" spc="0" normalizeH="0" baseline="0" noProof="0" dirty="0">
                <a:ln>
                  <a:noFill/>
                </a:ln>
                <a:solidFill>
                  <a:schemeClr val="tx1"/>
                </a:solidFill>
                <a:effectLst/>
                <a:uLnTx/>
                <a:uFillTx/>
              </a:rPr>
              <a:t> Video</a:t>
            </a:r>
            <a:r>
              <a:rPr kumimoji="0" lang="en-US" sz="1600" b="0" i="0" u="none" strike="noStrike" kern="1200" cap="none" spc="0" normalizeH="0" noProof="0" dirty="0">
                <a:ln>
                  <a:noFill/>
                </a:ln>
                <a:solidFill>
                  <a:schemeClr val="tx1"/>
                </a:solidFill>
                <a:effectLst/>
                <a:uLnTx/>
                <a:uFillTx/>
              </a:rPr>
              <a:t> T</a:t>
            </a:r>
            <a:r>
              <a:rPr kumimoji="0" lang="en-US" sz="1600" b="0" i="0" u="none" strike="noStrike" kern="1200" cap="none" spc="0" normalizeH="0" baseline="0" noProof="0" dirty="0">
                <a:ln>
                  <a:noFill/>
                </a:ln>
                <a:solidFill>
                  <a:schemeClr val="tx1"/>
                </a:solidFill>
                <a:effectLst/>
                <a:uLnTx/>
                <a:uFillTx/>
              </a:rPr>
              <a:t>elephony</a:t>
            </a:r>
          </a:p>
          <a:p>
            <a:pPr marL="574675" marR="0" lvl="1" indent="-234950" algn="l" defTabSz="914400" rtl="0" eaLnBrk="1" fontAlgn="auto" latinLnBrk="0" hangingPunct="1">
              <a:lnSpc>
                <a:spcPct val="100000"/>
              </a:lnSpc>
              <a:spcBef>
                <a:spcPts val="0"/>
              </a:spcBef>
              <a:spcAft>
                <a:spcPts val="1800"/>
              </a:spcAft>
              <a:buClr>
                <a:schemeClr val="accent2"/>
              </a:buClr>
              <a:buSzTx/>
              <a:buFont typeface="Arial" pitchFamily="34" charset="0"/>
              <a:buChar char="–"/>
              <a:tabLst/>
              <a:defRPr/>
            </a:pPr>
            <a:r>
              <a:rPr kumimoji="0" lang="en-US" sz="1600" b="0" i="0" u="none" strike="noStrike" kern="1200" cap="none" spc="0" normalizeH="0" baseline="0" noProof="0" dirty="0">
                <a:ln>
                  <a:noFill/>
                </a:ln>
                <a:solidFill>
                  <a:schemeClr val="tx1"/>
                </a:solidFill>
                <a:effectLst/>
                <a:uLnTx/>
                <a:uFillTx/>
              </a:rPr>
              <a:t>Conference Initiation from IM</a:t>
            </a:r>
          </a:p>
          <a:p>
            <a:pPr marL="73024" marR="0" lvl="0" indent="-231775" algn="l" defTabSz="914400" rtl="0" eaLnBrk="1" fontAlgn="auto" latinLnBrk="0" hangingPunct="1">
              <a:lnSpc>
                <a:spcPct val="100000"/>
              </a:lnSpc>
              <a:spcBef>
                <a:spcPts val="0"/>
              </a:spcBef>
              <a:spcAft>
                <a:spcPts val="600"/>
              </a:spcAft>
              <a:buClr>
                <a:schemeClr val="accent1"/>
              </a:buClr>
              <a:buSzTx/>
              <a:buFont typeface="Webdings" pitchFamily="18" charset="2"/>
              <a:buChar char="4"/>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Integration with Avaya portfolio continues</a:t>
            </a:r>
          </a:p>
          <a:p>
            <a:pPr marL="574675" lvl="1" indent="-234950">
              <a:spcAft>
                <a:spcPts val="600"/>
              </a:spcAft>
              <a:buClr>
                <a:schemeClr val="bg1">
                  <a:lumMod val="65000"/>
                </a:schemeClr>
              </a:buClr>
              <a:buFont typeface="Arial" pitchFamily="34" charset="0"/>
              <a:buChar char="–"/>
              <a:defRPr/>
            </a:pPr>
            <a:r>
              <a:rPr lang="en-US" sz="1600" dirty="0"/>
              <a:t>Acquired</a:t>
            </a:r>
            <a:r>
              <a:rPr lang="en-US" sz="1600" dirty="0" smtClean="0"/>
              <a:t> by Avaya in June 2012</a:t>
            </a:r>
          </a:p>
          <a:p>
            <a:pPr marL="574675" lvl="1" indent="-234950" defTabSz="914400">
              <a:spcAft>
                <a:spcPts val="600"/>
              </a:spcAft>
              <a:buClr>
                <a:schemeClr val="bg1">
                  <a:lumMod val="65000"/>
                </a:schemeClr>
              </a:buClr>
              <a:buFont typeface="Arial" pitchFamily="34" charset="0"/>
              <a:buChar char="–"/>
              <a:defRPr/>
            </a:pPr>
            <a:r>
              <a:rPr lang="en-US" sz="1600" dirty="0" smtClean="0"/>
              <a:t>Award-winning Scopia video collaboration solutions add to Avaya UC portfolio for partners and customers </a:t>
            </a:r>
          </a:p>
          <a:p>
            <a:pPr marR="0" lvl="0" algn="l" defTabSz="914400" rtl="0" eaLnBrk="1" fontAlgn="auto" latinLnBrk="0" hangingPunct="1">
              <a:lnSpc>
                <a:spcPct val="100000"/>
              </a:lnSpc>
              <a:spcBef>
                <a:spcPts val="0"/>
              </a:spcBef>
              <a:spcAft>
                <a:spcPts val="600"/>
              </a:spcAft>
              <a:buClr>
                <a:schemeClr val="accent1"/>
              </a:buClr>
              <a:buSzTx/>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a:p>
            <a:pPr marL="365760" marR="0" lvl="0" indent="-365760" algn="l" defTabSz="914400" rtl="0" eaLnBrk="1" fontAlgn="auto" latinLnBrk="0" hangingPunct="1">
              <a:lnSpc>
                <a:spcPct val="100000"/>
              </a:lnSpc>
              <a:spcBef>
                <a:spcPts val="0"/>
              </a:spcBef>
              <a:spcAft>
                <a:spcPts val="600"/>
              </a:spcAft>
              <a:buClr>
                <a:schemeClr val="accent1"/>
              </a:buClr>
              <a:buSzTx/>
              <a:buFont typeface="Webdings" pitchFamily="18" charset="2"/>
              <a:buChar char="4"/>
              <a:tabLst/>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p:txBody>
      </p:sp>
      <p:grpSp>
        <p:nvGrpSpPr>
          <p:cNvPr id="270" name="Group 269"/>
          <p:cNvGrpSpPr/>
          <p:nvPr/>
        </p:nvGrpSpPr>
        <p:grpSpPr>
          <a:xfrm>
            <a:off x="5984261" y="3061831"/>
            <a:ext cx="2786583" cy="1991638"/>
            <a:chOff x="5945237" y="4797152"/>
            <a:chExt cx="2875235" cy="1845899"/>
          </a:xfrm>
        </p:grpSpPr>
        <p:pic>
          <p:nvPicPr>
            <p:cNvPr id="271" name="Picture 2" descr="C:\Documents and Settings\moshe\Desktop\Images\iStock_000000290949Small.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45237" y="4797152"/>
              <a:ext cx="2875235" cy="1845899"/>
            </a:xfrm>
            <a:prstGeom prst="roundRect">
              <a:avLst>
                <a:gd name="adj" fmla="val 8594"/>
              </a:avLst>
            </a:prstGeom>
            <a:solidFill>
              <a:srgbClr val="FFFFFF">
                <a:shade val="85000"/>
              </a:srgbClr>
            </a:solidFill>
            <a:ln>
              <a:noFill/>
            </a:ln>
            <a:effectLst/>
          </p:spPr>
        </p:pic>
        <p:pic>
          <p:nvPicPr>
            <p:cNvPr id="272"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rot="20699667">
              <a:off x="6694716" y="5364164"/>
              <a:ext cx="1115807" cy="69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ustDataLst>
      <p:tags r:id="rId1"/>
    </p:custDataLst>
    <p:extLst>
      <p:ext uri="{BB962C8B-B14F-4D97-AF65-F5344CB8AC3E}">
        <p14:creationId xmlns:p14="http://schemas.microsoft.com/office/powerpoint/2010/main" val="3041149236"/>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Avaya </a:t>
            </a:r>
            <a:r>
              <a:rPr lang="en-US" dirty="0" smtClean="0"/>
              <a:t>Scopia Video Collaboration </a:t>
            </a:r>
            <a:r>
              <a:rPr lang="en-US" dirty="0"/>
              <a:t/>
            </a:r>
            <a:br>
              <a:rPr lang="en-US" dirty="0"/>
            </a:br>
            <a:r>
              <a:rPr lang="en-US" sz="2400" dirty="0">
                <a:solidFill>
                  <a:srgbClr val="C00000"/>
                </a:solidFill>
              </a:rPr>
              <a:t>A </a:t>
            </a:r>
            <a:r>
              <a:rPr lang="en-US" sz="2400" dirty="0" smtClean="0">
                <a:solidFill>
                  <a:srgbClr val="C00000"/>
                </a:solidFill>
              </a:rPr>
              <a:t>complete video </a:t>
            </a:r>
            <a:r>
              <a:rPr lang="en-US" sz="2400" dirty="0">
                <a:solidFill>
                  <a:srgbClr val="C00000"/>
                </a:solidFill>
              </a:rPr>
              <a:t>s</a:t>
            </a:r>
            <a:r>
              <a:rPr lang="en-US" sz="2400" dirty="0" smtClean="0">
                <a:solidFill>
                  <a:srgbClr val="C00000"/>
                </a:solidFill>
              </a:rPr>
              <a:t>olution </a:t>
            </a:r>
            <a:r>
              <a:rPr lang="en-US" sz="2400" dirty="0">
                <a:solidFill>
                  <a:srgbClr val="C00000"/>
                </a:solidFill>
              </a:rPr>
              <a:t>p</a:t>
            </a:r>
            <a:r>
              <a:rPr lang="en-US" sz="2400" dirty="0" smtClean="0">
                <a:solidFill>
                  <a:srgbClr val="C00000"/>
                </a:solidFill>
              </a:rPr>
              <a:t>ortfolio</a:t>
            </a:r>
            <a:endParaRPr lang="en-US"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45666" y="4376187"/>
            <a:ext cx="9372274" cy="20482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A:\imagery\RV_AV_Products\Pathfinder\Pathfinder_75547002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90106" y="5140479"/>
            <a:ext cx="1358450" cy="5834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A:\imagery\RV_AV_Products\Management\Scopia_Management_GUI's_Avay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794" y="4588708"/>
            <a:ext cx="1370521" cy="81151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A:\imagery\RV_AV_Products\6000\600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14088" y="5074825"/>
            <a:ext cx="1298881" cy="5864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A:\imagery\RV_AV_Products\Scopia Control\scopia_control_ipa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8185866" y="4490692"/>
            <a:ext cx="854065" cy="6535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A:\imagery\TBU\Evident_GUI\RV_MON_Evident_VQ_MOn_3_GUIs.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43896"/>
          <a:stretch/>
        </p:blipFill>
        <p:spPr bwMode="auto">
          <a:xfrm>
            <a:off x="6933892" y="4646512"/>
            <a:ext cx="1079009" cy="8803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9" descr="A:\imagery\Products\SCOPIA_Elite_MCU5000\Images\MCU_together.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46412" y="5051543"/>
            <a:ext cx="1306283" cy="7328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A:\imagery\RV_AV_Products\SCOPIA-Video-Gateway-for-Microsoft-Lync_blair.png\SCOPIA-Video-Gateway-for-Microsoft-Lync_blair.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8155" b="21978"/>
          <a:stretch/>
        </p:blipFill>
        <p:spPr bwMode="auto">
          <a:xfrm>
            <a:off x="5441586" y="5244491"/>
            <a:ext cx="1420477" cy="34692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A:\Dotan_Graphics\Office\David Margolin\Portfolio_Prodcuts\Blue_Endpoitns-01.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5666" y="1694038"/>
            <a:ext cx="9372274" cy="280885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 descr="A:\imagery\RV_AV_Products\Exexcutive240\11Side_01_Exexcutive240.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0934" r="10832" b="21216"/>
          <a:stretch/>
        </p:blipFill>
        <p:spPr bwMode="auto">
          <a:xfrm>
            <a:off x="6624502" y="2408082"/>
            <a:ext cx="1097808" cy="122094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A:\imagery\RV_AV_Products\TP\TP.pn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2569" t="23923" r="11026" b="15838"/>
          <a:stretch/>
        </p:blipFill>
        <p:spPr bwMode="auto">
          <a:xfrm>
            <a:off x="0" y="1694038"/>
            <a:ext cx="2681967" cy="14512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A:\imagery\RV_AV_Products\Desktop\desktop_on_laptop.pn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9091" t="10138" r="10045"/>
          <a:stretch/>
        </p:blipFill>
        <p:spPr bwMode="auto">
          <a:xfrm>
            <a:off x="2220817" y="2548739"/>
            <a:ext cx="1448658" cy="107326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A:\imagery\RV_AV_Products\Scopia Mobile\ipad\iPad_Land1.pn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2765" t="5897" r="4969" b="3030"/>
          <a:stretch/>
        </p:blipFill>
        <p:spPr bwMode="auto">
          <a:xfrm>
            <a:off x="3883231" y="2444969"/>
            <a:ext cx="1128155" cy="882234"/>
          </a:xfrm>
          <a:prstGeom prst="rect">
            <a:avLst/>
          </a:prstGeom>
          <a:noFill/>
          <a:effectLst>
            <a:reflection blurRad="6350" stA="52000" endA="300" endPos="19000" dir="5400000" sy="-100000" algn="bl" rotWithShape="0"/>
          </a:effectLst>
          <a:extLst>
            <a:ext uri="{909E8E84-426E-40DD-AFC4-6F175D3DCCD1}">
              <a14:hiddenFill xmlns:a14="http://schemas.microsoft.com/office/drawing/2010/main">
                <a:solidFill>
                  <a:srgbClr val="FFFFFF"/>
                </a:solidFill>
              </a14:hiddenFill>
            </a:ext>
          </a:extLst>
        </p:spPr>
      </p:pic>
      <p:pic>
        <p:nvPicPr>
          <p:cNvPr id="29" name="Picture 9" descr="A:\imagery\RV_AV_Products\5000\Small_XT5000.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68240" y="2863468"/>
            <a:ext cx="1529443" cy="77683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A:\imagery\RV_AV_Products\Scopia Mobile\iphone\888.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5400000">
            <a:off x="3929964" y="2898784"/>
            <a:ext cx="388708" cy="800360"/>
          </a:xfrm>
          <a:prstGeom prst="rect">
            <a:avLst/>
          </a:prstGeom>
          <a:noFill/>
          <a:effectLst>
            <a:reflection blurRad="6350" stA="52000" endA="300" endPos="19000" dir="5400000" sy="-100000" algn="bl" rotWithShape="0"/>
          </a:effectLst>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748991" y="1549657"/>
            <a:ext cx="1276256" cy="1763588"/>
          </a:xfrm>
          <a:prstGeom prst="rect">
            <a:avLst/>
          </a:prstGeom>
        </p:spPr>
      </p:pic>
      <p:pic>
        <p:nvPicPr>
          <p:cNvPr id="32" name="Picture 11" descr="A:\imagery\RV_AV_Products\Scopia Mobile\Android Mobile\Android_Potrait.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752152" y="2766980"/>
            <a:ext cx="381572" cy="783771"/>
          </a:xfrm>
          <a:prstGeom prst="rect">
            <a:avLst/>
          </a:prstGeom>
          <a:noFill/>
          <a:extLst>
            <a:ext uri="{909E8E84-426E-40DD-AFC4-6F175D3DCCD1}">
              <a14:hiddenFill xmlns:a14="http://schemas.microsoft.com/office/drawing/2010/main">
                <a:solidFill>
                  <a:srgbClr val="FFFFFF"/>
                </a:solidFill>
              </a14:hiddenFill>
            </a:ext>
          </a:extLst>
        </p:spPr>
      </p:pic>
      <p:sp>
        <p:nvSpPr>
          <p:cNvPr id="2048" name="TextBox 2047"/>
          <p:cNvSpPr txBox="1"/>
          <p:nvPr/>
        </p:nvSpPr>
        <p:spPr>
          <a:xfrm>
            <a:off x="2639415" y="2014569"/>
            <a:ext cx="3550722" cy="457200"/>
          </a:xfrm>
          <a:prstGeom prst="rect">
            <a:avLst/>
          </a:prstGeom>
          <a:noFill/>
        </p:spPr>
        <p:txBody>
          <a:bodyPr wrap="none" rtlCol="0">
            <a:noAutofit/>
          </a:bodyPr>
          <a:lstStyle/>
          <a:p>
            <a:pPr algn="ctr">
              <a:lnSpc>
                <a:spcPct val="90000"/>
              </a:lnSpc>
            </a:pPr>
            <a:r>
              <a:rPr lang="en-US" sz="1600" b="1" dirty="0" smtClean="0">
                <a:solidFill>
                  <a:schemeClr val="tx1">
                    <a:lumMod val="75000"/>
                    <a:lumOff val="25000"/>
                  </a:schemeClr>
                </a:solidFill>
                <a:latin typeface="Calibri" panose="020F0502020204030204" pitchFamily="34" charset="0"/>
              </a:rPr>
              <a:t>Video Collaboration Endpoints</a:t>
            </a:r>
          </a:p>
        </p:txBody>
      </p:sp>
      <p:sp>
        <p:nvSpPr>
          <p:cNvPr id="36" name="TextBox 35"/>
          <p:cNvSpPr txBox="1"/>
          <p:nvPr/>
        </p:nvSpPr>
        <p:spPr>
          <a:xfrm>
            <a:off x="2575159" y="4208175"/>
            <a:ext cx="3550722" cy="457200"/>
          </a:xfrm>
          <a:prstGeom prst="rect">
            <a:avLst/>
          </a:prstGeom>
          <a:noFill/>
        </p:spPr>
        <p:txBody>
          <a:bodyPr wrap="none" rtlCol="0">
            <a:noAutofit/>
          </a:bodyPr>
          <a:lstStyle/>
          <a:p>
            <a:pPr algn="ctr">
              <a:lnSpc>
                <a:spcPct val="90000"/>
              </a:lnSpc>
            </a:pPr>
            <a:r>
              <a:rPr lang="en-US" sz="1600" b="1" dirty="0" smtClean="0">
                <a:solidFill>
                  <a:schemeClr val="tx1">
                    <a:lumMod val="75000"/>
                    <a:lumOff val="25000"/>
                  </a:schemeClr>
                </a:solidFill>
                <a:latin typeface="Calibri" panose="020F0502020204030204" pitchFamily="34" charset="0"/>
              </a:rPr>
              <a:t>Video Collaboration Infrastructure, Management, Control </a:t>
            </a:r>
          </a:p>
        </p:txBody>
      </p:sp>
      <p:sp>
        <p:nvSpPr>
          <p:cNvPr id="2049" name="TextBox 2048"/>
          <p:cNvSpPr txBox="1"/>
          <p:nvPr/>
        </p:nvSpPr>
        <p:spPr>
          <a:xfrm>
            <a:off x="2515784" y="3612400"/>
            <a:ext cx="914400" cy="383675"/>
          </a:xfrm>
          <a:prstGeom prst="rect">
            <a:avLst/>
          </a:prstGeom>
          <a:noFill/>
        </p:spPr>
        <p:txBody>
          <a:bodyPr wrap="none" rtlCol="0">
            <a:noAutofit/>
          </a:bodyPr>
          <a:lstStyle/>
          <a:p>
            <a:pPr algn="ctr">
              <a:lnSpc>
                <a:spcPts val="900"/>
              </a:lnSpc>
            </a:pPr>
            <a:r>
              <a:rPr lang="en-US" sz="1400" dirty="0" smtClean="0">
                <a:solidFill>
                  <a:schemeClr val="bg1"/>
                </a:solidFill>
              </a:rPr>
              <a:t>Scopia</a:t>
            </a:r>
            <a:br>
              <a:rPr lang="en-US" sz="1400" dirty="0" smtClean="0">
                <a:solidFill>
                  <a:schemeClr val="bg1"/>
                </a:solidFill>
              </a:rPr>
            </a:br>
            <a:r>
              <a:rPr lang="en-US" sz="1050" dirty="0" smtClean="0">
                <a:solidFill>
                  <a:schemeClr val="bg1"/>
                </a:solidFill>
                <a:latin typeface="Calibri" panose="020F0502020204030204" pitchFamily="34" charset="0"/>
              </a:rPr>
              <a:t>Desktop </a:t>
            </a:r>
          </a:p>
        </p:txBody>
      </p:sp>
      <p:sp>
        <p:nvSpPr>
          <p:cNvPr id="38" name="TextBox 37"/>
          <p:cNvSpPr txBox="1"/>
          <p:nvPr/>
        </p:nvSpPr>
        <p:spPr>
          <a:xfrm>
            <a:off x="3992913" y="3663155"/>
            <a:ext cx="914400" cy="383675"/>
          </a:xfrm>
          <a:prstGeom prst="rect">
            <a:avLst/>
          </a:prstGeom>
          <a:noFill/>
        </p:spPr>
        <p:txBody>
          <a:bodyPr wrap="none" rtlCol="0">
            <a:noAutofit/>
          </a:bodyPr>
          <a:lstStyle/>
          <a:p>
            <a:pPr algn="ctr">
              <a:lnSpc>
                <a:spcPts val="900"/>
              </a:lnSpc>
            </a:pPr>
            <a:r>
              <a:rPr lang="en-US" sz="1400" dirty="0" smtClean="0">
                <a:solidFill>
                  <a:schemeClr val="bg1"/>
                </a:solidFill>
              </a:rPr>
              <a:t>Scopia</a:t>
            </a:r>
            <a:br>
              <a:rPr lang="en-US" sz="1400" dirty="0" smtClean="0">
                <a:solidFill>
                  <a:schemeClr val="bg1"/>
                </a:solidFill>
              </a:rPr>
            </a:br>
            <a:r>
              <a:rPr lang="en-US" sz="1050" dirty="0" smtClean="0">
                <a:solidFill>
                  <a:schemeClr val="bg1"/>
                </a:solidFill>
                <a:latin typeface="Calibri" panose="020F0502020204030204" pitchFamily="34" charset="0"/>
              </a:rPr>
              <a:t>Mobile </a:t>
            </a:r>
          </a:p>
        </p:txBody>
      </p:sp>
      <p:sp>
        <p:nvSpPr>
          <p:cNvPr id="39" name="TextBox 38"/>
          <p:cNvSpPr txBox="1"/>
          <p:nvPr/>
        </p:nvSpPr>
        <p:spPr>
          <a:xfrm>
            <a:off x="5481369" y="3645751"/>
            <a:ext cx="914400" cy="383675"/>
          </a:xfrm>
          <a:prstGeom prst="rect">
            <a:avLst/>
          </a:prstGeom>
          <a:noFill/>
        </p:spPr>
        <p:txBody>
          <a:bodyPr wrap="none" rtlCol="0">
            <a:noAutofit/>
          </a:bodyPr>
          <a:lstStyle/>
          <a:p>
            <a:pPr algn="ctr">
              <a:lnSpc>
                <a:spcPts val="900"/>
              </a:lnSpc>
            </a:pPr>
            <a:r>
              <a:rPr lang="en-US" sz="1400" dirty="0" smtClean="0">
                <a:solidFill>
                  <a:schemeClr val="bg1"/>
                </a:solidFill>
              </a:rPr>
              <a:t>Scopia</a:t>
            </a:r>
            <a:br>
              <a:rPr lang="en-US" sz="1400" dirty="0" smtClean="0">
                <a:solidFill>
                  <a:schemeClr val="bg1"/>
                </a:solidFill>
              </a:rPr>
            </a:br>
            <a:r>
              <a:rPr lang="en-US" sz="1050" dirty="0" smtClean="0">
                <a:solidFill>
                  <a:schemeClr val="bg1"/>
                </a:solidFill>
                <a:latin typeface="Calibri" panose="020F0502020204030204" pitchFamily="34" charset="0"/>
              </a:rPr>
              <a:t>XT 4000/5000</a:t>
            </a:r>
          </a:p>
        </p:txBody>
      </p:sp>
      <p:sp>
        <p:nvSpPr>
          <p:cNvPr id="40" name="TextBox 39"/>
          <p:cNvSpPr txBox="1"/>
          <p:nvPr/>
        </p:nvSpPr>
        <p:spPr>
          <a:xfrm>
            <a:off x="6815142" y="3528943"/>
            <a:ext cx="914400" cy="383675"/>
          </a:xfrm>
          <a:prstGeom prst="rect">
            <a:avLst/>
          </a:prstGeom>
          <a:noFill/>
        </p:spPr>
        <p:txBody>
          <a:bodyPr wrap="none" rtlCol="0">
            <a:noAutofit/>
          </a:bodyPr>
          <a:lstStyle/>
          <a:p>
            <a:pPr algn="ctr">
              <a:lnSpc>
                <a:spcPts val="900"/>
              </a:lnSpc>
            </a:pPr>
            <a:r>
              <a:rPr lang="en-US" sz="1400" dirty="0" smtClean="0">
                <a:solidFill>
                  <a:schemeClr val="bg1"/>
                </a:solidFill>
              </a:rPr>
              <a:t>Scopia</a:t>
            </a:r>
            <a:br>
              <a:rPr lang="en-US" sz="1400" dirty="0" smtClean="0">
                <a:solidFill>
                  <a:schemeClr val="bg1"/>
                </a:solidFill>
              </a:rPr>
            </a:br>
            <a:r>
              <a:rPr lang="en-US" sz="1050" dirty="0" smtClean="0">
                <a:solidFill>
                  <a:schemeClr val="bg1"/>
                </a:solidFill>
                <a:latin typeface="Calibri" panose="020F0502020204030204" pitchFamily="34" charset="0"/>
              </a:rPr>
              <a:t>XT Executive</a:t>
            </a:r>
          </a:p>
        </p:txBody>
      </p:sp>
      <p:sp>
        <p:nvSpPr>
          <p:cNvPr id="41" name="TextBox 40"/>
          <p:cNvSpPr txBox="1"/>
          <p:nvPr/>
        </p:nvSpPr>
        <p:spPr>
          <a:xfrm>
            <a:off x="7905055" y="3321451"/>
            <a:ext cx="914400" cy="383675"/>
          </a:xfrm>
          <a:prstGeom prst="rect">
            <a:avLst/>
          </a:prstGeom>
          <a:noFill/>
        </p:spPr>
        <p:txBody>
          <a:bodyPr wrap="none" rtlCol="0">
            <a:noAutofit/>
          </a:bodyPr>
          <a:lstStyle/>
          <a:p>
            <a:pPr algn="ctr">
              <a:lnSpc>
                <a:spcPts val="900"/>
              </a:lnSpc>
            </a:pPr>
            <a:r>
              <a:rPr lang="en-US" sz="1400" dirty="0" smtClean="0">
                <a:solidFill>
                  <a:schemeClr val="bg1"/>
                </a:solidFill>
              </a:rPr>
              <a:t>Scopia</a:t>
            </a:r>
            <a:br>
              <a:rPr lang="en-US" sz="1400" dirty="0" smtClean="0">
                <a:solidFill>
                  <a:schemeClr val="bg1"/>
                </a:solidFill>
              </a:rPr>
            </a:br>
            <a:r>
              <a:rPr lang="en-US" sz="1050" dirty="0" smtClean="0">
                <a:solidFill>
                  <a:schemeClr val="bg1"/>
                </a:solidFill>
                <a:latin typeface="Calibri" panose="020F0502020204030204" pitchFamily="34" charset="0"/>
              </a:rPr>
              <a:t>Meeting  Center</a:t>
            </a:r>
          </a:p>
        </p:txBody>
      </p:sp>
      <p:sp>
        <p:nvSpPr>
          <p:cNvPr id="42" name="TextBox 41"/>
          <p:cNvSpPr txBox="1"/>
          <p:nvPr/>
        </p:nvSpPr>
        <p:spPr>
          <a:xfrm>
            <a:off x="913142" y="3380826"/>
            <a:ext cx="914400" cy="383675"/>
          </a:xfrm>
          <a:prstGeom prst="rect">
            <a:avLst/>
          </a:prstGeom>
          <a:noFill/>
        </p:spPr>
        <p:txBody>
          <a:bodyPr wrap="none" rtlCol="0">
            <a:noAutofit/>
          </a:bodyPr>
          <a:lstStyle/>
          <a:p>
            <a:pPr algn="ctr">
              <a:lnSpc>
                <a:spcPts val="900"/>
              </a:lnSpc>
            </a:pPr>
            <a:r>
              <a:rPr lang="en-US" sz="1400" dirty="0" smtClean="0">
                <a:solidFill>
                  <a:schemeClr val="bg1"/>
                </a:solidFill>
              </a:rPr>
              <a:t>Scopia</a:t>
            </a:r>
            <a:br>
              <a:rPr lang="en-US" sz="1400" dirty="0" smtClean="0">
                <a:solidFill>
                  <a:schemeClr val="bg1"/>
                </a:solidFill>
              </a:rPr>
            </a:br>
            <a:r>
              <a:rPr lang="en-US" sz="1050" dirty="0" smtClean="0">
                <a:solidFill>
                  <a:schemeClr val="bg1"/>
                </a:solidFill>
                <a:latin typeface="Calibri" panose="020F0502020204030204" pitchFamily="34" charset="0"/>
              </a:rPr>
              <a:t>XT </a:t>
            </a:r>
            <a:r>
              <a:rPr lang="en-US" sz="1050" dirty="0" err="1" smtClean="0">
                <a:solidFill>
                  <a:schemeClr val="bg1"/>
                </a:solidFill>
                <a:latin typeface="Calibri" panose="020F0502020204030204" pitchFamily="34" charset="0"/>
              </a:rPr>
              <a:t>Telepresence</a:t>
            </a:r>
            <a:r>
              <a:rPr lang="en-US" sz="1050" dirty="0" smtClean="0">
                <a:solidFill>
                  <a:schemeClr val="bg1"/>
                </a:solidFill>
                <a:latin typeface="Calibri" panose="020F0502020204030204" pitchFamily="34" charset="0"/>
              </a:rPr>
              <a:t/>
            </a:r>
            <a:br>
              <a:rPr lang="en-US" sz="1050" dirty="0" smtClean="0">
                <a:solidFill>
                  <a:schemeClr val="bg1"/>
                </a:solidFill>
                <a:latin typeface="Calibri" panose="020F0502020204030204" pitchFamily="34" charset="0"/>
              </a:rPr>
            </a:br>
            <a:r>
              <a:rPr lang="en-US" sz="1050" dirty="0" smtClean="0">
                <a:solidFill>
                  <a:schemeClr val="bg1"/>
                </a:solidFill>
                <a:latin typeface="Calibri" panose="020F0502020204030204" pitchFamily="34" charset="0"/>
              </a:rPr>
              <a:t>Platform</a:t>
            </a:r>
          </a:p>
        </p:txBody>
      </p:sp>
      <p:sp>
        <p:nvSpPr>
          <p:cNvPr id="43" name="TextBox 42"/>
          <p:cNvSpPr txBox="1"/>
          <p:nvPr/>
        </p:nvSpPr>
        <p:spPr>
          <a:xfrm>
            <a:off x="387229" y="5340203"/>
            <a:ext cx="914400" cy="383675"/>
          </a:xfrm>
          <a:prstGeom prst="rect">
            <a:avLst/>
          </a:prstGeom>
          <a:noFill/>
        </p:spPr>
        <p:txBody>
          <a:bodyPr wrap="none" rtlCol="0">
            <a:noAutofit/>
          </a:bodyPr>
          <a:lstStyle/>
          <a:p>
            <a:pPr algn="ctr">
              <a:lnSpc>
                <a:spcPts val="900"/>
              </a:lnSpc>
            </a:pPr>
            <a:r>
              <a:rPr lang="en-US" sz="1400" dirty="0" smtClean="0">
                <a:solidFill>
                  <a:schemeClr val="bg1"/>
                </a:solidFill>
              </a:rPr>
              <a:t>Scopia</a:t>
            </a:r>
            <a:br>
              <a:rPr lang="en-US" sz="1400" dirty="0" smtClean="0">
                <a:solidFill>
                  <a:schemeClr val="bg1"/>
                </a:solidFill>
              </a:rPr>
            </a:br>
            <a:r>
              <a:rPr lang="en-US" sz="1050" dirty="0" smtClean="0">
                <a:solidFill>
                  <a:schemeClr val="bg1"/>
                </a:solidFill>
                <a:latin typeface="Calibri" panose="020F0502020204030204" pitchFamily="34" charset="0"/>
              </a:rPr>
              <a:t>Management </a:t>
            </a:r>
          </a:p>
        </p:txBody>
      </p:sp>
      <p:sp>
        <p:nvSpPr>
          <p:cNvPr id="44" name="TextBox 43"/>
          <p:cNvSpPr txBox="1"/>
          <p:nvPr/>
        </p:nvSpPr>
        <p:spPr>
          <a:xfrm>
            <a:off x="1478107" y="5532043"/>
            <a:ext cx="914400" cy="383675"/>
          </a:xfrm>
          <a:prstGeom prst="rect">
            <a:avLst/>
          </a:prstGeom>
          <a:noFill/>
        </p:spPr>
        <p:txBody>
          <a:bodyPr wrap="none" rtlCol="0">
            <a:noAutofit/>
          </a:bodyPr>
          <a:lstStyle/>
          <a:p>
            <a:pPr algn="ctr">
              <a:lnSpc>
                <a:spcPts val="900"/>
              </a:lnSpc>
            </a:pPr>
            <a:r>
              <a:rPr lang="en-US" sz="1400" dirty="0" smtClean="0">
                <a:solidFill>
                  <a:schemeClr val="bg1"/>
                </a:solidFill>
              </a:rPr>
              <a:t>Scopia</a:t>
            </a:r>
            <a:br>
              <a:rPr lang="en-US" sz="1400" dirty="0" smtClean="0">
                <a:solidFill>
                  <a:schemeClr val="bg1"/>
                </a:solidFill>
              </a:rPr>
            </a:br>
            <a:r>
              <a:rPr lang="en-US" sz="1050" dirty="0" smtClean="0">
                <a:solidFill>
                  <a:schemeClr val="bg1"/>
                </a:solidFill>
                <a:latin typeface="Calibri" panose="020F0502020204030204" pitchFamily="34" charset="0"/>
              </a:rPr>
              <a:t>Elite 6000</a:t>
            </a:r>
          </a:p>
        </p:txBody>
      </p:sp>
      <p:sp>
        <p:nvSpPr>
          <p:cNvPr id="45" name="TextBox 44"/>
          <p:cNvSpPr txBox="1"/>
          <p:nvPr/>
        </p:nvSpPr>
        <p:spPr>
          <a:xfrm>
            <a:off x="2800784" y="5649485"/>
            <a:ext cx="914400" cy="383675"/>
          </a:xfrm>
          <a:prstGeom prst="rect">
            <a:avLst/>
          </a:prstGeom>
          <a:noFill/>
        </p:spPr>
        <p:txBody>
          <a:bodyPr wrap="none" rtlCol="0">
            <a:noAutofit/>
          </a:bodyPr>
          <a:lstStyle/>
          <a:p>
            <a:pPr algn="ctr">
              <a:lnSpc>
                <a:spcPts val="900"/>
              </a:lnSpc>
            </a:pPr>
            <a:r>
              <a:rPr lang="en-US" sz="1400" dirty="0" smtClean="0">
                <a:solidFill>
                  <a:schemeClr val="bg1"/>
                </a:solidFill>
              </a:rPr>
              <a:t>Scopia</a:t>
            </a:r>
            <a:br>
              <a:rPr lang="en-US" sz="1400" dirty="0" smtClean="0">
                <a:solidFill>
                  <a:schemeClr val="bg1"/>
                </a:solidFill>
              </a:rPr>
            </a:br>
            <a:r>
              <a:rPr lang="en-US" sz="1050" dirty="0" smtClean="0">
                <a:solidFill>
                  <a:schemeClr val="bg1"/>
                </a:solidFill>
                <a:latin typeface="Calibri" panose="020F0502020204030204" pitchFamily="34" charset="0"/>
              </a:rPr>
              <a:t>Elite 5000</a:t>
            </a:r>
          </a:p>
        </p:txBody>
      </p:sp>
      <p:sp>
        <p:nvSpPr>
          <p:cNvPr id="46" name="TextBox 45"/>
          <p:cNvSpPr txBox="1"/>
          <p:nvPr/>
        </p:nvSpPr>
        <p:spPr>
          <a:xfrm>
            <a:off x="4195574" y="5589611"/>
            <a:ext cx="914400" cy="383675"/>
          </a:xfrm>
          <a:prstGeom prst="rect">
            <a:avLst/>
          </a:prstGeom>
          <a:noFill/>
        </p:spPr>
        <p:txBody>
          <a:bodyPr wrap="none" rtlCol="0">
            <a:noAutofit/>
          </a:bodyPr>
          <a:lstStyle/>
          <a:p>
            <a:pPr algn="ctr">
              <a:lnSpc>
                <a:spcPts val="900"/>
              </a:lnSpc>
            </a:pPr>
            <a:r>
              <a:rPr lang="en-US" sz="1400" dirty="0" smtClean="0">
                <a:solidFill>
                  <a:schemeClr val="bg1"/>
                </a:solidFill>
              </a:rPr>
              <a:t>Scopia</a:t>
            </a:r>
            <a:br>
              <a:rPr lang="en-US" sz="1400" dirty="0" smtClean="0">
                <a:solidFill>
                  <a:schemeClr val="bg1"/>
                </a:solidFill>
              </a:rPr>
            </a:br>
            <a:r>
              <a:rPr lang="en-US" sz="1050" dirty="0" smtClean="0">
                <a:solidFill>
                  <a:schemeClr val="bg1"/>
                </a:solidFill>
                <a:latin typeface="Calibri" panose="020F0502020204030204" pitchFamily="34" charset="0"/>
              </a:rPr>
              <a:t>Pathfinder Firewall</a:t>
            </a:r>
            <a:br>
              <a:rPr lang="en-US" sz="1050" dirty="0" smtClean="0">
                <a:solidFill>
                  <a:schemeClr val="bg1"/>
                </a:solidFill>
                <a:latin typeface="Calibri" panose="020F0502020204030204" pitchFamily="34" charset="0"/>
              </a:rPr>
            </a:br>
            <a:r>
              <a:rPr lang="en-US" sz="1050" dirty="0" smtClean="0">
                <a:solidFill>
                  <a:schemeClr val="bg1"/>
                </a:solidFill>
                <a:latin typeface="Calibri" panose="020F0502020204030204" pitchFamily="34" charset="0"/>
              </a:rPr>
              <a:t>Traversal</a:t>
            </a:r>
          </a:p>
        </p:txBody>
      </p:sp>
      <p:sp>
        <p:nvSpPr>
          <p:cNvPr id="47" name="TextBox 46"/>
          <p:cNvSpPr txBox="1"/>
          <p:nvPr/>
        </p:nvSpPr>
        <p:spPr>
          <a:xfrm>
            <a:off x="5522420" y="5567668"/>
            <a:ext cx="1175263" cy="383675"/>
          </a:xfrm>
          <a:prstGeom prst="rect">
            <a:avLst/>
          </a:prstGeom>
          <a:noFill/>
        </p:spPr>
        <p:txBody>
          <a:bodyPr wrap="none" rtlCol="0">
            <a:noAutofit/>
          </a:bodyPr>
          <a:lstStyle/>
          <a:p>
            <a:pPr algn="ctr">
              <a:lnSpc>
                <a:spcPts val="900"/>
              </a:lnSpc>
            </a:pPr>
            <a:r>
              <a:rPr lang="en-US" sz="1400" dirty="0" smtClean="0">
                <a:solidFill>
                  <a:schemeClr val="bg1"/>
                </a:solidFill>
              </a:rPr>
              <a:t>Scopia</a:t>
            </a:r>
            <a:br>
              <a:rPr lang="en-US" sz="1400" dirty="0" smtClean="0">
                <a:solidFill>
                  <a:schemeClr val="bg1"/>
                </a:solidFill>
              </a:rPr>
            </a:br>
            <a:r>
              <a:rPr lang="en-US" sz="1050" dirty="0" smtClean="0">
                <a:solidFill>
                  <a:schemeClr val="bg1"/>
                </a:solidFill>
                <a:latin typeface="Calibri" panose="020F0502020204030204" pitchFamily="34" charset="0"/>
              </a:rPr>
              <a:t>Video Gateway </a:t>
            </a:r>
            <a:br>
              <a:rPr lang="en-US" sz="1050" dirty="0" smtClean="0">
                <a:solidFill>
                  <a:schemeClr val="bg1"/>
                </a:solidFill>
                <a:latin typeface="Calibri" panose="020F0502020204030204" pitchFamily="34" charset="0"/>
              </a:rPr>
            </a:br>
            <a:r>
              <a:rPr lang="en-US" sz="1050" dirty="0" smtClean="0">
                <a:solidFill>
                  <a:schemeClr val="bg1"/>
                </a:solidFill>
                <a:latin typeface="Calibri" panose="020F0502020204030204" pitchFamily="34" charset="0"/>
              </a:rPr>
              <a:t>for Microsoft Lync</a:t>
            </a:r>
          </a:p>
        </p:txBody>
      </p:sp>
      <p:sp>
        <p:nvSpPr>
          <p:cNvPr id="48" name="TextBox 47"/>
          <p:cNvSpPr txBox="1"/>
          <p:nvPr/>
        </p:nvSpPr>
        <p:spPr>
          <a:xfrm>
            <a:off x="7098501" y="5516959"/>
            <a:ext cx="914400" cy="383675"/>
          </a:xfrm>
          <a:prstGeom prst="rect">
            <a:avLst/>
          </a:prstGeom>
          <a:noFill/>
        </p:spPr>
        <p:txBody>
          <a:bodyPr wrap="none" rtlCol="0">
            <a:noAutofit/>
          </a:bodyPr>
          <a:lstStyle/>
          <a:p>
            <a:pPr algn="ctr">
              <a:lnSpc>
                <a:spcPts val="900"/>
              </a:lnSpc>
            </a:pPr>
            <a:r>
              <a:rPr lang="en-US" sz="1400" dirty="0" smtClean="0">
                <a:solidFill>
                  <a:schemeClr val="bg1"/>
                </a:solidFill>
              </a:rPr>
              <a:t>Scopia</a:t>
            </a:r>
            <a:br>
              <a:rPr lang="en-US" sz="1400" dirty="0" smtClean="0">
                <a:solidFill>
                  <a:schemeClr val="bg1"/>
                </a:solidFill>
              </a:rPr>
            </a:br>
            <a:r>
              <a:rPr lang="en-US" sz="1050" dirty="0" smtClean="0">
                <a:solidFill>
                  <a:schemeClr val="bg1"/>
                </a:solidFill>
                <a:latin typeface="Calibri" panose="020F0502020204030204" pitchFamily="34" charset="0"/>
              </a:rPr>
              <a:t>Evident</a:t>
            </a:r>
          </a:p>
        </p:txBody>
      </p:sp>
      <p:sp>
        <p:nvSpPr>
          <p:cNvPr id="49" name="TextBox 48"/>
          <p:cNvSpPr txBox="1"/>
          <p:nvPr/>
        </p:nvSpPr>
        <p:spPr>
          <a:xfrm>
            <a:off x="8086716" y="5358176"/>
            <a:ext cx="914400" cy="383675"/>
          </a:xfrm>
          <a:prstGeom prst="rect">
            <a:avLst/>
          </a:prstGeom>
          <a:noFill/>
        </p:spPr>
        <p:txBody>
          <a:bodyPr wrap="none" rtlCol="0">
            <a:noAutofit/>
          </a:bodyPr>
          <a:lstStyle/>
          <a:p>
            <a:pPr algn="ctr">
              <a:lnSpc>
                <a:spcPts val="900"/>
              </a:lnSpc>
            </a:pPr>
            <a:r>
              <a:rPr lang="en-US" sz="1400" dirty="0" smtClean="0">
                <a:solidFill>
                  <a:schemeClr val="bg1"/>
                </a:solidFill>
              </a:rPr>
              <a:t>Scopia</a:t>
            </a:r>
            <a:br>
              <a:rPr lang="en-US" sz="1400" dirty="0" smtClean="0">
                <a:solidFill>
                  <a:schemeClr val="bg1"/>
                </a:solidFill>
              </a:rPr>
            </a:br>
            <a:r>
              <a:rPr lang="en-US" sz="1050" dirty="0" smtClean="0">
                <a:solidFill>
                  <a:schemeClr val="bg1"/>
                </a:solidFill>
                <a:latin typeface="Calibri" panose="020F0502020204030204" pitchFamily="34" charset="0"/>
              </a:rPr>
              <a:t>Control</a:t>
            </a:r>
          </a:p>
        </p:txBody>
      </p:sp>
      <p:pic>
        <p:nvPicPr>
          <p:cNvPr id="3" name="Picture 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581014" y="498989"/>
            <a:ext cx="1329070" cy="922838"/>
          </a:xfrm>
          <a:prstGeom prst="rect">
            <a:avLst/>
          </a:prstGeom>
        </p:spPr>
      </p:pic>
      <p:pic>
        <p:nvPicPr>
          <p:cNvPr id="37" name="Picture 4"/>
          <p:cNvPicPr>
            <a:picLocks noChangeAspect="1" noChangeArrowheads="1"/>
          </p:cNvPicPr>
          <p:nvPr/>
        </p:nvPicPr>
        <p:blipFill>
          <a:blip r:embed="rId22" cstate="print">
            <a:extLst>
              <a:ext uri="{28A0092B-C50C-407E-A947-70E740481C1C}">
                <a14:useLocalDpi xmlns:a14="http://schemas.microsoft.com/office/drawing/2010/main" val="0"/>
              </a:ext>
            </a:extLst>
          </a:blip>
          <a:stretch>
            <a:fillRect/>
          </a:stretch>
        </p:blipFill>
        <p:spPr bwMode="auto">
          <a:xfrm>
            <a:off x="2689230" y="489010"/>
            <a:ext cx="96946" cy="9107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0615217"/>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38125" y="734239"/>
            <a:ext cx="8477250" cy="5781675"/>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90000"/>
              </a:lnSpc>
            </a:pPr>
            <a:endParaRPr lang="en-US" b="1" dirty="0" smtClean="0"/>
          </a:p>
        </p:txBody>
      </p:sp>
      <p:sp>
        <p:nvSpPr>
          <p:cNvPr id="13" name="Title 1"/>
          <p:cNvSpPr>
            <a:spLocks noGrp="1"/>
          </p:cNvSpPr>
          <p:nvPr>
            <p:ph type="title"/>
          </p:nvPr>
        </p:nvSpPr>
        <p:spPr>
          <a:xfrm>
            <a:off x="457200" y="355957"/>
            <a:ext cx="8229600" cy="838200"/>
          </a:xfrm>
        </p:spPr>
        <p:txBody>
          <a:bodyPr anchor="t"/>
          <a:lstStyle/>
          <a:p>
            <a:r>
              <a:rPr lang="en-US" sz="2000" dirty="0" smtClean="0">
                <a:latin typeface="+mn-lt"/>
              </a:rPr>
              <a:t>Scopia Industry Awards</a:t>
            </a:r>
            <a:endParaRPr lang="en-US" sz="1800" dirty="0">
              <a:solidFill>
                <a:schemeClr val="accent3">
                  <a:lumMod val="75000"/>
                </a:schemeClr>
              </a:solidFill>
              <a:latin typeface="+mn-lt"/>
              <a:cs typeface="Times New Roman" pitchFamily="18" charset="0"/>
            </a:endParaRPr>
          </a:p>
        </p:txBody>
      </p:sp>
      <p:sp>
        <p:nvSpPr>
          <p:cNvPr id="14" name="Rectangle 13"/>
          <p:cNvSpPr/>
          <p:nvPr/>
        </p:nvSpPr>
        <p:spPr>
          <a:xfrm>
            <a:off x="2666999" y="5250727"/>
            <a:ext cx="5943600" cy="1192634"/>
          </a:xfrm>
          <a:prstGeom prst="rect">
            <a:avLst/>
          </a:prstGeom>
          <a:solidFill>
            <a:schemeClr val="bg1"/>
          </a:solidFill>
          <a:ln>
            <a:solidFill>
              <a:schemeClr val="bg1">
                <a:lumMod val="50000"/>
              </a:schemeClr>
            </a:solidFill>
          </a:ln>
        </p:spPr>
        <p:style>
          <a:lnRef idx="2">
            <a:schemeClr val="accent3"/>
          </a:lnRef>
          <a:fillRef idx="1">
            <a:schemeClr val="lt1"/>
          </a:fillRef>
          <a:effectRef idx="0">
            <a:schemeClr val="accent3"/>
          </a:effectRef>
          <a:fontRef idx="minor">
            <a:schemeClr val="dk1"/>
          </a:fontRef>
        </p:style>
        <p:txBody>
          <a:bodyPr wrap="square" tIns="91440">
            <a:spAutoFit/>
          </a:bodyPr>
          <a:lstStyle/>
          <a:p>
            <a:pPr marL="233363" indent="-7938">
              <a:spcAft>
                <a:spcPts val="600"/>
              </a:spcAft>
            </a:pPr>
            <a:r>
              <a:rPr lang="en-US" sz="1200" b="1" dirty="0" smtClean="0">
                <a:solidFill>
                  <a:srgbClr val="C00000"/>
                </a:solidFill>
                <a:latin typeface="Arial" pitchFamily="34" charset="0"/>
                <a:cs typeface="Arial" pitchFamily="34" charset="0"/>
              </a:rPr>
              <a:t>Scopia Desktop Earns Frost &amp; Sullivan Product </a:t>
            </a:r>
            <a:br>
              <a:rPr lang="en-US" sz="1200" b="1" dirty="0" smtClean="0">
                <a:solidFill>
                  <a:srgbClr val="C00000"/>
                </a:solidFill>
                <a:latin typeface="Arial" pitchFamily="34" charset="0"/>
                <a:cs typeface="Arial" pitchFamily="34" charset="0"/>
              </a:rPr>
            </a:br>
            <a:r>
              <a:rPr lang="en-US" sz="1200" b="1" dirty="0" smtClean="0">
                <a:solidFill>
                  <a:srgbClr val="C00000"/>
                </a:solidFill>
                <a:latin typeface="Arial" pitchFamily="34" charset="0"/>
                <a:cs typeface="Arial" pitchFamily="34" charset="0"/>
              </a:rPr>
              <a:t>Leadership Award </a:t>
            </a:r>
            <a:r>
              <a:rPr lang="en-US" sz="1050" dirty="0" smtClean="0">
                <a:solidFill>
                  <a:srgbClr val="C00000"/>
                </a:solidFill>
                <a:latin typeface="Arial" pitchFamily="34" charset="0"/>
                <a:cs typeface="Arial" pitchFamily="34" charset="0"/>
              </a:rPr>
              <a:t>for Desktop Video Conferencing Product Leadership</a:t>
            </a:r>
            <a:endParaRPr lang="en-US" sz="1050" dirty="0">
              <a:solidFill>
                <a:srgbClr val="C00000"/>
              </a:solidFill>
              <a:latin typeface="Arial" pitchFamily="34" charset="0"/>
              <a:cs typeface="Arial" pitchFamily="34" charset="0"/>
            </a:endParaRPr>
          </a:p>
          <a:p>
            <a:pPr marL="344488" indent="-119063">
              <a:buClr>
                <a:srgbClr val="98050E"/>
              </a:buClr>
              <a:buFont typeface="Webdings" pitchFamily="18" charset="2"/>
              <a:buChar char="4"/>
            </a:pPr>
            <a:r>
              <a:rPr lang="en-US" sz="1000" i="1" dirty="0" smtClean="0">
                <a:solidFill>
                  <a:schemeClr val="tx1"/>
                </a:solidFill>
              </a:rPr>
              <a:t>Scopia Desktop outperformed the competition in Quality and Value … (with a) </a:t>
            </a:r>
            <a:r>
              <a:rPr lang="en-US" sz="1000" i="1" dirty="0" smtClean="0"/>
              <a:t>blend of innovative functionality and proven technology that are difficult to match.</a:t>
            </a:r>
            <a:endParaRPr lang="en-US" sz="1000" i="1" dirty="0" smtClean="0">
              <a:solidFill>
                <a:schemeClr val="tx1"/>
              </a:solidFill>
            </a:endParaRPr>
          </a:p>
          <a:p>
            <a:pPr marL="344488" indent="-119063" algn="r">
              <a:buClr>
                <a:srgbClr val="98050E"/>
              </a:buClr>
            </a:pPr>
            <a:r>
              <a:rPr lang="en-US" sz="1050" i="1" dirty="0" smtClean="0">
                <a:solidFill>
                  <a:schemeClr val="tx1"/>
                </a:solidFill>
              </a:rPr>
              <a:t> </a:t>
            </a:r>
            <a:r>
              <a:rPr lang="en-US" sz="800" b="1" i="1" dirty="0" smtClean="0">
                <a:solidFill>
                  <a:schemeClr val="tx1"/>
                </a:solidFill>
              </a:rPr>
              <a:t>Frost &amp; Sullivan 2013 Best Practices Award North American </a:t>
            </a:r>
          </a:p>
          <a:p>
            <a:pPr marL="396875" indent="-171450">
              <a:buClr>
                <a:srgbClr val="98050E"/>
              </a:buClr>
              <a:buFont typeface="Webdings" panose="05030102010509060703" pitchFamily="18" charset="2"/>
              <a:buChar char="4"/>
            </a:pPr>
            <a:r>
              <a:rPr lang="en-US" sz="900" b="1" dirty="0" smtClean="0">
                <a:solidFill>
                  <a:schemeClr val="tx1"/>
                </a:solidFill>
                <a:hlinkClick r:id="rId3"/>
              </a:rPr>
              <a:t>Read the News Release</a:t>
            </a:r>
            <a:endParaRPr lang="en-US" sz="900" b="1" i="1" dirty="0" smtClean="0">
              <a:solidFill>
                <a:schemeClr val="tx1"/>
              </a:solidFill>
            </a:endParaRPr>
          </a:p>
        </p:txBody>
      </p:sp>
      <p:pic>
        <p:nvPicPr>
          <p:cNvPr id="22" name="Picture 21" descr="RadvisionFrostScopiaDesktop.jpg"/>
          <p:cNvPicPr>
            <a:picLocks noChangeAspect="1"/>
          </p:cNvPicPr>
          <p:nvPr/>
        </p:nvPicPr>
        <p:blipFill>
          <a:blip r:embed="rId4"/>
          <a:stretch>
            <a:fillRect/>
          </a:stretch>
        </p:blipFill>
        <p:spPr>
          <a:xfrm>
            <a:off x="780229" y="5270648"/>
            <a:ext cx="1270424" cy="1152792"/>
          </a:xfrm>
          <a:prstGeom prst="rect">
            <a:avLst/>
          </a:prstGeom>
          <a:ln>
            <a:noFill/>
          </a:ln>
          <a:effectLst/>
        </p:spPr>
      </p:pic>
      <p:sp>
        <p:nvSpPr>
          <p:cNvPr id="11" name="Rectangle 10"/>
          <p:cNvSpPr/>
          <p:nvPr/>
        </p:nvSpPr>
        <p:spPr>
          <a:xfrm>
            <a:off x="2666999" y="3739378"/>
            <a:ext cx="5943600" cy="1317460"/>
          </a:xfrm>
          <a:prstGeom prst="rect">
            <a:avLst/>
          </a:prstGeom>
          <a:solidFill>
            <a:schemeClr val="bg1"/>
          </a:solidFill>
          <a:ln>
            <a:solidFill>
              <a:schemeClr val="bg1">
                <a:lumMod val="50000"/>
              </a:schemeClr>
            </a:solidFill>
          </a:ln>
        </p:spPr>
        <p:style>
          <a:lnRef idx="2">
            <a:schemeClr val="accent3"/>
          </a:lnRef>
          <a:fillRef idx="1">
            <a:schemeClr val="lt1"/>
          </a:fillRef>
          <a:effectRef idx="0">
            <a:schemeClr val="accent3"/>
          </a:effectRef>
          <a:fontRef idx="minor">
            <a:schemeClr val="dk1"/>
          </a:fontRef>
        </p:style>
        <p:txBody>
          <a:bodyPr wrap="square" tIns="91440">
            <a:noAutofit/>
          </a:bodyPr>
          <a:lstStyle/>
          <a:p>
            <a:pPr marL="233363" indent="-7938">
              <a:spcAft>
                <a:spcPts val="600"/>
              </a:spcAft>
            </a:pPr>
            <a:r>
              <a:rPr lang="en-US" sz="1200" b="1" dirty="0">
                <a:solidFill>
                  <a:srgbClr val="C00000"/>
                </a:solidFill>
                <a:latin typeface="Arial" pitchFamily="34" charset="0"/>
                <a:cs typeface="Arial" pitchFamily="34" charset="0"/>
              </a:rPr>
              <a:t>Radvision </a:t>
            </a:r>
            <a:r>
              <a:rPr lang="en-US" sz="1200" b="1" dirty="0" smtClean="0">
                <a:solidFill>
                  <a:srgbClr val="C00000"/>
                </a:solidFill>
                <a:latin typeface="Arial" pitchFamily="34" charset="0"/>
                <a:cs typeface="Arial" pitchFamily="34" charset="0"/>
              </a:rPr>
              <a:t>Awarded Champion Status</a:t>
            </a:r>
            <a:r>
              <a:rPr lang="en-US" sz="1050" b="1" dirty="0" smtClean="0">
                <a:solidFill>
                  <a:srgbClr val="C00000"/>
                </a:solidFill>
                <a:latin typeface="Arial" pitchFamily="34" charset="0"/>
                <a:cs typeface="Arial" pitchFamily="34" charset="0"/>
              </a:rPr>
              <a:t/>
            </a:r>
            <a:br>
              <a:rPr lang="en-US" sz="1050" b="1" dirty="0" smtClean="0">
                <a:solidFill>
                  <a:srgbClr val="C00000"/>
                </a:solidFill>
                <a:latin typeface="Arial" pitchFamily="34" charset="0"/>
                <a:cs typeface="Arial" pitchFamily="34" charset="0"/>
              </a:rPr>
            </a:br>
            <a:r>
              <a:rPr lang="en-US" sz="1100" dirty="0" err="1" smtClean="0">
                <a:solidFill>
                  <a:srgbClr val="C00000"/>
                </a:solidFill>
                <a:latin typeface="Arial" pitchFamily="34" charset="0"/>
                <a:cs typeface="Arial" pitchFamily="34" charset="0"/>
              </a:rPr>
              <a:t>Info~Tech</a:t>
            </a:r>
            <a:r>
              <a:rPr lang="en-US" sz="1100" dirty="0" smtClean="0">
                <a:solidFill>
                  <a:srgbClr val="C00000"/>
                </a:solidFill>
                <a:latin typeface="Arial" pitchFamily="34" charset="0"/>
                <a:cs typeface="Arial" pitchFamily="34" charset="0"/>
              </a:rPr>
              <a:t> 2013 Video Conferencing Vendor Landscape</a:t>
            </a:r>
            <a:endParaRPr lang="en-US" sz="1050" dirty="0">
              <a:solidFill>
                <a:srgbClr val="C00000"/>
              </a:solidFill>
              <a:latin typeface="Arial" pitchFamily="34" charset="0"/>
              <a:cs typeface="Arial" pitchFamily="34" charset="0"/>
            </a:endParaRPr>
          </a:p>
          <a:p>
            <a:pPr marL="344488" indent="-119063">
              <a:buClr>
                <a:srgbClr val="98050E"/>
              </a:buClr>
              <a:buFont typeface="Webdings" pitchFamily="18" charset="2"/>
              <a:buChar char="4"/>
            </a:pPr>
            <a:r>
              <a:rPr lang="en-US" sz="1000" i="1" dirty="0" smtClean="0">
                <a:solidFill>
                  <a:schemeClr val="tx1"/>
                </a:solidFill>
              </a:rPr>
              <a:t>Radvision’s solutions may be the best option for on-the-go users, with Avaya Aura and Scopia providing enhanced tablet and </a:t>
            </a:r>
            <a:r>
              <a:rPr lang="en-US" sz="1000" i="1" dirty="0" err="1" smtClean="0">
                <a:solidFill>
                  <a:schemeClr val="tx1"/>
                </a:solidFill>
              </a:rPr>
              <a:t>smartphone</a:t>
            </a:r>
            <a:r>
              <a:rPr lang="en-US" sz="1000" i="1" dirty="0" smtClean="0">
                <a:solidFill>
                  <a:schemeClr val="tx1"/>
                </a:solidFill>
              </a:rPr>
              <a:t> user engagement. </a:t>
            </a:r>
          </a:p>
          <a:p>
            <a:pPr marL="231775" indent="-122238" algn="r">
              <a:spcAft>
                <a:spcPts val="600"/>
              </a:spcAft>
              <a:buClr>
                <a:srgbClr val="98050E"/>
              </a:buClr>
            </a:pPr>
            <a:r>
              <a:rPr lang="en-US" sz="1050" i="1" dirty="0" smtClean="0">
                <a:solidFill>
                  <a:schemeClr val="tx1"/>
                </a:solidFill>
              </a:rPr>
              <a:t> </a:t>
            </a:r>
            <a:r>
              <a:rPr lang="en-US" sz="800" b="1" i="1" dirty="0" err="1" smtClean="0">
                <a:solidFill>
                  <a:schemeClr val="tx1"/>
                </a:solidFill>
              </a:rPr>
              <a:t>Info~Tech</a:t>
            </a:r>
            <a:r>
              <a:rPr lang="en-US" sz="800" b="1" i="1" dirty="0" smtClean="0">
                <a:solidFill>
                  <a:schemeClr val="tx1"/>
                </a:solidFill>
              </a:rPr>
              <a:t> 2013 Video Conferencing Vendor Landscape Award</a:t>
            </a:r>
            <a:endParaRPr lang="en-US" sz="1050" i="1" dirty="0">
              <a:solidFill>
                <a:schemeClr val="tx1"/>
              </a:solidFill>
            </a:endParaRPr>
          </a:p>
          <a:p>
            <a:pPr marL="404813" indent="-171450">
              <a:lnSpc>
                <a:spcPts val="1700"/>
              </a:lnSpc>
              <a:buClr>
                <a:srgbClr val="98050E"/>
              </a:buClr>
              <a:buFont typeface="Webdings" panose="05030102010509060703" pitchFamily="18" charset="2"/>
              <a:buChar char=""/>
            </a:pPr>
            <a:r>
              <a:rPr lang="en-US" sz="900" b="1" dirty="0" smtClean="0">
                <a:solidFill>
                  <a:schemeClr val="tx1"/>
                </a:solidFill>
                <a:hlinkClick r:id="rId5"/>
              </a:rPr>
              <a:t>Read the Report </a:t>
            </a:r>
            <a:endParaRPr lang="en-US" sz="900" b="1" dirty="0">
              <a:solidFill>
                <a:schemeClr val="tx1"/>
              </a:solidFill>
            </a:endParaRPr>
          </a:p>
        </p:txBody>
      </p:sp>
      <p:pic>
        <p:nvPicPr>
          <p:cNvPr id="18" name="Picture 17" descr="Info-Tech-Champion-Circle.jpg"/>
          <p:cNvPicPr>
            <a:picLocks noChangeAspect="1"/>
          </p:cNvPicPr>
          <p:nvPr/>
        </p:nvPicPr>
        <p:blipFill>
          <a:blip r:embed="rId6">
            <a:clrChange>
              <a:clrFrom>
                <a:srgbClr val="FFFFFF"/>
              </a:clrFrom>
              <a:clrTo>
                <a:srgbClr val="FFFFFF">
                  <a:alpha val="0"/>
                </a:srgbClr>
              </a:clrTo>
            </a:clrChange>
          </a:blip>
          <a:stretch>
            <a:fillRect/>
          </a:stretch>
        </p:blipFill>
        <p:spPr>
          <a:xfrm>
            <a:off x="704192" y="3782604"/>
            <a:ext cx="1422498" cy="1231009"/>
          </a:xfrm>
          <a:prstGeom prst="rect">
            <a:avLst/>
          </a:prstGeom>
        </p:spPr>
      </p:pic>
      <p:pic>
        <p:nvPicPr>
          <p:cNvPr id="19" name="Picture 18" descr="BOS-Award-13-web.png"/>
          <p:cNvPicPr>
            <a:picLocks noChangeAspect="1"/>
          </p:cNvPicPr>
          <p:nvPr/>
        </p:nvPicPr>
        <p:blipFill>
          <a:blip r:embed="rId7"/>
          <a:srcRect l="13720" t="8891" r="17209" b="5395"/>
          <a:stretch>
            <a:fillRect/>
          </a:stretch>
        </p:blipFill>
        <p:spPr>
          <a:xfrm>
            <a:off x="793774" y="2398235"/>
            <a:ext cx="1243335" cy="1192239"/>
          </a:xfrm>
          <a:prstGeom prst="rect">
            <a:avLst/>
          </a:prstGeom>
          <a:solidFill>
            <a:schemeClr val="bg1"/>
          </a:solidFill>
          <a:ln>
            <a:solidFill>
              <a:schemeClr val="bg1">
                <a:lumMod val="65000"/>
              </a:schemeClr>
            </a:solidFill>
          </a:ln>
        </p:spPr>
      </p:pic>
      <p:sp>
        <p:nvSpPr>
          <p:cNvPr id="20" name="Rectangle 19"/>
          <p:cNvSpPr/>
          <p:nvPr/>
        </p:nvSpPr>
        <p:spPr>
          <a:xfrm>
            <a:off x="2666998" y="2412098"/>
            <a:ext cx="5943601" cy="1164512"/>
          </a:xfrm>
          <a:prstGeom prst="rect">
            <a:avLst/>
          </a:prstGeom>
          <a:solidFill>
            <a:schemeClr val="bg1"/>
          </a:solidFill>
          <a:ln>
            <a:solidFill>
              <a:schemeClr val="bg1">
                <a:lumMod val="50000"/>
              </a:schemeClr>
            </a:solidFill>
          </a:ln>
        </p:spPr>
        <p:style>
          <a:lnRef idx="2">
            <a:schemeClr val="accent3"/>
          </a:lnRef>
          <a:fillRef idx="1">
            <a:schemeClr val="lt1"/>
          </a:fillRef>
          <a:effectRef idx="0">
            <a:schemeClr val="accent3"/>
          </a:effectRef>
          <a:fontRef idx="minor">
            <a:schemeClr val="dk1"/>
          </a:fontRef>
        </p:style>
        <p:txBody>
          <a:bodyPr wrap="square" tIns="91440">
            <a:noAutofit/>
          </a:bodyPr>
          <a:lstStyle/>
          <a:p>
            <a:pPr marL="233363" indent="-7938">
              <a:spcAft>
                <a:spcPts val="600"/>
              </a:spcAft>
            </a:pPr>
            <a:r>
              <a:rPr lang="en-US" sz="1200" b="1" dirty="0" smtClean="0">
                <a:solidFill>
                  <a:srgbClr val="C00000"/>
                </a:solidFill>
                <a:latin typeface="Arial" pitchFamily="34" charset="0"/>
                <a:cs typeface="Arial" pitchFamily="34" charset="0"/>
              </a:rPr>
              <a:t>Winner, Best Deal for SMB:  Avaya Video Collaboration Solution for IP Office</a:t>
            </a:r>
            <a:r>
              <a:rPr lang="en-US" sz="1050" b="1" dirty="0" smtClean="0">
                <a:solidFill>
                  <a:srgbClr val="C00000"/>
                </a:solidFill>
                <a:latin typeface="Arial" pitchFamily="34" charset="0"/>
                <a:cs typeface="Arial" pitchFamily="34" charset="0"/>
              </a:rPr>
              <a:t/>
            </a:r>
            <a:br>
              <a:rPr lang="en-US" sz="1050" b="1" dirty="0" smtClean="0">
                <a:solidFill>
                  <a:srgbClr val="C00000"/>
                </a:solidFill>
                <a:latin typeface="Arial" pitchFamily="34" charset="0"/>
                <a:cs typeface="Arial" pitchFamily="34" charset="0"/>
              </a:rPr>
            </a:br>
            <a:r>
              <a:rPr lang="en-US" sz="1100" dirty="0" err="1" smtClean="0">
                <a:solidFill>
                  <a:srgbClr val="C00000"/>
                </a:solidFill>
                <a:latin typeface="Arial" pitchFamily="34" charset="0"/>
                <a:cs typeface="Arial" pitchFamily="34" charset="0"/>
              </a:rPr>
              <a:t>InfoComm</a:t>
            </a:r>
            <a:r>
              <a:rPr lang="en-US" sz="1100" dirty="0" smtClean="0">
                <a:solidFill>
                  <a:srgbClr val="C00000"/>
                </a:solidFill>
                <a:latin typeface="Arial" pitchFamily="34" charset="0"/>
                <a:cs typeface="Arial" pitchFamily="34" charset="0"/>
              </a:rPr>
              <a:t> 2013 Best of Show Award, Telepresence Options</a:t>
            </a:r>
            <a:endParaRPr lang="en-US" sz="1050" dirty="0">
              <a:solidFill>
                <a:srgbClr val="C00000"/>
              </a:solidFill>
              <a:latin typeface="Arial" pitchFamily="34" charset="0"/>
              <a:cs typeface="Arial" pitchFamily="34" charset="0"/>
            </a:endParaRPr>
          </a:p>
          <a:p>
            <a:pPr marL="344488" indent="-119063">
              <a:spcAft>
                <a:spcPts val="600"/>
              </a:spcAft>
              <a:buClr>
                <a:srgbClr val="98050E"/>
              </a:buClr>
              <a:buFont typeface="Webdings" pitchFamily="18" charset="2"/>
              <a:buChar char="4"/>
            </a:pPr>
            <a:r>
              <a:rPr lang="en-US" sz="1000" i="1" dirty="0" smtClean="0">
                <a:solidFill>
                  <a:schemeClr val="tx1"/>
                </a:solidFill>
              </a:rPr>
              <a:t>The flexibility of the Scopia platform never ceases to amaze … (with) an infrastructure appliance capable of supporting a small desktop and mobile VC deployment.</a:t>
            </a: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267" y="1172319"/>
            <a:ext cx="2038349" cy="744159"/>
          </a:xfrm>
          <a:prstGeom prst="rect">
            <a:avLst/>
          </a:prstGeom>
          <a:ln>
            <a:solidFill>
              <a:schemeClr val="accent3">
                <a:lumMod val="75000"/>
              </a:schemeClr>
            </a:solidFill>
          </a:ln>
        </p:spPr>
      </p:pic>
      <p:sp>
        <p:nvSpPr>
          <p:cNvPr id="12" name="Rectangle 11"/>
          <p:cNvSpPr/>
          <p:nvPr/>
        </p:nvSpPr>
        <p:spPr>
          <a:xfrm>
            <a:off x="2666998" y="875322"/>
            <a:ext cx="5943602" cy="1338152"/>
          </a:xfrm>
          <a:prstGeom prst="rect">
            <a:avLst/>
          </a:prstGeom>
          <a:solidFill>
            <a:schemeClr val="bg1"/>
          </a:solidFill>
          <a:ln>
            <a:solidFill>
              <a:schemeClr val="bg1">
                <a:lumMod val="50000"/>
              </a:schemeClr>
            </a:solidFill>
          </a:ln>
        </p:spPr>
        <p:style>
          <a:lnRef idx="2">
            <a:schemeClr val="accent3"/>
          </a:lnRef>
          <a:fillRef idx="1">
            <a:schemeClr val="lt1"/>
          </a:fillRef>
          <a:effectRef idx="0">
            <a:schemeClr val="accent3"/>
          </a:effectRef>
          <a:fontRef idx="minor">
            <a:schemeClr val="dk1"/>
          </a:fontRef>
        </p:style>
        <p:txBody>
          <a:bodyPr wrap="square" lIns="54864" tIns="91440">
            <a:noAutofit/>
          </a:bodyPr>
          <a:lstStyle/>
          <a:p>
            <a:pPr marL="233363" indent="-7938">
              <a:spcAft>
                <a:spcPts val="600"/>
              </a:spcAft>
            </a:pPr>
            <a:r>
              <a:rPr lang="en-US" sz="1200" b="1" dirty="0">
                <a:solidFill>
                  <a:srgbClr val="C00000"/>
                </a:solidFill>
                <a:latin typeface="Arial" pitchFamily="34" charset="0"/>
                <a:cs typeface="Arial" pitchFamily="34" charset="0"/>
              </a:rPr>
              <a:t>Avaya </a:t>
            </a:r>
            <a:r>
              <a:rPr lang="en-US" sz="1200" b="1" dirty="0" smtClean="0">
                <a:solidFill>
                  <a:srgbClr val="C00000"/>
                </a:solidFill>
                <a:latin typeface="Arial" pitchFamily="34" charset="0"/>
                <a:cs typeface="Arial" pitchFamily="34" charset="0"/>
              </a:rPr>
              <a:t>Earns Top Provider Award for Enterprise </a:t>
            </a:r>
            <a:r>
              <a:rPr lang="en-US" sz="1200" b="1" dirty="0">
                <a:solidFill>
                  <a:srgbClr val="C00000"/>
                </a:solidFill>
                <a:latin typeface="Arial" pitchFamily="34" charset="0"/>
                <a:cs typeface="Arial" pitchFamily="34" charset="0"/>
              </a:rPr>
              <a:t>Video </a:t>
            </a:r>
            <a:r>
              <a:rPr lang="en-US" sz="1200" b="1" dirty="0" smtClean="0">
                <a:solidFill>
                  <a:srgbClr val="C00000"/>
                </a:solidFill>
                <a:latin typeface="Arial" pitchFamily="34" charset="0"/>
                <a:cs typeface="Arial" pitchFamily="34" charset="0"/>
              </a:rPr>
              <a:t>Conferencing</a:t>
            </a:r>
            <a:r>
              <a:rPr lang="en-US" sz="1050" b="1" dirty="0" smtClean="0">
                <a:solidFill>
                  <a:srgbClr val="C00000"/>
                </a:solidFill>
                <a:latin typeface="Arial" pitchFamily="34" charset="0"/>
                <a:cs typeface="Arial" pitchFamily="34" charset="0"/>
              </a:rPr>
              <a:t/>
            </a:r>
            <a:br>
              <a:rPr lang="en-US" sz="1050" b="1" dirty="0" smtClean="0">
                <a:solidFill>
                  <a:srgbClr val="C00000"/>
                </a:solidFill>
                <a:latin typeface="Arial" pitchFamily="34" charset="0"/>
                <a:cs typeface="Arial" pitchFamily="34" charset="0"/>
              </a:rPr>
            </a:br>
            <a:r>
              <a:rPr lang="en-US" sz="1100" dirty="0" smtClean="0">
                <a:solidFill>
                  <a:srgbClr val="C00000"/>
                </a:solidFill>
                <a:latin typeface="Arial" pitchFamily="34" charset="0"/>
                <a:cs typeface="Arial" pitchFamily="34" charset="0"/>
              </a:rPr>
              <a:t>Nemertes 2014 PilotHouse Top Provider, Video Conferencing Enterprise</a:t>
            </a:r>
            <a:endParaRPr lang="en-US" sz="1050" dirty="0">
              <a:solidFill>
                <a:srgbClr val="C00000"/>
              </a:solidFill>
              <a:latin typeface="Arial" pitchFamily="34" charset="0"/>
              <a:cs typeface="Arial" pitchFamily="34" charset="0"/>
            </a:endParaRPr>
          </a:p>
          <a:p>
            <a:pPr marL="344488" indent="-119063">
              <a:spcAft>
                <a:spcPts val="600"/>
              </a:spcAft>
              <a:buClr>
                <a:srgbClr val="98050E"/>
              </a:buClr>
              <a:buFont typeface="Webdings" pitchFamily="18" charset="2"/>
              <a:buChar char="4"/>
            </a:pPr>
            <a:r>
              <a:rPr lang="en-US" sz="1000" i="1" dirty="0" smtClean="0">
                <a:solidFill>
                  <a:schemeClr val="tx1"/>
                </a:solidFill>
              </a:rPr>
              <a:t>Value and technology boost Avaya to Top Provider for Video Conferencing for the enterprise segment. Pricing, licensing clarity and a strategic roadmap drive this top ranking, align with customer requirements and make Avaya customers among the most loyal of ranked vendors.</a:t>
            </a:r>
          </a:p>
          <a:p>
            <a:pPr marL="344488" indent="-119063">
              <a:spcAft>
                <a:spcPts val="600"/>
              </a:spcAft>
              <a:buClr>
                <a:srgbClr val="98050E"/>
              </a:buClr>
              <a:buFont typeface="Webdings" pitchFamily="18" charset="2"/>
              <a:buChar char="4"/>
            </a:pPr>
            <a:r>
              <a:rPr lang="en-US" sz="1000" i="1" dirty="0" smtClean="0">
                <a:solidFill>
                  <a:schemeClr val="tx1"/>
                </a:solidFill>
              </a:rPr>
              <a:t> </a:t>
            </a:r>
            <a:r>
              <a:rPr lang="en-US" sz="1000" b="1" dirty="0">
                <a:solidFill>
                  <a:schemeClr val="tx1"/>
                </a:solidFill>
                <a:hlinkClick r:id="rId9"/>
              </a:rPr>
              <a:t>Read the News Release</a:t>
            </a:r>
            <a:endParaRPr lang="en-US" sz="1000" b="1" i="1" dirty="0">
              <a:solidFill>
                <a:schemeClr val="tx1"/>
              </a:solidFill>
            </a:endParaRPr>
          </a:p>
          <a:p>
            <a:pPr marL="225425">
              <a:spcAft>
                <a:spcPts val="600"/>
              </a:spcAft>
              <a:buClr>
                <a:srgbClr val="98050E"/>
              </a:buClr>
            </a:pPr>
            <a:endParaRPr lang="en-US" sz="1000" b="1" dirty="0" smtClean="0">
              <a:solidFill>
                <a:srgbClr val="00B050"/>
              </a:solidFill>
            </a:endParaRPr>
          </a:p>
        </p:txBody>
      </p:sp>
    </p:spTree>
    <p:extLst>
      <p:ext uri="{BB962C8B-B14F-4D97-AF65-F5344CB8AC3E}">
        <p14:creationId xmlns:p14="http://schemas.microsoft.com/office/powerpoint/2010/main" val="1520590452"/>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PPSNARRATIONPROPS" val="C:\Documents and Settings\Brian O'Boyle\My Documents\uConnect sessions\Radvision\edited audio\RADL1 slide5.wav"/>
  <p:tag name="PPSNARRATION" val="5,1072481700,C:\Documents and Settings\Brian O'Boyle\My Documents\uConnect sessions\Radvision\Radvision Sales Knowledge Sessions - Level 1 FINAL v2\Media.ppcx"/>
</p:tagLst>
</file>

<file path=ppt/tags/tag3.xml><?xml version="1.0" encoding="utf-8"?>
<p:tagLst xmlns:a="http://schemas.openxmlformats.org/drawingml/2006/main" xmlns:r="http://schemas.openxmlformats.org/officeDocument/2006/relationships" xmlns:p="http://schemas.openxmlformats.org/presentationml/2006/main">
  <p:tag name="PPSNARRATIONPROPS" val="C:\Documents and Settings\Brian O'Boyle\My Documents\uConnect sessions\Radvision\edited audio\RADL1 slide5.wav"/>
  <p:tag name="PPSNARRATION" val="5,1072481700,C:\Documents and Settings\Brian O'Boyle\My Documents\uConnect sessions\Radvision\Radvision Sales Knowledge Sessions - Level 1 FINAL v2\Media.ppcx"/>
</p:tagLst>
</file>

<file path=ppt/tags/tag4.xml><?xml version="1.0" encoding="utf-8"?>
<p:tagLst xmlns:a="http://schemas.openxmlformats.org/drawingml/2006/main" xmlns:r="http://schemas.openxmlformats.org/officeDocument/2006/relationships" xmlns:p="http://schemas.openxmlformats.org/presentationml/2006/main">
  <p:tag name="PPSNARRATIONPROPS" val="C:\Documents and Settings\Brian O'Boyle\My Documents\uConnect sessions\Radvision\edited audio\RADL1 slide5.wav"/>
  <p:tag name="PPSNARRATION" val="5,1072481700,C:\Documents and Settings\Brian O'Boyle\My Documents\uConnect sessions\Radvision\Radvision Sales Knowledge Sessions - Level 1 FINAL v2\Media.ppcx"/>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cestBDJhDUy2D_zjo5Np.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cestBDJhDUy2D_zjo5Np.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cestBDJhDUy2D_zjo5Np.A"/>
</p:tagLst>
</file>

<file path=ppt/theme/theme1.xml><?xml version="1.0" encoding="utf-8"?>
<a:theme xmlns:a="http://schemas.openxmlformats.org/drawingml/2006/main" name="1_AV_ Red _Template_PPT_2007_P">
  <a:themeElements>
    <a:clrScheme name="Custom 3">
      <a:dk1>
        <a:srgbClr val="323232"/>
      </a:dk1>
      <a:lt1>
        <a:sysClr val="window" lastClr="FFFFFF"/>
      </a:lt1>
      <a:dk2>
        <a:srgbClr val="000000"/>
      </a:dk2>
      <a:lt2>
        <a:srgbClr val="DDDDDD"/>
      </a:lt2>
      <a:accent1>
        <a:srgbClr val="CC0000"/>
      </a:accent1>
      <a:accent2>
        <a:srgbClr val="A9A9A9"/>
      </a:accent2>
      <a:accent3>
        <a:srgbClr val="7EAEDF"/>
      </a:accent3>
      <a:accent4>
        <a:srgbClr val="FAA145"/>
      </a:accent4>
      <a:accent5>
        <a:srgbClr val="B7E349"/>
      </a:accent5>
      <a:accent6>
        <a:srgbClr val="5AC5D4"/>
      </a:accent6>
      <a:hlink>
        <a:srgbClr val="323232"/>
      </a:hlink>
      <a:folHlink>
        <a:srgbClr val="32323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9050">
          <a:solidFill>
            <a:schemeClr val="accent1"/>
          </a:solidFill>
          <a:miter lim="800000"/>
        </a:ln>
      </a:spPr>
      <a:bodyPr rtlCol="0" anchor="ctr"/>
      <a:lstStyle>
        <a:defPPr algn="ctr">
          <a:lnSpc>
            <a:spcPct val="90000"/>
          </a:lnSpc>
          <a:defRPr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2"/>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nSpc>
            <a:spcPct val="90000"/>
          </a:lnSpc>
          <a:defRPr smtClean="0"/>
        </a:defPPr>
      </a:lstStyle>
    </a:txDef>
  </a:objectDefaults>
  <a:extraClrSchemeLst/>
  <a:custClrLst>
    <a:custClr name="Custom Color 1">
      <a:srgbClr val="98050E"/>
    </a:custClr>
    <a:custClr name="Custom Color 2">
      <a:srgbClr val="610206"/>
    </a:custClr>
    <a:custClr name="Custom Color 3">
      <a:srgbClr val="646464"/>
    </a:custClr>
    <a:custClr name="Custom Color 4">
      <a:srgbClr val="323232"/>
    </a:custClr>
    <a:custClr name="Custom Color 5">
      <a:srgbClr val="4B80B6"/>
    </a:custClr>
    <a:custClr name="Custom Color 6">
      <a:srgbClr val="325887"/>
    </a:custClr>
    <a:custClr name="Custom Color 7">
      <a:srgbClr val="D55D21"/>
    </a:custClr>
    <a:custClr name="Custom Color 8">
      <a:srgbClr val="8F3C0F"/>
    </a:custClr>
    <a:custClr name="Custom Color 9">
      <a:srgbClr val="87A239"/>
    </a:custClr>
    <a:custClr name="Custom Color 10">
      <a:srgbClr val="576820"/>
    </a:custClr>
    <a:custClr name="Custom Color 11">
      <a:srgbClr val="279199"/>
    </a:custClr>
    <a:custClr name="Custom Color 12">
      <a:srgbClr val="15535A"/>
    </a:custClr>
  </a:custClrLst>
</a:theme>
</file>

<file path=ppt/theme/theme2.xml><?xml version="1.0" encoding="utf-8"?>
<a:theme xmlns:a="http://schemas.openxmlformats.org/drawingml/2006/main" name="Office Theme">
  <a:themeElements>
    <a:clrScheme name="Avaya">
      <a:dk1>
        <a:srgbClr val="323232"/>
      </a:dk1>
      <a:lt1>
        <a:sysClr val="window" lastClr="FFFFFF"/>
      </a:lt1>
      <a:dk2>
        <a:srgbClr val="000000"/>
      </a:dk2>
      <a:lt2>
        <a:srgbClr val="DDDDDD"/>
      </a:lt2>
      <a:accent1>
        <a:srgbClr val="CC0000"/>
      </a:accent1>
      <a:accent2>
        <a:srgbClr val="A9A9A9"/>
      </a:accent2>
      <a:accent3>
        <a:srgbClr val="7EAEDF"/>
      </a:accent3>
      <a:accent4>
        <a:srgbClr val="FAA145"/>
      </a:accent4>
      <a:accent5>
        <a:srgbClr val="B7E349"/>
      </a:accent5>
      <a:accent6>
        <a:srgbClr val="5AC5D4"/>
      </a:accent6>
      <a:hlink>
        <a:srgbClr val="7EAEDF"/>
      </a:hlink>
      <a:folHlink>
        <a:srgbClr val="FAA14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Avaya">
      <a:dk1>
        <a:srgbClr val="323232"/>
      </a:dk1>
      <a:lt1>
        <a:sysClr val="window" lastClr="FFFFFF"/>
      </a:lt1>
      <a:dk2>
        <a:srgbClr val="000000"/>
      </a:dk2>
      <a:lt2>
        <a:srgbClr val="DDDDDD"/>
      </a:lt2>
      <a:accent1>
        <a:srgbClr val="CC0000"/>
      </a:accent1>
      <a:accent2>
        <a:srgbClr val="A9A9A9"/>
      </a:accent2>
      <a:accent3>
        <a:srgbClr val="7EAEDF"/>
      </a:accent3>
      <a:accent4>
        <a:srgbClr val="FAA145"/>
      </a:accent4>
      <a:accent5>
        <a:srgbClr val="B7E349"/>
      </a:accent5>
      <a:accent6>
        <a:srgbClr val="5AC5D4"/>
      </a:accent6>
      <a:hlink>
        <a:srgbClr val="7EAEDF"/>
      </a:hlink>
      <a:folHlink>
        <a:srgbClr val="FAA14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AV_RAD_ Red _Template_PPT_2007_NP</Template>
  <TotalTime>0</TotalTime>
  <Words>5408</Words>
  <Application>Microsoft Office PowerPoint</Application>
  <PresentationFormat>On-screen Show (4:3)</PresentationFormat>
  <Paragraphs>823</Paragraphs>
  <Slides>34</Slides>
  <Notes>29</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1_AV_ Red _Template_PPT_2007_P</vt:lpstr>
      <vt:lpstr>Avaya Scopia  Video Collaboration Overview </vt:lpstr>
      <vt:lpstr>The Speed of Business is Accelerating Requires new internal and external collaboration tools</vt:lpstr>
      <vt:lpstr>Key Market Requirements for Effective Video Collaboration</vt:lpstr>
      <vt:lpstr>Enterprise Video Meets Mobile Collaboration</vt:lpstr>
      <vt:lpstr>Market Outlook </vt:lpstr>
      <vt:lpstr>PowerPoint Presentation</vt:lpstr>
      <vt:lpstr>Radvision Solutions Added to Avaya Portfolio The most comprehensive and interoperable solution in the market today</vt:lpstr>
      <vt:lpstr>Avaya Scopia Video Collaboration  A complete video solution portfolio</vt:lpstr>
      <vt:lpstr>Scopia Industry Awards</vt:lpstr>
      <vt:lpstr>Industry Analyst Ratings   </vt:lpstr>
      <vt:lpstr>Avaya Scopia Video Collaboration Portfolio</vt:lpstr>
      <vt:lpstr>PowerPoint Presentation</vt:lpstr>
      <vt:lpstr>Avaya Scopia Desktop &amp; Mobile / Mobile vs. LifeSize, Polycom, Vidyo</vt:lpstr>
      <vt:lpstr>Avaya Scopia Desktop / Mobile vs. Jabber, Webex, Skype</vt:lpstr>
      <vt:lpstr>Avaya Scopia Desktop and Mobile vs. Microsoft Lync</vt:lpstr>
      <vt:lpstr>PowerPoint Presentation</vt:lpstr>
      <vt:lpstr>Avaya Scopia XT5000 Comparison</vt:lpstr>
      <vt:lpstr>PowerPoint Presentation</vt:lpstr>
      <vt:lpstr>PowerPoint Presentation</vt:lpstr>
      <vt:lpstr> </vt:lpstr>
      <vt:lpstr>Avaya Scopia Management Comparison</vt:lpstr>
      <vt:lpstr>The Most Powerful MCUs in the Market</vt:lpstr>
      <vt:lpstr>Avaya Scopia Elite 6000 Comparison</vt:lpstr>
      <vt:lpstr>Avaya Video Collaboration Solution  for IP Office for SME</vt:lpstr>
      <vt:lpstr>Avaya Scopia V8.3 – Enhanced Usability</vt:lpstr>
      <vt:lpstr>Enhanced Usability Scopia XT Embedded MCU</vt:lpstr>
      <vt:lpstr>Avaya Scopia V8.3 – Higher Quality</vt:lpstr>
      <vt:lpstr>Avaya Scopia V8.3 – Enhanced UC Integration </vt:lpstr>
      <vt:lpstr>The Highest UC Connectivity Available</vt:lpstr>
      <vt:lpstr>PowerPoint Presentation</vt:lpstr>
      <vt:lpstr>The Best of Both Worlds – Avaya Aura and Scopia Evolution to real-time collaboration at your path, pace and choice </vt:lpstr>
      <vt:lpstr>PowerPoint Presentation</vt:lpstr>
      <vt:lpstr>PowerPoint Presentation</vt:lpstr>
      <vt:lpstr>Avaya Scopia Use Cases see additional Vertical and Line of Business Scopia Use Case presentations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2012-06-07T13:11:53Z</dcterms:created>
  <dcterms:modified xsi:type="dcterms:W3CDTF">2014-07-13T14:17:23Z</dcterms:modified>
</cp:coreProperties>
</file>